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8" r:id="rId3"/>
    <p:sldId id="257" r:id="rId4"/>
    <p:sldId id="287"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536"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5/2/2020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5/2/2020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5/2/2020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5/2/2020</a:t>
            </a:fld>
            <a:endParaRPr lang="en-US"/>
          </a:p>
        </p:txBody>
      </p:sp>
      <p:sp>
        <p:nvSpPr>
          <p:cNvPr id="8" name="Slide Number Placeholder 7"/>
          <p:cNvSpPr>
            <a:spLocks noGrp="1"/>
          </p:cNvSpPr>
          <p:nvPr>
            <p:ph type="sldNum" sz="quarter" idx="11"/>
          </p:nvPr>
        </p:nvSpPr>
        <p:spPr/>
        <p:txBody>
          <a:bodyPr/>
          <a:lstStyle/>
          <a:p>
            <a:fld id="{B6F15528-21DE-4FAA-801E-634DDDAF4B2B}"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5/2/2020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1D8BD707-D9CF-40AE-B4C6-C98DA3205C09}" type="datetimeFigureOut">
              <a:rPr lang="en-US" smtClean="0"/>
              <a:pPr/>
              <a:t>5/2/2020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1D8BD707-D9CF-40AE-B4C6-C98DA3205C09}" type="datetimeFigureOut">
              <a:rPr lang="en-US" smtClean="0"/>
              <a:pPr/>
              <a:t>5/2/2020</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image" Target="../media/image16.png"/><Relationship Id="rId11" Type="http://schemas.openxmlformats.org/officeDocument/2006/relationships/image" Target="../media/image21.jp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 Id="rId5" Type="http://schemas.openxmlformats.org/officeDocument/2006/relationships/image" Target="../media/image27.jp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 Id="rId4" Type="http://schemas.openxmlformats.org/officeDocument/2006/relationships/image" Target="../media/image30.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N" dirty="0" smtClean="0"/>
              <a:t>Types of Rasa </a:t>
            </a:r>
            <a:endParaRPr lang="en-IN" dirty="0"/>
          </a:p>
        </p:txBody>
      </p:sp>
      <p:sp>
        <p:nvSpPr>
          <p:cNvPr id="3" name="Subtitle 2"/>
          <p:cNvSpPr>
            <a:spLocks noGrp="1"/>
          </p:cNvSpPr>
          <p:nvPr>
            <p:ph type="subTitle" idx="1"/>
          </p:nvPr>
        </p:nvSpPr>
        <p:spPr/>
        <p:txBody>
          <a:bodyPr>
            <a:normAutofit/>
          </a:bodyPr>
          <a:lstStyle/>
          <a:p>
            <a:r>
              <a:rPr lang="en-IN" dirty="0" smtClean="0"/>
              <a:t>Pradeep Trikha</a:t>
            </a:r>
          </a:p>
          <a:p>
            <a:r>
              <a:rPr lang="en-IN" dirty="0" smtClean="0"/>
              <a:t>MLS University</a:t>
            </a:r>
          </a:p>
          <a:p>
            <a:r>
              <a:rPr lang="en-IN" dirty="0" smtClean="0"/>
              <a:t>Udaipur</a:t>
            </a:r>
            <a:endParaRPr lang="en-IN" dirty="0"/>
          </a:p>
        </p:txBody>
      </p:sp>
    </p:spTree>
    <p:extLst>
      <p:ext uri="{BB962C8B-B14F-4D97-AF65-F5344CB8AC3E}">
        <p14:creationId xmlns:p14="http://schemas.microsoft.com/office/powerpoint/2010/main" val="29378462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err="1" smtClean="0">
                <a:solidFill>
                  <a:schemeClr val="accent2"/>
                </a:solidFill>
              </a:rPr>
              <a:t>Karuna</a:t>
            </a:r>
            <a:r>
              <a:rPr lang="en-IN" dirty="0" smtClean="0">
                <a:solidFill>
                  <a:schemeClr val="accent2"/>
                </a:solidFill>
              </a:rPr>
              <a:t> (Pathos)</a:t>
            </a:r>
            <a:endParaRPr lang="en-IN" dirty="0">
              <a:solidFill>
                <a:schemeClr val="accent2"/>
              </a:solidFill>
            </a:endParaRPr>
          </a:p>
        </p:txBody>
      </p:sp>
      <p:sp>
        <p:nvSpPr>
          <p:cNvPr id="3" name="Text Placeholder 2"/>
          <p:cNvSpPr>
            <a:spLocks noGrp="1"/>
          </p:cNvSpPr>
          <p:nvPr>
            <p:ph idx="1"/>
          </p:nvPr>
        </p:nvSpPr>
        <p:spPr>
          <a:xfrm>
            <a:off x="457200" y="1577340"/>
            <a:ext cx="8229600" cy="4708981"/>
          </a:xfrm>
        </p:spPr>
        <p:txBody>
          <a:bodyPr>
            <a:normAutofit lnSpcReduction="10000"/>
          </a:bodyPr>
          <a:lstStyle/>
          <a:p>
            <a:pPr marL="342900" indent="-342900">
              <a:buFont typeface="Wingdings" pitchFamily="2" charset="2"/>
              <a:buChar char="q"/>
            </a:pPr>
            <a:r>
              <a:rPr lang="en-IN" sz="2400" dirty="0" smtClean="0"/>
              <a:t>The </a:t>
            </a:r>
            <a:r>
              <a:rPr lang="en-IN" sz="2400" dirty="0"/>
              <a:t>pathetic sentiment arises from the dominant state of sorrow. </a:t>
            </a:r>
            <a:endParaRPr lang="en-IN" sz="2400" dirty="0" smtClean="0"/>
          </a:p>
          <a:p>
            <a:pPr marL="342900" indent="-342900">
              <a:buFont typeface="Wingdings" pitchFamily="2" charset="2"/>
              <a:buChar char="q"/>
            </a:pPr>
            <a:r>
              <a:rPr lang="en-IN" sz="2400" dirty="0" smtClean="0"/>
              <a:t>Cause is presented </a:t>
            </a:r>
            <a:r>
              <a:rPr lang="en-IN" sz="2400" dirty="0"/>
              <a:t>through the separation from dear one, loose of wealth, death, accident or any type of misfortune</a:t>
            </a:r>
            <a:r>
              <a:rPr lang="en-IN" sz="2400" dirty="0" smtClean="0"/>
              <a:t>.</a:t>
            </a:r>
          </a:p>
          <a:p>
            <a:pPr marL="342900" indent="-342900">
              <a:buFont typeface="Wingdings" pitchFamily="2" charset="2"/>
              <a:buChar char="q"/>
            </a:pPr>
            <a:r>
              <a:rPr lang="en-IN" sz="2400" dirty="0" smtClean="0"/>
              <a:t>Consequences are wailing, shedding of tears, </a:t>
            </a:r>
            <a:r>
              <a:rPr lang="en-IN" sz="2400" dirty="0" err="1" smtClean="0"/>
              <a:t>remebering</a:t>
            </a:r>
            <a:r>
              <a:rPr lang="en-IN" sz="2400" dirty="0" smtClean="0"/>
              <a:t> the beloved</a:t>
            </a:r>
          </a:p>
          <a:p>
            <a:pPr marL="342900" indent="-342900">
              <a:buFont typeface="Wingdings" pitchFamily="2" charset="2"/>
              <a:buChar char="q"/>
            </a:pPr>
            <a:r>
              <a:rPr lang="en-IN" sz="2400" dirty="0" smtClean="0"/>
              <a:t>In </a:t>
            </a:r>
            <a:r>
              <a:rPr lang="en-IN" sz="2400" i="1" dirty="0" err="1"/>
              <a:t>Abhigyanshakuntalam</a:t>
            </a:r>
            <a:r>
              <a:rPr lang="en-IN" sz="2400" i="1" dirty="0"/>
              <a:t> </a:t>
            </a:r>
            <a:r>
              <a:rPr lang="en-IN" sz="2400" dirty="0"/>
              <a:t>the separation of </a:t>
            </a:r>
            <a:r>
              <a:rPr lang="en-IN" sz="2400" dirty="0" err="1"/>
              <a:t>Shakuntala</a:t>
            </a:r>
            <a:r>
              <a:rPr lang="en-IN" sz="2400" dirty="0"/>
              <a:t> and </a:t>
            </a:r>
            <a:r>
              <a:rPr lang="en-IN" sz="2400" dirty="0" err="1" smtClean="0"/>
              <a:t>Dhushyant</a:t>
            </a:r>
            <a:r>
              <a:rPr lang="en-IN" sz="2400" dirty="0" smtClean="0"/>
              <a:t> </a:t>
            </a:r>
            <a:r>
              <a:rPr lang="en-IN" sz="2400" dirty="0"/>
              <a:t>due to </a:t>
            </a:r>
            <a:r>
              <a:rPr lang="en-IN" sz="2400" dirty="0" smtClean="0"/>
              <a:t>cruse, generates </a:t>
            </a:r>
            <a:r>
              <a:rPr lang="en-IN" sz="2400" dirty="0"/>
              <a:t>pathos. We also find same types of pathos in Romeo and Juliet, the death of Juliet create </a:t>
            </a:r>
            <a:r>
              <a:rPr lang="en-IN" sz="2400" dirty="0" err="1"/>
              <a:t>Karuna</a:t>
            </a:r>
            <a:r>
              <a:rPr lang="en-IN" sz="2400" dirty="0"/>
              <a:t> Rasa. </a:t>
            </a:r>
          </a:p>
          <a:p>
            <a:r>
              <a:rPr lang="en-IN" sz="2400" dirty="0"/>
              <a:t>“Pathos is the very delicate Rasa, during its experience the heart melts a great deal.”</a:t>
            </a:r>
          </a:p>
          <a:p>
            <a:endParaRPr lang="en-IN" dirty="0"/>
          </a:p>
        </p:txBody>
      </p:sp>
    </p:spTree>
    <p:extLst>
      <p:ext uri="{BB962C8B-B14F-4D97-AF65-F5344CB8AC3E}">
        <p14:creationId xmlns:p14="http://schemas.microsoft.com/office/powerpoint/2010/main" val="38094058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73022" y="589444"/>
            <a:ext cx="2729230" cy="733425"/>
          </a:xfrm>
          <a:prstGeom prst="rect">
            <a:avLst/>
          </a:prstGeom>
        </p:spPr>
        <p:txBody>
          <a:bodyPr vert="horz" wrap="square" lIns="0" tIns="12065" rIns="0" bIns="0" rtlCol="0">
            <a:spAutoFit/>
          </a:bodyPr>
          <a:lstStyle/>
          <a:p>
            <a:pPr marL="12700">
              <a:lnSpc>
                <a:spcPct val="100000"/>
              </a:lnSpc>
              <a:spcBef>
                <a:spcPts val="95"/>
              </a:spcBef>
            </a:pPr>
            <a:r>
              <a:rPr sz="4650" b="1" i="1" u="heavy" dirty="0" smtClean="0">
                <a:solidFill>
                  <a:schemeClr val="accent2"/>
                </a:solidFill>
                <a:uFill>
                  <a:solidFill>
                    <a:srgbClr val="FFFFFF"/>
                  </a:solidFill>
                </a:uFill>
                <a:latin typeface="Arial"/>
                <a:cs typeface="Arial"/>
              </a:rPr>
              <a:t>RAUDRA</a:t>
            </a:r>
            <a:endParaRPr sz="4650" dirty="0">
              <a:solidFill>
                <a:schemeClr val="accent2"/>
              </a:solidFill>
              <a:latin typeface="Arial"/>
              <a:cs typeface="Arial"/>
            </a:endParaRPr>
          </a:p>
        </p:txBody>
      </p:sp>
      <p:sp>
        <p:nvSpPr>
          <p:cNvPr id="3" name="object 3"/>
          <p:cNvSpPr/>
          <p:nvPr/>
        </p:nvSpPr>
        <p:spPr>
          <a:xfrm>
            <a:off x="306362" y="2248154"/>
            <a:ext cx="3136265" cy="1254760"/>
          </a:xfrm>
          <a:custGeom>
            <a:avLst/>
            <a:gdLst/>
            <a:ahLst/>
            <a:cxnLst/>
            <a:rect l="l" t="t" r="r" b="b"/>
            <a:pathLst>
              <a:path w="3136265" h="1254760">
                <a:moveTo>
                  <a:pt x="2508592" y="0"/>
                </a:moveTo>
                <a:lnTo>
                  <a:pt x="0" y="0"/>
                </a:lnTo>
                <a:lnTo>
                  <a:pt x="627164" y="627253"/>
                </a:lnTo>
                <a:lnTo>
                  <a:pt x="0" y="1254379"/>
                </a:lnTo>
                <a:lnTo>
                  <a:pt x="2508592" y="1254379"/>
                </a:lnTo>
                <a:lnTo>
                  <a:pt x="3135845" y="627253"/>
                </a:lnTo>
                <a:lnTo>
                  <a:pt x="2508592" y="0"/>
                </a:lnTo>
                <a:close/>
              </a:path>
            </a:pathLst>
          </a:custGeom>
          <a:solidFill>
            <a:srgbClr val="30859C"/>
          </a:solidFill>
        </p:spPr>
        <p:txBody>
          <a:bodyPr wrap="square" lIns="0" tIns="0" rIns="0" bIns="0" rtlCol="0"/>
          <a:lstStyle/>
          <a:p>
            <a:endParaRPr/>
          </a:p>
        </p:txBody>
      </p:sp>
      <p:sp>
        <p:nvSpPr>
          <p:cNvPr id="4" name="object 4"/>
          <p:cNvSpPr/>
          <p:nvPr/>
        </p:nvSpPr>
        <p:spPr>
          <a:xfrm>
            <a:off x="306362" y="2248154"/>
            <a:ext cx="3136265" cy="1254760"/>
          </a:xfrm>
          <a:custGeom>
            <a:avLst/>
            <a:gdLst/>
            <a:ahLst/>
            <a:cxnLst/>
            <a:rect l="l" t="t" r="r" b="b"/>
            <a:pathLst>
              <a:path w="3136265" h="1254760">
                <a:moveTo>
                  <a:pt x="0" y="0"/>
                </a:moveTo>
                <a:lnTo>
                  <a:pt x="2508592" y="0"/>
                </a:lnTo>
                <a:lnTo>
                  <a:pt x="3135845" y="627253"/>
                </a:lnTo>
                <a:lnTo>
                  <a:pt x="2508592" y="1254379"/>
                </a:lnTo>
                <a:lnTo>
                  <a:pt x="0" y="1254379"/>
                </a:lnTo>
                <a:lnTo>
                  <a:pt x="627164" y="627253"/>
                </a:lnTo>
                <a:lnTo>
                  <a:pt x="0" y="0"/>
                </a:lnTo>
                <a:close/>
              </a:path>
            </a:pathLst>
          </a:custGeom>
          <a:ln w="25400">
            <a:solidFill>
              <a:srgbClr val="FFFFFF"/>
            </a:solidFill>
          </a:ln>
        </p:spPr>
        <p:txBody>
          <a:bodyPr wrap="square" lIns="0" tIns="0" rIns="0" bIns="0" rtlCol="0"/>
          <a:lstStyle/>
          <a:p>
            <a:endParaRPr/>
          </a:p>
        </p:txBody>
      </p:sp>
      <p:sp>
        <p:nvSpPr>
          <p:cNvPr id="5" name="object 5"/>
          <p:cNvSpPr txBox="1"/>
          <p:nvPr/>
        </p:nvSpPr>
        <p:spPr>
          <a:xfrm>
            <a:off x="976375" y="2498851"/>
            <a:ext cx="1845945" cy="635000"/>
          </a:xfrm>
          <a:prstGeom prst="rect">
            <a:avLst/>
          </a:prstGeom>
        </p:spPr>
        <p:txBody>
          <a:bodyPr vert="horz" wrap="square" lIns="0" tIns="12065" rIns="0" bIns="0" rtlCol="0">
            <a:spAutoFit/>
          </a:bodyPr>
          <a:lstStyle/>
          <a:p>
            <a:pPr marL="12700">
              <a:lnSpc>
                <a:spcPct val="100000"/>
              </a:lnSpc>
              <a:spcBef>
                <a:spcPts val="95"/>
              </a:spcBef>
            </a:pPr>
            <a:r>
              <a:rPr sz="4000" spc="-150" dirty="0">
                <a:solidFill>
                  <a:srgbClr val="FFFFFF"/>
                </a:solidFill>
                <a:latin typeface="Arial"/>
                <a:cs typeface="Arial"/>
              </a:rPr>
              <a:t>Meaning</a:t>
            </a:r>
            <a:endParaRPr sz="4000">
              <a:latin typeface="Arial"/>
              <a:cs typeface="Arial"/>
            </a:endParaRPr>
          </a:p>
        </p:txBody>
      </p:sp>
      <p:sp>
        <p:nvSpPr>
          <p:cNvPr id="6" name="object 6"/>
          <p:cNvSpPr/>
          <p:nvPr/>
        </p:nvSpPr>
        <p:spPr>
          <a:xfrm>
            <a:off x="3034538" y="2354833"/>
            <a:ext cx="2602865" cy="1041400"/>
          </a:xfrm>
          <a:custGeom>
            <a:avLst/>
            <a:gdLst/>
            <a:ahLst/>
            <a:cxnLst/>
            <a:rect l="l" t="t" r="r" b="b"/>
            <a:pathLst>
              <a:path w="2602865" h="1041400">
                <a:moveTo>
                  <a:pt x="2082164" y="0"/>
                </a:moveTo>
                <a:lnTo>
                  <a:pt x="0" y="0"/>
                </a:lnTo>
                <a:lnTo>
                  <a:pt x="520573" y="520573"/>
                </a:lnTo>
                <a:lnTo>
                  <a:pt x="0" y="1041018"/>
                </a:lnTo>
                <a:lnTo>
                  <a:pt x="2082164" y="1041018"/>
                </a:lnTo>
                <a:lnTo>
                  <a:pt x="2602738" y="520573"/>
                </a:lnTo>
                <a:lnTo>
                  <a:pt x="2082164" y="0"/>
                </a:lnTo>
                <a:close/>
              </a:path>
            </a:pathLst>
          </a:custGeom>
          <a:solidFill>
            <a:srgbClr val="FF0000">
              <a:alpha val="90194"/>
            </a:srgbClr>
          </a:solidFill>
        </p:spPr>
        <p:txBody>
          <a:bodyPr wrap="square" lIns="0" tIns="0" rIns="0" bIns="0" rtlCol="0"/>
          <a:lstStyle/>
          <a:p>
            <a:endParaRPr/>
          </a:p>
        </p:txBody>
      </p:sp>
      <p:sp>
        <p:nvSpPr>
          <p:cNvPr id="7" name="object 7"/>
          <p:cNvSpPr/>
          <p:nvPr/>
        </p:nvSpPr>
        <p:spPr>
          <a:xfrm>
            <a:off x="3034538" y="2354833"/>
            <a:ext cx="2602865" cy="1041400"/>
          </a:xfrm>
          <a:custGeom>
            <a:avLst/>
            <a:gdLst/>
            <a:ahLst/>
            <a:cxnLst/>
            <a:rect l="l" t="t" r="r" b="b"/>
            <a:pathLst>
              <a:path w="2602865" h="1041400">
                <a:moveTo>
                  <a:pt x="0" y="0"/>
                </a:moveTo>
                <a:lnTo>
                  <a:pt x="2082164" y="0"/>
                </a:lnTo>
                <a:lnTo>
                  <a:pt x="2602738" y="520573"/>
                </a:lnTo>
                <a:lnTo>
                  <a:pt x="2082164" y="1041018"/>
                </a:lnTo>
                <a:lnTo>
                  <a:pt x="0" y="1041018"/>
                </a:lnTo>
                <a:lnTo>
                  <a:pt x="520573" y="520573"/>
                </a:lnTo>
                <a:lnTo>
                  <a:pt x="0" y="0"/>
                </a:lnTo>
                <a:close/>
              </a:path>
            </a:pathLst>
          </a:custGeom>
          <a:ln w="25400">
            <a:solidFill>
              <a:srgbClr val="D0D7E8"/>
            </a:solidFill>
          </a:ln>
        </p:spPr>
        <p:txBody>
          <a:bodyPr wrap="square" lIns="0" tIns="0" rIns="0" bIns="0" rtlCol="0"/>
          <a:lstStyle/>
          <a:p>
            <a:endParaRPr/>
          </a:p>
        </p:txBody>
      </p:sp>
      <p:sp>
        <p:nvSpPr>
          <p:cNvPr id="8" name="object 8"/>
          <p:cNvSpPr txBox="1">
            <a:spLocks noGrp="1"/>
          </p:cNvSpPr>
          <p:nvPr>
            <p:ph type="title"/>
          </p:nvPr>
        </p:nvSpPr>
        <p:spPr>
          <a:xfrm>
            <a:off x="3798823" y="2416301"/>
            <a:ext cx="1135380" cy="772160"/>
          </a:xfrm>
          <a:prstGeom prst="rect">
            <a:avLst/>
          </a:prstGeom>
        </p:spPr>
        <p:txBody>
          <a:bodyPr vert="horz" wrap="square" lIns="0" tIns="12065" rIns="0" bIns="0" rtlCol="0">
            <a:spAutoFit/>
          </a:bodyPr>
          <a:lstStyle/>
          <a:p>
            <a:pPr marL="12700">
              <a:lnSpc>
                <a:spcPct val="100000"/>
              </a:lnSpc>
              <a:spcBef>
                <a:spcPts val="95"/>
              </a:spcBef>
            </a:pPr>
            <a:r>
              <a:rPr sz="4900" b="0" i="0" spc="-270" dirty="0">
                <a:latin typeface="Arial"/>
                <a:cs typeface="Arial"/>
              </a:rPr>
              <a:t>Fury</a:t>
            </a:r>
            <a:endParaRPr sz="4900">
              <a:latin typeface="Arial"/>
              <a:cs typeface="Arial"/>
            </a:endParaRPr>
          </a:p>
        </p:txBody>
      </p:sp>
      <p:sp>
        <p:nvSpPr>
          <p:cNvPr id="9" name="object 9"/>
          <p:cNvSpPr/>
          <p:nvPr/>
        </p:nvSpPr>
        <p:spPr>
          <a:xfrm>
            <a:off x="306362" y="3678173"/>
            <a:ext cx="3136265" cy="1254760"/>
          </a:xfrm>
          <a:custGeom>
            <a:avLst/>
            <a:gdLst/>
            <a:ahLst/>
            <a:cxnLst/>
            <a:rect l="l" t="t" r="r" b="b"/>
            <a:pathLst>
              <a:path w="3136265" h="1254760">
                <a:moveTo>
                  <a:pt x="2508592" y="0"/>
                </a:moveTo>
                <a:lnTo>
                  <a:pt x="0" y="0"/>
                </a:lnTo>
                <a:lnTo>
                  <a:pt x="627164" y="627126"/>
                </a:lnTo>
                <a:lnTo>
                  <a:pt x="0" y="1254252"/>
                </a:lnTo>
                <a:lnTo>
                  <a:pt x="2508592" y="1254252"/>
                </a:lnTo>
                <a:lnTo>
                  <a:pt x="3135845" y="627126"/>
                </a:lnTo>
                <a:lnTo>
                  <a:pt x="2508592" y="0"/>
                </a:lnTo>
                <a:close/>
              </a:path>
            </a:pathLst>
          </a:custGeom>
          <a:solidFill>
            <a:srgbClr val="30859C"/>
          </a:solidFill>
        </p:spPr>
        <p:txBody>
          <a:bodyPr wrap="square" lIns="0" tIns="0" rIns="0" bIns="0" rtlCol="0"/>
          <a:lstStyle/>
          <a:p>
            <a:endParaRPr/>
          </a:p>
        </p:txBody>
      </p:sp>
      <p:sp>
        <p:nvSpPr>
          <p:cNvPr id="10" name="object 10"/>
          <p:cNvSpPr/>
          <p:nvPr/>
        </p:nvSpPr>
        <p:spPr>
          <a:xfrm>
            <a:off x="306362" y="3678173"/>
            <a:ext cx="3136265" cy="1254760"/>
          </a:xfrm>
          <a:custGeom>
            <a:avLst/>
            <a:gdLst/>
            <a:ahLst/>
            <a:cxnLst/>
            <a:rect l="l" t="t" r="r" b="b"/>
            <a:pathLst>
              <a:path w="3136265" h="1254760">
                <a:moveTo>
                  <a:pt x="0" y="0"/>
                </a:moveTo>
                <a:lnTo>
                  <a:pt x="2508592" y="0"/>
                </a:lnTo>
                <a:lnTo>
                  <a:pt x="3135845" y="627126"/>
                </a:lnTo>
                <a:lnTo>
                  <a:pt x="2508592" y="1254252"/>
                </a:lnTo>
                <a:lnTo>
                  <a:pt x="0" y="1254252"/>
                </a:lnTo>
                <a:lnTo>
                  <a:pt x="627164" y="627126"/>
                </a:lnTo>
                <a:lnTo>
                  <a:pt x="0" y="0"/>
                </a:lnTo>
                <a:close/>
              </a:path>
            </a:pathLst>
          </a:custGeom>
          <a:ln w="25400">
            <a:solidFill>
              <a:srgbClr val="FFFFFF"/>
            </a:solidFill>
          </a:ln>
        </p:spPr>
        <p:txBody>
          <a:bodyPr wrap="square" lIns="0" tIns="0" rIns="0" bIns="0" rtlCol="0"/>
          <a:lstStyle/>
          <a:p>
            <a:endParaRPr/>
          </a:p>
        </p:txBody>
      </p:sp>
      <p:sp>
        <p:nvSpPr>
          <p:cNvPr id="11" name="object 11"/>
          <p:cNvSpPr txBox="1"/>
          <p:nvPr/>
        </p:nvSpPr>
        <p:spPr>
          <a:xfrm>
            <a:off x="1345183" y="3928998"/>
            <a:ext cx="1106170" cy="635000"/>
          </a:xfrm>
          <a:prstGeom prst="rect">
            <a:avLst/>
          </a:prstGeom>
        </p:spPr>
        <p:txBody>
          <a:bodyPr vert="horz" wrap="square" lIns="0" tIns="12065" rIns="0" bIns="0" rtlCol="0">
            <a:spAutoFit/>
          </a:bodyPr>
          <a:lstStyle/>
          <a:p>
            <a:pPr marL="12700">
              <a:lnSpc>
                <a:spcPct val="100000"/>
              </a:lnSpc>
              <a:spcBef>
                <a:spcPts val="95"/>
              </a:spcBef>
            </a:pPr>
            <a:r>
              <a:rPr sz="4000" spc="-130" dirty="0">
                <a:solidFill>
                  <a:srgbClr val="FFFFFF"/>
                </a:solidFill>
                <a:latin typeface="Arial"/>
                <a:cs typeface="Arial"/>
              </a:rPr>
              <a:t>Deity</a:t>
            </a:r>
            <a:endParaRPr sz="4000">
              <a:latin typeface="Arial"/>
              <a:cs typeface="Arial"/>
            </a:endParaRPr>
          </a:p>
        </p:txBody>
      </p:sp>
      <p:sp>
        <p:nvSpPr>
          <p:cNvPr id="12" name="object 12"/>
          <p:cNvSpPr/>
          <p:nvPr/>
        </p:nvSpPr>
        <p:spPr>
          <a:xfrm>
            <a:off x="3034538" y="3784727"/>
            <a:ext cx="2602865" cy="1041400"/>
          </a:xfrm>
          <a:custGeom>
            <a:avLst/>
            <a:gdLst/>
            <a:ahLst/>
            <a:cxnLst/>
            <a:rect l="l" t="t" r="r" b="b"/>
            <a:pathLst>
              <a:path w="2602865" h="1041400">
                <a:moveTo>
                  <a:pt x="2082164" y="0"/>
                </a:moveTo>
                <a:lnTo>
                  <a:pt x="0" y="0"/>
                </a:lnTo>
                <a:lnTo>
                  <a:pt x="520573" y="520573"/>
                </a:lnTo>
                <a:lnTo>
                  <a:pt x="0" y="1041146"/>
                </a:lnTo>
                <a:lnTo>
                  <a:pt x="2082164" y="1041146"/>
                </a:lnTo>
                <a:lnTo>
                  <a:pt x="2602738" y="520573"/>
                </a:lnTo>
                <a:lnTo>
                  <a:pt x="2082164" y="0"/>
                </a:lnTo>
                <a:close/>
              </a:path>
            </a:pathLst>
          </a:custGeom>
          <a:solidFill>
            <a:srgbClr val="FF0000">
              <a:alpha val="90194"/>
            </a:srgbClr>
          </a:solidFill>
        </p:spPr>
        <p:txBody>
          <a:bodyPr wrap="square" lIns="0" tIns="0" rIns="0" bIns="0" rtlCol="0"/>
          <a:lstStyle/>
          <a:p>
            <a:endParaRPr/>
          </a:p>
        </p:txBody>
      </p:sp>
      <p:sp>
        <p:nvSpPr>
          <p:cNvPr id="13" name="object 13"/>
          <p:cNvSpPr/>
          <p:nvPr/>
        </p:nvSpPr>
        <p:spPr>
          <a:xfrm>
            <a:off x="3034538" y="3784727"/>
            <a:ext cx="2602865" cy="1041400"/>
          </a:xfrm>
          <a:custGeom>
            <a:avLst/>
            <a:gdLst/>
            <a:ahLst/>
            <a:cxnLst/>
            <a:rect l="l" t="t" r="r" b="b"/>
            <a:pathLst>
              <a:path w="2602865" h="1041400">
                <a:moveTo>
                  <a:pt x="0" y="0"/>
                </a:moveTo>
                <a:lnTo>
                  <a:pt x="2082164" y="0"/>
                </a:lnTo>
                <a:lnTo>
                  <a:pt x="2602738" y="520573"/>
                </a:lnTo>
                <a:lnTo>
                  <a:pt x="2082164" y="1041146"/>
                </a:lnTo>
                <a:lnTo>
                  <a:pt x="0" y="1041146"/>
                </a:lnTo>
                <a:lnTo>
                  <a:pt x="520573" y="520573"/>
                </a:lnTo>
                <a:lnTo>
                  <a:pt x="0" y="0"/>
                </a:lnTo>
                <a:close/>
              </a:path>
            </a:pathLst>
          </a:custGeom>
          <a:ln w="25400">
            <a:solidFill>
              <a:srgbClr val="D0D7E8"/>
            </a:solidFill>
          </a:ln>
        </p:spPr>
        <p:txBody>
          <a:bodyPr wrap="square" lIns="0" tIns="0" rIns="0" bIns="0" rtlCol="0"/>
          <a:lstStyle/>
          <a:p>
            <a:endParaRPr/>
          </a:p>
        </p:txBody>
      </p:sp>
      <p:sp>
        <p:nvSpPr>
          <p:cNvPr id="14" name="object 14"/>
          <p:cNvSpPr txBox="1"/>
          <p:nvPr/>
        </p:nvSpPr>
        <p:spPr>
          <a:xfrm>
            <a:off x="3608323" y="3846322"/>
            <a:ext cx="1518920" cy="772160"/>
          </a:xfrm>
          <a:prstGeom prst="rect">
            <a:avLst/>
          </a:prstGeom>
        </p:spPr>
        <p:txBody>
          <a:bodyPr vert="horz" wrap="square" lIns="0" tIns="12065" rIns="0" bIns="0" rtlCol="0">
            <a:spAutoFit/>
          </a:bodyPr>
          <a:lstStyle/>
          <a:p>
            <a:pPr marL="12700">
              <a:lnSpc>
                <a:spcPct val="100000"/>
              </a:lnSpc>
              <a:spcBef>
                <a:spcPts val="95"/>
              </a:spcBef>
            </a:pPr>
            <a:r>
              <a:rPr sz="4900" spc="-315" dirty="0">
                <a:latin typeface="Arial"/>
                <a:cs typeface="Arial"/>
              </a:rPr>
              <a:t>Rud</a:t>
            </a:r>
            <a:r>
              <a:rPr sz="4900" spc="-275" dirty="0">
                <a:latin typeface="Arial"/>
                <a:cs typeface="Arial"/>
              </a:rPr>
              <a:t>r</a:t>
            </a:r>
            <a:r>
              <a:rPr sz="4900" spc="-380" dirty="0">
                <a:latin typeface="Arial"/>
                <a:cs typeface="Arial"/>
              </a:rPr>
              <a:t>a</a:t>
            </a:r>
            <a:endParaRPr sz="4900">
              <a:latin typeface="Arial"/>
              <a:cs typeface="Arial"/>
            </a:endParaRPr>
          </a:p>
        </p:txBody>
      </p:sp>
      <p:sp>
        <p:nvSpPr>
          <p:cNvPr id="15" name="object 15"/>
          <p:cNvSpPr/>
          <p:nvPr/>
        </p:nvSpPr>
        <p:spPr>
          <a:xfrm>
            <a:off x="306362" y="5108066"/>
            <a:ext cx="3136265" cy="1254760"/>
          </a:xfrm>
          <a:custGeom>
            <a:avLst/>
            <a:gdLst/>
            <a:ahLst/>
            <a:cxnLst/>
            <a:rect l="l" t="t" r="r" b="b"/>
            <a:pathLst>
              <a:path w="3136265" h="1254760">
                <a:moveTo>
                  <a:pt x="2508592" y="0"/>
                </a:moveTo>
                <a:lnTo>
                  <a:pt x="0" y="0"/>
                </a:lnTo>
                <a:lnTo>
                  <a:pt x="627164" y="627164"/>
                </a:lnTo>
                <a:lnTo>
                  <a:pt x="0" y="1254328"/>
                </a:lnTo>
                <a:lnTo>
                  <a:pt x="2508592" y="1254328"/>
                </a:lnTo>
                <a:lnTo>
                  <a:pt x="3135845" y="627164"/>
                </a:lnTo>
                <a:lnTo>
                  <a:pt x="2508592" y="0"/>
                </a:lnTo>
                <a:close/>
              </a:path>
            </a:pathLst>
          </a:custGeom>
          <a:solidFill>
            <a:srgbClr val="30859C"/>
          </a:solidFill>
        </p:spPr>
        <p:txBody>
          <a:bodyPr wrap="square" lIns="0" tIns="0" rIns="0" bIns="0" rtlCol="0"/>
          <a:lstStyle/>
          <a:p>
            <a:endParaRPr/>
          </a:p>
        </p:txBody>
      </p:sp>
      <p:sp>
        <p:nvSpPr>
          <p:cNvPr id="16" name="object 16"/>
          <p:cNvSpPr/>
          <p:nvPr/>
        </p:nvSpPr>
        <p:spPr>
          <a:xfrm>
            <a:off x="306362" y="5108066"/>
            <a:ext cx="3136265" cy="1254760"/>
          </a:xfrm>
          <a:custGeom>
            <a:avLst/>
            <a:gdLst/>
            <a:ahLst/>
            <a:cxnLst/>
            <a:rect l="l" t="t" r="r" b="b"/>
            <a:pathLst>
              <a:path w="3136265" h="1254760">
                <a:moveTo>
                  <a:pt x="0" y="0"/>
                </a:moveTo>
                <a:lnTo>
                  <a:pt x="2508592" y="0"/>
                </a:lnTo>
                <a:lnTo>
                  <a:pt x="3135845" y="627164"/>
                </a:lnTo>
                <a:lnTo>
                  <a:pt x="2508592" y="1254328"/>
                </a:lnTo>
                <a:lnTo>
                  <a:pt x="0" y="1254328"/>
                </a:lnTo>
                <a:lnTo>
                  <a:pt x="627164" y="627164"/>
                </a:lnTo>
                <a:lnTo>
                  <a:pt x="0" y="0"/>
                </a:lnTo>
                <a:close/>
              </a:path>
            </a:pathLst>
          </a:custGeom>
          <a:ln w="25399">
            <a:solidFill>
              <a:srgbClr val="FFFFFF"/>
            </a:solidFill>
          </a:ln>
        </p:spPr>
        <p:txBody>
          <a:bodyPr wrap="square" lIns="0" tIns="0" rIns="0" bIns="0" rtlCol="0"/>
          <a:lstStyle/>
          <a:p>
            <a:endParaRPr/>
          </a:p>
        </p:txBody>
      </p:sp>
      <p:sp>
        <p:nvSpPr>
          <p:cNvPr id="17" name="object 17"/>
          <p:cNvSpPr txBox="1"/>
          <p:nvPr/>
        </p:nvSpPr>
        <p:spPr>
          <a:xfrm>
            <a:off x="1203452" y="5359095"/>
            <a:ext cx="1391920" cy="635000"/>
          </a:xfrm>
          <a:prstGeom prst="rect">
            <a:avLst/>
          </a:prstGeom>
        </p:spPr>
        <p:txBody>
          <a:bodyPr vert="horz" wrap="square" lIns="0" tIns="12065" rIns="0" bIns="0" rtlCol="0">
            <a:spAutoFit/>
          </a:bodyPr>
          <a:lstStyle/>
          <a:p>
            <a:pPr marL="12700">
              <a:lnSpc>
                <a:spcPct val="100000"/>
              </a:lnSpc>
              <a:spcBef>
                <a:spcPts val="95"/>
              </a:spcBef>
            </a:pPr>
            <a:r>
              <a:rPr sz="4000" spc="-180" dirty="0">
                <a:solidFill>
                  <a:srgbClr val="FFFFFF"/>
                </a:solidFill>
                <a:latin typeface="Arial"/>
                <a:cs typeface="Arial"/>
              </a:rPr>
              <a:t>Colour</a:t>
            </a:r>
            <a:endParaRPr sz="4000">
              <a:latin typeface="Arial"/>
              <a:cs typeface="Arial"/>
            </a:endParaRPr>
          </a:p>
        </p:txBody>
      </p:sp>
      <p:sp>
        <p:nvSpPr>
          <p:cNvPr id="18" name="object 18"/>
          <p:cNvSpPr/>
          <p:nvPr/>
        </p:nvSpPr>
        <p:spPr>
          <a:xfrm>
            <a:off x="3034538" y="5214746"/>
            <a:ext cx="2602865" cy="1041400"/>
          </a:xfrm>
          <a:custGeom>
            <a:avLst/>
            <a:gdLst/>
            <a:ahLst/>
            <a:cxnLst/>
            <a:rect l="l" t="t" r="r" b="b"/>
            <a:pathLst>
              <a:path w="2602865" h="1041400">
                <a:moveTo>
                  <a:pt x="2082164" y="0"/>
                </a:moveTo>
                <a:lnTo>
                  <a:pt x="0" y="0"/>
                </a:lnTo>
                <a:lnTo>
                  <a:pt x="520573" y="520484"/>
                </a:lnTo>
                <a:lnTo>
                  <a:pt x="0" y="1041018"/>
                </a:lnTo>
                <a:lnTo>
                  <a:pt x="2082164" y="1041018"/>
                </a:lnTo>
                <a:lnTo>
                  <a:pt x="2602738" y="520484"/>
                </a:lnTo>
                <a:lnTo>
                  <a:pt x="2082164" y="0"/>
                </a:lnTo>
                <a:close/>
              </a:path>
            </a:pathLst>
          </a:custGeom>
          <a:solidFill>
            <a:srgbClr val="FF0000">
              <a:alpha val="90194"/>
            </a:srgbClr>
          </a:solidFill>
        </p:spPr>
        <p:txBody>
          <a:bodyPr wrap="square" lIns="0" tIns="0" rIns="0" bIns="0" rtlCol="0"/>
          <a:lstStyle/>
          <a:p>
            <a:endParaRPr/>
          </a:p>
        </p:txBody>
      </p:sp>
      <p:sp>
        <p:nvSpPr>
          <p:cNvPr id="19" name="object 19"/>
          <p:cNvSpPr/>
          <p:nvPr/>
        </p:nvSpPr>
        <p:spPr>
          <a:xfrm>
            <a:off x="3034538" y="5214746"/>
            <a:ext cx="2602865" cy="1041400"/>
          </a:xfrm>
          <a:custGeom>
            <a:avLst/>
            <a:gdLst/>
            <a:ahLst/>
            <a:cxnLst/>
            <a:rect l="l" t="t" r="r" b="b"/>
            <a:pathLst>
              <a:path w="2602865" h="1041400">
                <a:moveTo>
                  <a:pt x="0" y="0"/>
                </a:moveTo>
                <a:lnTo>
                  <a:pt x="2082164" y="0"/>
                </a:lnTo>
                <a:lnTo>
                  <a:pt x="2602738" y="520484"/>
                </a:lnTo>
                <a:lnTo>
                  <a:pt x="2082164" y="1041018"/>
                </a:lnTo>
                <a:lnTo>
                  <a:pt x="0" y="1041018"/>
                </a:lnTo>
                <a:lnTo>
                  <a:pt x="520573" y="520484"/>
                </a:lnTo>
                <a:lnTo>
                  <a:pt x="0" y="0"/>
                </a:lnTo>
                <a:close/>
              </a:path>
            </a:pathLst>
          </a:custGeom>
          <a:ln w="25400">
            <a:solidFill>
              <a:srgbClr val="D0D7E8"/>
            </a:solidFill>
          </a:ln>
        </p:spPr>
        <p:txBody>
          <a:bodyPr wrap="square" lIns="0" tIns="0" rIns="0" bIns="0" rtlCol="0"/>
          <a:lstStyle/>
          <a:p>
            <a:endParaRPr/>
          </a:p>
        </p:txBody>
      </p:sp>
      <p:sp>
        <p:nvSpPr>
          <p:cNvPr id="20" name="object 20"/>
          <p:cNvSpPr txBox="1"/>
          <p:nvPr/>
        </p:nvSpPr>
        <p:spPr>
          <a:xfrm>
            <a:off x="3873500" y="5276494"/>
            <a:ext cx="990600" cy="772160"/>
          </a:xfrm>
          <a:prstGeom prst="rect">
            <a:avLst/>
          </a:prstGeom>
        </p:spPr>
        <p:txBody>
          <a:bodyPr vert="horz" wrap="square" lIns="0" tIns="12065" rIns="0" bIns="0" rtlCol="0">
            <a:spAutoFit/>
          </a:bodyPr>
          <a:lstStyle/>
          <a:p>
            <a:pPr marL="12700">
              <a:lnSpc>
                <a:spcPct val="100000"/>
              </a:lnSpc>
              <a:spcBef>
                <a:spcPts val="95"/>
              </a:spcBef>
            </a:pPr>
            <a:r>
              <a:rPr sz="4900" spc="-960" dirty="0">
                <a:latin typeface="Arial"/>
                <a:cs typeface="Arial"/>
              </a:rPr>
              <a:t>R</a:t>
            </a:r>
            <a:r>
              <a:rPr sz="4900" spc="-220" dirty="0">
                <a:latin typeface="Arial"/>
                <a:cs typeface="Arial"/>
              </a:rPr>
              <a:t>ed</a:t>
            </a:r>
            <a:endParaRPr sz="4900">
              <a:latin typeface="Arial"/>
              <a:cs typeface="Arial"/>
            </a:endParaRPr>
          </a:p>
        </p:txBody>
      </p:sp>
      <p:sp>
        <p:nvSpPr>
          <p:cNvPr id="21" name="object 21"/>
          <p:cNvSpPr/>
          <p:nvPr/>
        </p:nvSpPr>
        <p:spPr>
          <a:xfrm>
            <a:off x="5943600" y="3200400"/>
            <a:ext cx="2971800" cy="3429000"/>
          </a:xfrm>
          <a:prstGeom prst="rect">
            <a:avLst/>
          </a:prstGeom>
          <a:blipFill>
            <a:blip r:embed="rId2" cstate="print"/>
            <a:stretch>
              <a:fillRect/>
            </a:stretch>
          </a:blipFill>
        </p:spPr>
        <p:txBody>
          <a:bodyPr wrap="square" lIns="0" tIns="0" rIns="0" bIns="0" rtlCol="0"/>
          <a:lstStyle/>
          <a:p>
            <a:endParaRPr/>
          </a:p>
        </p:txBody>
      </p:sp>
      <p:sp>
        <p:nvSpPr>
          <p:cNvPr id="22" name="object 22"/>
          <p:cNvSpPr/>
          <p:nvPr/>
        </p:nvSpPr>
        <p:spPr>
          <a:xfrm>
            <a:off x="5867400" y="152400"/>
            <a:ext cx="3276599" cy="2819400"/>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70035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err="1" smtClean="0">
                <a:solidFill>
                  <a:schemeClr val="accent2"/>
                </a:solidFill>
              </a:rPr>
              <a:t>Raudra</a:t>
            </a:r>
            <a:r>
              <a:rPr lang="en-IN" dirty="0" smtClean="0">
                <a:solidFill>
                  <a:schemeClr val="accent2"/>
                </a:solidFill>
              </a:rPr>
              <a:t> (Furious)</a:t>
            </a:r>
            <a:endParaRPr lang="en-IN" dirty="0">
              <a:solidFill>
                <a:schemeClr val="accent2"/>
              </a:solidFill>
            </a:endParaRPr>
          </a:p>
        </p:txBody>
      </p:sp>
      <p:sp>
        <p:nvSpPr>
          <p:cNvPr id="3" name="Text Placeholder 2"/>
          <p:cNvSpPr>
            <a:spLocks noGrp="1"/>
          </p:cNvSpPr>
          <p:nvPr>
            <p:ph idx="1"/>
          </p:nvPr>
        </p:nvSpPr>
        <p:spPr>
          <a:xfrm>
            <a:off x="457200" y="1577340"/>
            <a:ext cx="8229600" cy="5201424"/>
          </a:xfrm>
        </p:spPr>
        <p:txBody>
          <a:bodyPr>
            <a:normAutofit fontScale="92500" lnSpcReduction="10000"/>
          </a:bodyPr>
          <a:lstStyle/>
          <a:p>
            <a:pPr marL="285750" indent="-285750">
              <a:buFont typeface="Wingdings" pitchFamily="2" charset="2"/>
              <a:buChar char="q"/>
            </a:pPr>
            <a:r>
              <a:rPr lang="en-IN" dirty="0"/>
              <a:t>  </a:t>
            </a:r>
            <a:r>
              <a:rPr lang="en-IN" sz="3200" dirty="0" smtClean="0"/>
              <a:t>Is related to Furious </a:t>
            </a:r>
            <a:r>
              <a:rPr lang="en-IN" sz="3200" dirty="0"/>
              <a:t>Sentiment is created by </a:t>
            </a:r>
            <a:r>
              <a:rPr lang="en-IN" sz="3200" dirty="0" smtClean="0"/>
              <a:t>striking blows, cutting, </a:t>
            </a:r>
            <a:r>
              <a:rPr lang="en-IN" sz="3200" dirty="0"/>
              <a:t>mutilation and </a:t>
            </a:r>
            <a:r>
              <a:rPr lang="en-IN" sz="3200" dirty="0" smtClean="0"/>
              <a:t>piercing swords in wars and fights </a:t>
            </a:r>
            <a:r>
              <a:rPr lang="en-IN" sz="3200" dirty="0"/>
              <a:t>and </a:t>
            </a:r>
            <a:r>
              <a:rPr lang="en-IN" sz="3200" dirty="0" smtClean="0"/>
              <a:t>tumult of the battle </a:t>
            </a:r>
            <a:r>
              <a:rPr lang="en-IN" sz="3200" dirty="0"/>
              <a:t>and the </a:t>
            </a:r>
            <a:r>
              <a:rPr lang="en-IN" sz="3200" dirty="0" smtClean="0"/>
              <a:t>like.</a:t>
            </a:r>
          </a:p>
          <a:p>
            <a:pPr marL="285750" indent="-285750">
              <a:buFont typeface="Wingdings" pitchFamily="2" charset="2"/>
              <a:buChar char="q"/>
            </a:pPr>
            <a:r>
              <a:rPr lang="en-IN" sz="3200" dirty="0" smtClean="0"/>
              <a:t>Many </a:t>
            </a:r>
            <a:r>
              <a:rPr lang="en-IN" sz="3200" dirty="0"/>
              <a:t>critiques say that the furious Sentiment is full of conflict of arms, and in it words movements and deeds are terrible and </a:t>
            </a:r>
            <a:r>
              <a:rPr lang="en-IN" sz="3200" dirty="0" smtClean="0"/>
              <a:t>tearful.</a:t>
            </a:r>
          </a:p>
          <a:p>
            <a:pPr marL="285750" indent="-285750">
              <a:buFont typeface="Wingdings" pitchFamily="2" charset="2"/>
              <a:buChar char="q"/>
            </a:pPr>
            <a:r>
              <a:rPr lang="en-IN" sz="3200" dirty="0" smtClean="0"/>
              <a:t>Transitory </a:t>
            </a:r>
            <a:r>
              <a:rPr lang="en-IN" sz="3200" dirty="0"/>
              <a:t>states connected with the furious sentiment are presence of mind determinations energy indignation perception.</a:t>
            </a:r>
          </a:p>
          <a:p>
            <a:endParaRPr lang="en-IN" dirty="0"/>
          </a:p>
        </p:txBody>
      </p:sp>
    </p:spTree>
    <p:extLst>
      <p:ext uri="{BB962C8B-B14F-4D97-AF65-F5344CB8AC3E}">
        <p14:creationId xmlns:p14="http://schemas.microsoft.com/office/powerpoint/2010/main" val="41863859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01040" y="187452"/>
            <a:ext cx="7894320" cy="159258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762000" y="228600"/>
            <a:ext cx="7772400" cy="1470025"/>
          </a:xfrm>
          <a:custGeom>
            <a:avLst/>
            <a:gdLst/>
            <a:ahLst/>
            <a:cxnLst/>
            <a:rect l="l" t="t" r="r" b="b"/>
            <a:pathLst>
              <a:path w="7772400" h="1470025">
                <a:moveTo>
                  <a:pt x="0" y="1470025"/>
                </a:moveTo>
                <a:lnTo>
                  <a:pt x="7772400" y="1470025"/>
                </a:lnTo>
                <a:lnTo>
                  <a:pt x="7772400" y="0"/>
                </a:lnTo>
                <a:lnTo>
                  <a:pt x="0" y="0"/>
                </a:lnTo>
                <a:lnTo>
                  <a:pt x="0" y="1470025"/>
                </a:lnTo>
                <a:close/>
              </a:path>
            </a:pathLst>
          </a:custGeom>
          <a:solidFill>
            <a:srgbClr val="8063A1"/>
          </a:solidFill>
        </p:spPr>
        <p:txBody>
          <a:bodyPr wrap="square" lIns="0" tIns="0" rIns="0" bIns="0" rtlCol="0"/>
          <a:lstStyle/>
          <a:p>
            <a:endParaRPr/>
          </a:p>
        </p:txBody>
      </p:sp>
      <p:sp>
        <p:nvSpPr>
          <p:cNvPr id="4" name="object 4"/>
          <p:cNvSpPr txBox="1">
            <a:spLocks noGrp="1"/>
          </p:cNvSpPr>
          <p:nvPr>
            <p:ph type="title"/>
          </p:nvPr>
        </p:nvSpPr>
        <p:spPr>
          <a:xfrm>
            <a:off x="762000" y="450651"/>
            <a:ext cx="7772400" cy="1025922"/>
          </a:xfrm>
          <a:prstGeom prst="rect">
            <a:avLst/>
          </a:prstGeom>
          <a:ln w="38100">
            <a:solidFill>
              <a:srgbClr val="FFFFFF"/>
            </a:solidFill>
          </a:ln>
        </p:spPr>
        <p:txBody>
          <a:bodyPr vert="horz" wrap="square" lIns="0" tIns="345440" rIns="0" bIns="0" rtlCol="0">
            <a:spAutoFit/>
          </a:bodyPr>
          <a:lstStyle/>
          <a:p>
            <a:pPr algn="ctr">
              <a:lnSpc>
                <a:spcPct val="100000"/>
              </a:lnSpc>
              <a:spcBef>
                <a:spcPts val="2720"/>
              </a:spcBef>
            </a:pPr>
            <a:r>
              <a:rPr dirty="0">
                <a:solidFill>
                  <a:srgbClr val="FFFFFF"/>
                </a:solidFill>
                <a:uFill>
                  <a:solidFill>
                    <a:srgbClr val="FFFFFF"/>
                  </a:solidFill>
                </a:uFill>
                <a:latin typeface="Times New Roman"/>
                <a:cs typeface="Times New Roman"/>
              </a:rPr>
              <a:t> </a:t>
            </a:r>
            <a:r>
              <a:rPr dirty="0" smtClean="0">
                <a:solidFill>
                  <a:srgbClr val="FFFFFF"/>
                </a:solidFill>
                <a:uFill>
                  <a:solidFill>
                    <a:srgbClr val="FFFFFF"/>
                  </a:solidFill>
                </a:uFill>
              </a:rPr>
              <a:t>VEERA</a:t>
            </a:r>
            <a:r>
              <a:rPr lang="en-IN" dirty="0" smtClean="0">
                <a:solidFill>
                  <a:srgbClr val="FFFFFF"/>
                </a:solidFill>
                <a:uFill>
                  <a:solidFill>
                    <a:srgbClr val="FFFFFF"/>
                  </a:solidFill>
                </a:uFill>
              </a:rPr>
              <a:t> (Heroic)</a:t>
            </a:r>
            <a:endParaRPr dirty="0">
              <a:solidFill>
                <a:srgbClr val="FFFFFF"/>
              </a:solidFill>
              <a:uFill>
                <a:solidFill>
                  <a:srgbClr val="FFFFFF"/>
                </a:solidFill>
              </a:uFill>
            </a:endParaRPr>
          </a:p>
        </p:txBody>
      </p:sp>
      <p:sp>
        <p:nvSpPr>
          <p:cNvPr id="5" name="object 5"/>
          <p:cNvSpPr/>
          <p:nvPr/>
        </p:nvSpPr>
        <p:spPr>
          <a:xfrm>
            <a:off x="723900" y="1905000"/>
            <a:ext cx="4810125" cy="4505325"/>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5410200" y="1600200"/>
            <a:ext cx="3733800" cy="5029200"/>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3212381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err="1" smtClean="0">
                <a:solidFill>
                  <a:schemeClr val="accent2"/>
                </a:solidFill>
              </a:rPr>
              <a:t>Vira</a:t>
            </a:r>
            <a:endParaRPr lang="en-IN" dirty="0">
              <a:solidFill>
                <a:schemeClr val="accent2"/>
              </a:solidFill>
            </a:endParaRPr>
          </a:p>
        </p:txBody>
      </p:sp>
      <p:sp>
        <p:nvSpPr>
          <p:cNvPr id="3" name="Text Placeholder 2"/>
          <p:cNvSpPr>
            <a:spLocks noGrp="1"/>
          </p:cNvSpPr>
          <p:nvPr>
            <p:ph idx="1"/>
          </p:nvPr>
        </p:nvSpPr>
        <p:spPr>
          <a:xfrm>
            <a:off x="457200" y="1577340"/>
            <a:ext cx="8229600" cy="4431983"/>
          </a:xfrm>
        </p:spPr>
        <p:txBody>
          <a:bodyPr>
            <a:normAutofit fontScale="55000" lnSpcReduction="20000"/>
          </a:bodyPr>
          <a:lstStyle/>
          <a:p>
            <a:pPr marL="285750" indent="-285750">
              <a:buFont typeface="Wingdings" pitchFamily="2" charset="2"/>
              <a:buChar char="q"/>
            </a:pPr>
            <a:r>
              <a:rPr lang="en-IN" dirty="0"/>
              <a:t>S</a:t>
            </a:r>
            <a:r>
              <a:rPr lang="en-IN" dirty="0" smtClean="0"/>
              <a:t>pecial condition are :- high </a:t>
            </a:r>
            <a:r>
              <a:rPr lang="en-IN" dirty="0"/>
              <a:t>energy, perseverance, </a:t>
            </a:r>
            <a:r>
              <a:rPr lang="en-IN" dirty="0" smtClean="0"/>
              <a:t>optimising </a:t>
            </a:r>
            <a:r>
              <a:rPr lang="en-IN" dirty="0"/>
              <a:t>absence of surprise and presence of </a:t>
            </a:r>
            <a:r>
              <a:rPr lang="en-IN" dirty="0" smtClean="0"/>
              <a:t>mind.</a:t>
            </a:r>
          </a:p>
          <a:p>
            <a:pPr marL="285750" indent="-285750">
              <a:buFont typeface="Wingdings" pitchFamily="2" charset="2"/>
              <a:buChar char="q"/>
            </a:pPr>
            <a:r>
              <a:rPr lang="en-IN" dirty="0" smtClean="0"/>
              <a:t> </a:t>
            </a:r>
            <a:r>
              <a:rPr lang="en-IN" dirty="0"/>
              <a:t>Heroic sentiment reflects to the superior type of person and has energy or enthusiasm has its basis. </a:t>
            </a:r>
            <a:endParaRPr lang="en-IN" dirty="0" smtClean="0"/>
          </a:p>
          <a:p>
            <a:pPr marL="285750" indent="-285750">
              <a:buFont typeface="Wingdings" pitchFamily="2" charset="2"/>
              <a:buChar char="q"/>
            </a:pPr>
            <a:r>
              <a:rPr lang="en-IN" dirty="0" smtClean="0"/>
              <a:t>Represented </a:t>
            </a:r>
            <a:r>
              <a:rPr lang="en-IN" dirty="0"/>
              <a:t>with the </a:t>
            </a:r>
            <a:r>
              <a:rPr lang="en-IN" dirty="0" smtClean="0"/>
              <a:t>colour </a:t>
            </a:r>
            <a:r>
              <a:rPr lang="en-IN" dirty="0"/>
              <a:t>‘yellowish or orange, mixture of both </a:t>
            </a:r>
            <a:r>
              <a:rPr lang="en-IN" dirty="0" smtClean="0"/>
              <a:t>colours’.</a:t>
            </a:r>
          </a:p>
          <a:p>
            <a:pPr marL="285750" indent="-285750">
              <a:buFont typeface="Wingdings" pitchFamily="2" charset="2"/>
              <a:buChar char="q"/>
            </a:pPr>
            <a:r>
              <a:rPr lang="en-IN" dirty="0" smtClean="0"/>
              <a:t>In theatre represented through firmness, </a:t>
            </a:r>
            <a:r>
              <a:rPr lang="en-IN" dirty="0"/>
              <a:t>passions, heroism, charity diplomacy and the like. </a:t>
            </a:r>
            <a:endParaRPr lang="en-IN" dirty="0" smtClean="0"/>
          </a:p>
          <a:p>
            <a:pPr marL="285750" indent="-285750">
              <a:buFont typeface="Wingdings" pitchFamily="2" charset="2"/>
              <a:buChar char="q"/>
            </a:pPr>
            <a:r>
              <a:rPr lang="en-IN" dirty="0" smtClean="0"/>
              <a:t>Three kinds (</a:t>
            </a:r>
            <a:r>
              <a:rPr lang="en-IN" dirty="0" err="1" smtClean="0"/>
              <a:t>Natyashastra</a:t>
            </a:r>
            <a:r>
              <a:rPr lang="en-IN" dirty="0" smtClean="0"/>
              <a:t>):-,</a:t>
            </a:r>
            <a:endParaRPr lang="en-IN" dirty="0"/>
          </a:p>
          <a:p>
            <a:r>
              <a:rPr lang="en-IN" dirty="0"/>
              <a:t>(1)           </a:t>
            </a:r>
            <a:r>
              <a:rPr lang="en-IN" dirty="0" err="1"/>
              <a:t>Valor</a:t>
            </a:r>
            <a:r>
              <a:rPr lang="en-IN" dirty="0"/>
              <a:t> of Munificence  (</a:t>
            </a:r>
            <a:r>
              <a:rPr lang="en-IN" dirty="0" err="1"/>
              <a:t>Danvira</a:t>
            </a:r>
            <a:r>
              <a:rPr lang="en-IN" dirty="0"/>
              <a:t>)</a:t>
            </a:r>
          </a:p>
          <a:p>
            <a:r>
              <a:rPr lang="en-IN" dirty="0"/>
              <a:t>(2)           </a:t>
            </a:r>
            <a:r>
              <a:rPr lang="en-IN" dirty="0" err="1"/>
              <a:t>Valor</a:t>
            </a:r>
            <a:r>
              <a:rPr lang="en-IN" dirty="0"/>
              <a:t> of virtue    (</a:t>
            </a:r>
            <a:r>
              <a:rPr lang="en-IN" dirty="0" err="1"/>
              <a:t>Dharmvira</a:t>
            </a:r>
            <a:r>
              <a:rPr lang="en-IN" dirty="0"/>
              <a:t>)</a:t>
            </a:r>
          </a:p>
          <a:p>
            <a:r>
              <a:rPr lang="en-IN" dirty="0"/>
              <a:t>(3)           </a:t>
            </a:r>
            <a:r>
              <a:rPr lang="en-IN" dirty="0" err="1"/>
              <a:t>Valor</a:t>
            </a:r>
            <a:r>
              <a:rPr lang="en-IN" dirty="0"/>
              <a:t> of war   (</a:t>
            </a:r>
            <a:r>
              <a:rPr lang="en-IN" dirty="0" err="1"/>
              <a:t>Yudhavira</a:t>
            </a:r>
            <a:r>
              <a:rPr lang="en-IN" dirty="0"/>
              <a:t>)</a:t>
            </a:r>
          </a:p>
          <a:p>
            <a:r>
              <a:rPr lang="en-IN" dirty="0" smtClean="0"/>
              <a:t>Recent critics </a:t>
            </a:r>
            <a:r>
              <a:rPr lang="en-IN" dirty="0"/>
              <a:t>have add the fourth type of ‘</a:t>
            </a:r>
            <a:r>
              <a:rPr lang="en-IN" dirty="0" err="1"/>
              <a:t>Valor</a:t>
            </a:r>
            <a:r>
              <a:rPr lang="en-IN" dirty="0"/>
              <a:t> of Mercy’(</a:t>
            </a:r>
            <a:r>
              <a:rPr lang="en-IN" dirty="0" err="1"/>
              <a:t>Dayavira</a:t>
            </a:r>
            <a:r>
              <a:rPr lang="en-IN" dirty="0"/>
              <a:t>). The entire </a:t>
            </a:r>
            <a:r>
              <a:rPr lang="en-IN" dirty="0" err="1"/>
              <a:t>valor</a:t>
            </a:r>
            <a:r>
              <a:rPr lang="en-IN" dirty="0"/>
              <a:t> interrelated with each other. We found, Karana in </a:t>
            </a:r>
            <a:r>
              <a:rPr lang="en-IN" dirty="0" err="1"/>
              <a:t>Mahabharta</a:t>
            </a:r>
            <a:r>
              <a:rPr lang="en-IN" dirty="0"/>
              <a:t> was called as </a:t>
            </a:r>
            <a:r>
              <a:rPr lang="en-IN" dirty="0" err="1" smtClean="0"/>
              <a:t>Danvira</a:t>
            </a:r>
            <a:r>
              <a:rPr lang="en-IN" dirty="0" smtClean="0"/>
              <a:t> </a:t>
            </a:r>
            <a:r>
              <a:rPr lang="en-IN" dirty="0" err="1" smtClean="0"/>
              <a:t>Yudhishthira</a:t>
            </a:r>
            <a:r>
              <a:rPr lang="en-IN" dirty="0" smtClean="0"/>
              <a:t> </a:t>
            </a:r>
            <a:r>
              <a:rPr lang="en-IN" dirty="0"/>
              <a:t>was known </a:t>
            </a:r>
            <a:r>
              <a:rPr lang="en-IN" dirty="0" err="1"/>
              <a:t>Dharmvira</a:t>
            </a:r>
            <a:r>
              <a:rPr lang="en-IN" dirty="0"/>
              <a:t>. </a:t>
            </a:r>
            <a:r>
              <a:rPr lang="en-IN" dirty="0" err="1"/>
              <a:t>Arjuna</a:t>
            </a:r>
            <a:r>
              <a:rPr lang="en-IN" dirty="0"/>
              <a:t> was </a:t>
            </a:r>
            <a:r>
              <a:rPr lang="en-IN" dirty="0" err="1"/>
              <a:t>Yudhavira</a:t>
            </a:r>
            <a:r>
              <a:rPr lang="en-IN" dirty="0"/>
              <a:t>. </a:t>
            </a:r>
            <a:r>
              <a:rPr lang="en-IN" dirty="0" err="1"/>
              <a:t>Shreedamaa</a:t>
            </a:r>
            <a:r>
              <a:rPr lang="en-IN" dirty="0"/>
              <a:t> was the best example of </a:t>
            </a:r>
            <a:r>
              <a:rPr lang="en-IN" dirty="0" err="1"/>
              <a:t>Dyavira</a:t>
            </a:r>
            <a:r>
              <a:rPr lang="en-IN" dirty="0"/>
              <a:t>.</a:t>
            </a:r>
          </a:p>
          <a:p>
            <a:endParaRPr lang="en-IN" dirty="0"/>
          </a:p>
        </p:txBody>
      </p:sp>
    </p:spTree>
    <p:extLst>
      <p:ext uri="{BB962C8B-B14F-4D97-AF65-F5344CB8AC3E}">
        <p14:creationId xmlns:p14="http://schemas.microsoft.com/office/powerpoint/2010/main" val="7935699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71500" y="2590800"/>
            <a:ext cx="2009775" cy="161925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590800" y="2695575"/>
            <a:ext cx="1724025" cy="1381125"/>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4210050" y="2667000"/>
            <a:ext cx="1714500" cy="1390650"/>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495300" y="3648075"/>
            <a:ext cx="2019300" cy="1609725"/>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2524125" y="3743325"/>
            <a:ext cx="1714500" cy="1390650"/>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495300" y="4724400"/>
            <a:ext cx="2019300" cy="1609725"/>
          </a:xfrm>
          <a:prstGeom prst="rect">
            <a:avLst/>
          </a:prstGeom>
          <a:blipFill>
            <a:blip r:embed="rId7" cstate="print"/>
            <a:stretch>
              <a:fillRect/>
            </a:stretch>
          </a:blipFill>
        </p:spPr>
        <p:txBody>
          <a:bodyPr wrap="square" lIns="0" tIns="0" rIns="0" bIns="0" rtlCol="0"/>
          <a:lstStyle/>
          <a:p>
            <a:endParaRPr/>
          </a:p>
        </p:txBody>
      </p:sp>
      <p:sp>
        <p:nvSpPr>
          <p:cNvPr id="8" name="object 8"/>
          <p:cNvSpPr/>
          <p:nvPr/>
        </p:nvSpPr>
        <p:spPr>
          <a:xfrm>
            <a:off x="2524125" y="4829175"/>
            <a:ext cx="1714500" cy="1381125"/>
          </a:xfrm>
          <a:prstGeom prst="rect">
            <a:avLst/>
          </a:prstGeom>
          <a:blipFill>
            <a:blip r:embed="rId8" cstate="print"/>
            <a:stretch>
              <a:fillRect/>
            </a:stretch>
          </a:blipFill>
        </p:spPr>
        <p:txBody>
          <a:bodyPr wrap="square" lIns="0" tIns="0" rIns="0" bIns="0" rtlCol="0"/>
          <a:lstStyle/>
          <a:p>
            <a:endParaRPr/>
          </a:p>
        </p:txBody>
      </p:sp>
      <p:sp>
        <p:nvSpPr>
          <p:cNvPr id="9" name="object 9"/>
          <p:cNvSpPr/>
          <p:nvPr/>
        </p:nvSpPr>
        <p:spPr>
          <a:xfrm>
            <a:off x="0" y="428244"/>
            <a:ext cx="7821168" cy="1545336"/>
          </a:xfrm>
          <a:prstGeom prst="rect">
            <a:avLst/>
          </a:prstGeom>
          <a:blipFill>
            <a:blip r:embed="rId9" cstate="print"/>
            <a:stretch>
              <a:fillRect/>
            </a:stretch>
          </a:blipFill>
        </p:spPr>
        <p:txBody>
          <a:bodyPr wrap="square" lIns="0" tIns="0" rIns="0" bIns="0" rtlCol="0"/>
          <a:lstStyle/>
          <a:p>
            <a:endParaRPr/>
          </a:p>
        </p:txBody>
      </p:sp>
      <p:sp>
        <p:nvSpPr>
          <p:cNvPr id="10" name="object 10"/>
          <p:cNvSpPr/>
          <p:nvPr/>
        </p:nvSpPr>
        <p:spPr>
          <a:xfrm>
            <a:off x="0" y="457200"/>
            <a:ext cx="7772400" cy="1447800"/>
          </a:xfrm>
          <a:prstGeom prst="rect">
            <a:avLst/>
          </a:prstGeom>
          <a:blipFill>
            <a:blip r:embed="rId10" cstate="print"/>
            <a:stretch>
              <a:fillRect/>
            </a:stretch>
          </a:blipFill>
        </p:spPr>
        <p:txBody>
          <a:bodyPr wrap="square" lIns="0" tIns="0" rIns="0" bIns="0" rtlCol="0"/>
          <a:lstStyle/>
          <a:p>
            <a:endParaRPr/>
          </a:p>
        </p:txBody>
      </p:sp>
      <p:sp>
        <p:nvSpPr>
          <p:cNvPr id="11" name="object 11"/>
          <p:cNvSpPr/>
          <p:nvPr/>
        </p:nvSpPr>
        <p:spPr>
          <a:xfrm>
            <a:off x="0" y="457200"/>
            <a:ext cx="7772400" cy="1447800"/>
          </a:xfrm>
          <a:custGeom>
            <a:avLst/>
            <a:gdLst/>
            <a:ahLst/>
            <a:cxnLst/>
            <a:rect l="l" t="t" r="r" b="b"/>
            <a:pathLst>
              <a:path w="7772400" h="1447800">
                <a:moveTo>
                  <a:pt x="0" y="1447800"/>
                </a:moveTo>
                <a:lnTo>
                  <a:pt x="7772400" y="1447800"/>
                </a:lnTo>
                <a:lnTo>
                  <a:pt x="7772400" y="0"/>
                </a:lnTo>
                <a:lnTo>
                  <a:pt x="0" y="0"/>
                </a:lnTo>
                <a:lnTo>
                  <a:pt x="0" y="1447800"/>
                </a:lnTo>
                <a:close/>
              </a:path>
            </a:pathLst>
          </a:custGeom>
          <a:ln w="12700">
            <a:solidFill>
              <a:srgbClr val="97B853"/>
            </a:solidFill>
          </a:ln>
        </p:spPr>
        <p:txBody>
          <a:bodyPr wrap="square" lIns="0" tIns="0" rIns="0" bIns="0" rtlCol="0"/>
          <a:lstStyle/>
          <a:p>
            <a:endParaRPr/>
          </a:p>
        </p:txBody>
      </p:sp>
      <p:sp>
        <p:nvSpPr>
          <p:cNvPr id="12" name="object 12"/>
          <p:cNvSpPr txBox="1">
            <a:spLocks noGrp="1"/>
          </p:cNvSpPr>
          <p:nvPr>
            <p:ph type="title"/>
          </p:nvPr>
        </p:nvSpPr>
        <p:spPr>
          <a:xfrm>
            <a:off x="2382392" y="830586"/>
            <a:ext cx="3006725" cy="629018"/>
          </a:xfrm>
          <a:prstGeom prst="rect">
            <a:avLst/>
          </a:prstGeom>
        </p:spPr>
        <p:txBody>
          <a:bodyPr vert="horz" wrap="square" lIns="0" tIns="13335" rIns="0" bIns="0" rtlCol="0">
            <a:spAutoFit/>
          </a:bodyPr>
          <a:lstStyle/>
          <a:p>
            <a:pPr marL="12700">
              <a:lnSpc>
                <a:spcPct val="100000"/>
              </a:lnSpc>
              <a:spcBef>
                <a:spcPts val="105"/>
              </a:spcBef>
            </a:pPr>
            <a:r>
              <a:rPr sz="4000" b="1" i="0" dirty="0">
                <a:latin typeface="Trebuchet MS"/>
                <a:cs typeface="Trebuchet MS"/>
              </a:rPr>
              <a:t>Bhayānakam</a:t>
            </a:r>
            <a:endParaRPr sz="4400" b="1" dirty="0">
              <a:latin typeface="Trebuchet MS"/>
              <a:cs typeface="Trebuchet MS"/>
            </a:endParaRPr>
          </a:p>
        </p:txBody>
      </p:sp>
      <p:sp>
        <p:nvSpPr>
          <p:cNvPr id="13" name="object 13"/>
          <p:cNvSpPr/>
          <p:nvPr/>
        </p:nvSpPr>
        <p:spPr>
          <a:xfrm>
            <a:off x="6400800" y="533400"/>
            <a:ext cx="2362200" cy="6096000"/>
          </a:xfrm>
          <a:prstGeom prst="rect">
            <a:avLst/>
          </a:prstGeom>
          <a:blipFill>
            <a:blip r:embed="rId11"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4177318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7569" y="704065"/>
            <a:ext cx="2308860" cy="430887"/>
          </a:xfrm>
        </p:spPr>
        <p:txBody>
          <a:bodyPr>
            <a:normAutofit fontScale="90000"/>
          </a:bodyPr>
          <a:lstStyle/>
          <a:p>
            <a:r>
              <a:rPr lang="en-IN" sz="2800" b="1" dirty="0" err="1" smtClean="0">
                <a:solidFill>
                  <a:schemeClr val="accent2"/>
                </a:solidFill>
              </a:rPr>
              <a:t>Bhayanakam</a:t>
            </a:r>
            <a:r>
              <a:rPr lang="en-IN" sz="2800" b="1" dirty="0" smtClean="0">
                <a:solidFill>
                  <a:schemeClr val="accent2"/>
                </a:solidFill>
              </a:rPr>
              <a:t> </a:t>
            </a:r>
            <a:endParaRPr lang="en-IN" sz="2800" b="1" dirty="0">
              <a:solidFill>
                <a:schemeClr val="accent2"/>
              </a:solidFill>
            </a:endParaRPr>
          </a:p>
        </p:txBody>
      </p:sp>
      <p:sp>
        <p:nvSpPr>
          <p:cNvPr id="3" name="Text Placeholder 2"/>
          <p:cNvSpPr>
            <a:spLocks noGrp="1"/>
          </p:cNvSpPr>
          <p:nvPr>
            <p:ph idx="1"/>
          </p:nvPr>
        </p:nvSpPr>
        <p:spPr>
          <a:xfrm>
            <a:off x="457200" y="1577340"/>
            <a:ext cx="8229600" cy="4170372"/>
          </a:xfrm>
        </p:spPr>
        <p:txBody>
          <a:bodyPr>
            <a:normAutofit fontScale="92500"/>
          </a:bodyPr>
          <a:lstStyle/>
          <a:p>
            <a:pPr marL="342900" indent="-342900">
              <a:buFont typeface="Wingdings" pitchFamily="2" charset="2"/>
              <a:buChar char="q"/>
            </a:pPr>
            <a:r>
              <a:rPr lang="en-IN" sz="2300" dirty="0" smtClean="0"/>
              <a:t>The </a:t>
            </a:r>
            <a:r>
              <a:rPr lang="en-IN" sz="2300" dirty="0"/>
              <a:t>Terrible sentiment has its dominant state of fear</a:t>
            </a:r>
            <a:r>
              <a:rPr lang="en-IN" sz="2300" dirty="0" smtClean="0"/>
              <a:t>.</a:t>
            </a:r>
          </a:p>
          <a:p>
            <a:pPr marL="342900" indent="-342900">
              <a:buFont typeface="Wingdings" pitchFamily="2" charset="2"/>
              <a:buChar char="q"/>
            </a:pPr>
            <a:r>
              <a:rPr lang="en-IN" sz="2300" dirty="0" smtClean="0"/>
              <a:t> </a:t>
            </a:r>
            <a:r>
              <a:rPr lang="en-IN" sz="2300" dirty="0"/>
              <a:t>Black </a:t>
            </a:r>
            <a:r>
              <a:rPr lang="en-IN" sz="2300" dirty="0" err="1"/>
              <a:t>color</a:t>
            </a:r>
            <a:r>
              <a:rPr lang="en-IN" sz="2300" dirty="0"/>
              <a:t> refers </a:t>
            </a:r>
            <a:r>
              <a:rPr lang="en-IN" sz="2300" dirty="0" err="1" smtClean="0"/>
              <a:t>Bhayanaka</a:t>
            </a:r>
            <a:r>
              <a:rPr lang="en-IN" sz="2300" dirty="0" smtClean="0"/>
              <a:t> Rasa</a:t>
            </a:r>
          </a:p>
          <a:p>
            <a:pPr marL="342900" indent="-342900">
              <a:buFont typeface="Wingdings" pitchFamily="2" charset="2"/>
              <a:buChar char="q"/>
            </a:pPr>
            <a:r>
              <a:rPr lang="en-IN" sz="2300" dirty="0" smtClean="0"/>
              <a:t>Usually </a:t>
            </a:r>
            <a:r>
              <a:rPr lang="en-IN" sz="2300" dirty="0"/>
              <a:t>created by fearful atmosphere like Hideous, Noise, side of ghost panic and anxiety due to a timely cry of </a:t>
            </a:r>
            <a:r>
              <a:rPr lang="en-IN" sz="2300" dirty="0" smtClean="0"/>
              <a:t>Jackal or hyena</a:t>
            </a:r>
          </a:p>
          <a:p>
            <a:pPr marL="342900" indent="-342900">
              <a:buFont typeface="Wingdings" pitchFamily="2" charset="2"/>
              <a:buChar char="q"/>
            </a:pPr>
            <a:r>
              <a:rPr lang="en-IN" sz="2300" dirty="0" smtClean="0"/>
              <a:t>Represented </a:t>
            </a:r>
            <a:r>
              <a:rPr lang="en-IN" sz="2300" dirty="0"/>
              <a:t>on the stage by </a:t>
            </a:r>
            <a:r>
              <a:rPr lang="en-IN" sz="2300" dirty="0" smtClean="0"/>
              <a:t>swing </a:t>
            </a:r>
            <a:r>
              <a:rPr lang="en-IN" sz="2300" dirty="0"/>
              <a:t>of the hand and the feet, </a:t>
            </a:r>
            <a:r>
              <a:rPr lang="en-IN" sz="2300" dirty="0" smtClean="0"/>
              <a:t>horripilation, </a:t>
            </a:r>
            <a:r>
              <a:rPr lang="en-IN" sz="2300" dirty="0"/>
              <a:t>change of </a:t>
            </a:r>
            <a:r>
              <a:rPr lang="en-IN" sz="2300" dirty="0" smtClean="0"/>
              <a:t>colour </a:t>
            </a:r>
            <a:r>
              <a:rPr lang="en-IN" sz="2300" dirty="0"/>
              <a:t>and loss of </a:t>
            </a:r>
            <a:r>
              <a:rPr lang="en-IN" sz="2300" dirty="0" smtClean="0"/>
              <a:t>voice.</a:t>
            </a:r>
          </a:p>
          <a:p>
            <a:pPr marL="342900" indent="-342900">
              <a:buFont typeface="Wingdings" pitchFamily="2" charset="2"/>
              <a:buChar char="q"/>
            </a:pPr>
            <a:r>
              <a:rPr lang="en-IN" sz="2300" dirty="0" smtClean="0"/>
              <a:t>According </a:t>
            </a:r>
            <a:r>
              <a:rPr lang="en-IN" sz="2300" dirty="0"/>
              <a:t>to many critics fear is not natural to Nobel character and on contrary what excites fear in ordinary people excites anger in violent</a:t>
            </a:r>
            <a:r>
              <a:rPr lang="en-IN" sz="2300" dirty="0" smtClean="0"/>
              <a:t>. </a:t>
            </a:r>
          </a:p>
          <a:p>
            <a:pPr marL="342900" indent="-342900">
              <a:buFont typeface="Wingdings" pitchFamily="2" charset="2"/>
              <a:buChar char="q"/>
            </a:pPr>
            <a:r>
              <a:rPr lang="en-IN" sz="2300" dirty="0" smtClean="0"/>
              <a:t>In </a:t>
            </a:r>
            <a:r>
              <a:rPr lang="en-IN" sz="2300" dirty="0"/>
              <a:t>many horror movies we found </a:t>
            </a:r>
            <a:r>
              <a:rPr lang="en-IN" sz="2300" dirty="0" err="1"/>
              <a:t>Bhayanaka</a:t>
            </a:r>
            <a:r>
              <a:rPr lang="en-IN" sz="2300" dirty="0"/>
              <a:t> Rasa. When Rama in forest and fight with ‘</a:t>
            </a:r>
            <a:r>
              <a:rPr lang="en-IN" sz="2300" dirty="0" err="1"/>
              <a:t>Rakshasa</a:t>
            </a:r>
            <a:r>
              <a:rPr lang="en-IN" sz="2300" dirty="0"/>
              <a:t>’ at that time we fell ‘</a:t>
            </a:r>
            <a:r>
              <a:rPr lang="en-IN" sz="2300" dirty="0" err="1"/>
              <a:t>Bhaya</a:t>
            </a:r>
            <a:r>
              <a:rPr lang="en-IN" sz="2300" dirty="0"/>
              <a:t>’.</a:t>
            </a:r>
          </a:p>
          <a:p>
            <a:endParaRPr lang="en-IN" dirty="0"/>
          </a:p>
        </p:txBody>
      </p:sp>
    </p:spTree>
    <p:extLst>
      <p:ext uri="{BB962C8B-B14F-4D97-AF65-F5344CB8AC3E}">
        <p14:creationId xmlns:p14="http://schemas.microsoft.com/office/powerpoint/2010/main" val="23340711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85800" y="228600"/>
            <a:ext cx="7772400" cy="1371600"/>
          </a:xfrm>
          <a:custGeom>
            <a:avLst/>
            <a:gdLst/>
            <a:ahLst/>
            <a:cxnLst/>
            <a:rect l="l" t="t" r="r" b="b"/>
            <a:pathLst>
              <a:path w="7772400" h="1371600">
                <a:moveTo>
                  <a:pt x="0" y="1371600"/>
                </a:moveTo>
                <a:lnTo>
                  <a:pt x="7772400" y="1371600"/>
                </a:lnTo>
                <a:lnTo>
                  <a:pt x="7772400" y="0"/>
                </a:lnTo>
                <a:lnTo>
                  <a:pt x="0" y="0"/>
                </a:lnTo>
                <a:lnTo>
                  <a:pt x="0" y="1371600"/>
                </a:lnTo>
                <a:close/>
              </a:path>
            </a:pathLst>
          </a:custGeom>
          <a:solidFill>
            <a:srgbClr val="E6DFEB"/>
          </a:solidFill>
        </p:spPr>
        <p:txBody>
          <a:bodyPr wrap="square" lIns="0" tIns="0" rIns="0" bIns="0" rtlCol="0"/>
          <a:lstStyle/>
          <a:p>
            <a:endParaRPr/>
          </a:p>
        </p:txBody>
      </p:sp>
      <p:sp>
        <p:nvSpPr>
          <p:cNvPr id="3" name="object 3"/>
          <p:cNvSpPr txBox="1">
            <a:spLocks noGrp="1"/>
          </p:cNvSpPr>
          <p:nvPr>
            <p:ph type="title"/>
          </p:nvPr>
        </p:nvSpPr>
        <p:spPr>
          <a:xfrm>
            <a:off x="685801" y="535311"/>
            <a:ext cx="7772400" cy="689291"/>
          </a:xfrm>
          <a:prstGeom prst="rect">
            <a:avLst/>
          </a:prstGeom>
        </p:spPr>
        <p:txBody>
          <a:bodyPr vert="horz" wrap="square" lIns="0" tIns="12065" rIns="0" bIns="0" rtlCol="0">
            <a:spAutoFit/>
          </a:bodyPr>
          <a:lstStyle/>
          <a:p>
            <a:pPr marL="12700">
              <a:lnSpc>
                <a:spcPct val="100000"/>
              </a:lnSpc>
              <a:spcBef>
                <a:spcPts val="95"/>
              </a:spcBef>
            </a:pPr>
            <a:r>
              <a:rPr lang="en-IN" spc="300" dirty="0" smtClean="0">
                <a:solidFill>
                  <a:schemeClr val="accent2"/>
                </a:solidFill>
                <a:uFill>
                  <a:solidFill>
                    <a:srgbClr val="001F5F"/>
                  </a:solidFill>
                </a:uFill>
              </a:rPr>
              <a:t>BIBHATSYA</a:t>
            </a:r>
            <a:r>
              <a:rPr lang="en-IN" spc="300" dirty="0">
                <a:solidFill>
                  <a:schemeClr val="accent2"/>
                </a:solidFill>
                <a:uFill>
                  <a:solidFill>
                    <a:srgbClr val="001F5F"/>
                  </a:solidFill>
                </a:uFill>
              </a:rPr>
              <a:t> </a:t>
            </a:r>
            <a:r>
              <a:rPr lang="en-IN" spc="300" dirty="0" smtClean="0">
                <a:solidFill>
                  <a:schemeClr val="accent2"/>
                </a:solidFill>
                <a:uFill>
                  <a:solidFill>
                    <a:srgbClr val="001F5F"/>
                  </a:solidFill>
                </a:uFill>
              </a:rPr>
              <a:t>(Disgust)</a:t>
            </a:r>
            <a:endParaRPr lang="en-IN" spc="300" dirty="0">
              <a:solidFill>
                <a:schemeClr val="accent2"/>
              </a:solidFill>
              <a:uFill>
                <a:solidFill>
                  <a:srgbClr val="001F5F"/>
                </a:solidFill>
              </a:uFill>
            </a:endParaRPr>
          </a:p>
        </p:txBody>
      </p:sp>
      <p:sp>
        <p:nvSpPr>
          <p:cNvPr id="4" name="object 4"/>
          <p:cNvSpPr/>
          <p:nvPr/>
        </p:nvSpPr>
        <p:spPr>
          <a:xfrm>
            <a:off x="762000" y="2828925"/>
            <a:ext cx="4648200" cy="2790825"/>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5715000" y="1752600"/>
            <a:ext cx="3200400" cy="4876800"/>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6464484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7569" y="704065"/>
            <a:ext cx="2308860" cy="492443"/>
          </a:xfrm>
        </p:spPr>
        <p:txBody>
          <a:bodyPr>
            <a:normAutofit fontScale="90000"/>
          </a:bodyPr>
          <a:lstStyle/>
          <a:p>
            <a:r>
              <a:rPr lang="en-IN" sz="3200" dirty="0" err="1" smtClean="0">
                <a:solidFill>
                  <a:schemeClr val="accent2"/>
                </a:solidFill>
              </a:rPr>
              <a:t>Bibhatsaya</a:t>
            </a:r>
            <a:endParaRPr lang="en-IN" sz="3200" dirty="0">
              <a:solidFill>
                <a:schemeClr val="accent2"/>
              </a:solidFill>
            </a:endParaRPr>
          </a:p>
        </p:txBody>
      </p:sp>
      <p:sp>
        <p:nvSpPr>
          <p:cNvPr id="3" name="Text Placeholder 2"/>
          <p:cNvSpPr>
            <a:spLocks noGrp="1"/>
          </p:cNvSpPr>
          <p:nvPr>
            <p:ph idx="1"/>
          </p:nvPr>
        </p:nvSpPr>
        <p:spPr>
          <a:xfrm>
            <a:off x="457200" y="1577340"/>
            <a:ext cx="8229600" cy="5016758"/>
          </a:xfrm>
        </p:spPr>
        <p:txBody>
          <a:bodyPr>
            <a:normAutofit fontScale="92500"/>
          </a:bodyPr>
          <a:lstStyle/>
          <a:p>
            <a:pPr marL="342900" indent="-342900">
              <a:buFont typeface="Wingdings" pitchFamily="2" charset="2"/>
              <a:buChar char="q"/>
            </a:pPr>
            <a:r>
              <a:rPr lang="en-IN" sz="2200" dirty="0" smtClean="0"/>
              <a:t>Is related to Odious </a:t>
            </a:r>
            <a:r>
              <a:rPr lang="en-IN" sz="2200" dirty="0"/>
              <a:t>sentiments has its basic the dominant state of </a:t>
            </a:r>
            <a:r>
              <a:rPr lang="en-IN" sz="2200" dirty="0" smtClean="0"/>
              <a:t>disgust</a:t>
            </a:r>
          </a:p>
          <a:p>
            <a:pPr marL="342900" indent="-342900">
              <a:buFont typeface="Wingdings" pitchFamily="2" charset="2"/>
              <a:buChar char="q"/>
            </a:pPr>
            <a:r>
              <a:rPr lang="en-IN" sz="2200" dirty="0" smtClean="0"/>
              <a:t>It </a:t>
            </a:r>
            <a:r>
              <a:rPr lang="en-IN" sz="2200" dirty="0"/>
              <a:t>is created by determinants like hearing of unpleasant, offensive, impure and harmful things or sing them or discussing them</a:t>
            </a:r>
            <a:r>
              <a:rPr lang="en-IN" sz="2200" dirty="0" smtClean="0"/>
              <a:t>.</a:t>
            </a:r>
          </a:p>
          <a:p>
            <a:pPr marL="342900" indent="-342900">
              <a:buFont typeface="Wingdings" pitchFamily="2" charset="2"/>
              <a:buChar char="q"/>
            </a:pPr>
            <a:r>
              <a:rPr lang="en-IN" sz="2200" dirty="0" smtClean="0"/>
              <a:t>Consequences are </a:t>
            </a:r>
            <a:r>
              <a:rPr lang="en-IN" sz="2200" dirty="0"/>
              <a:t>such as stopping the movement of all the </a:t>
            </a:r>
            <a:r>
              <a:rPr lang="en-IN" sz="2200" dirty="0" smtClean="0"/>
              <a:t>kinds. </a:t>
            </a:r>
            <a:r>
              <a:rPr lang="en-IN" sz="2200" dirty="0"/>
              <a:t>Narrowing down of the mouth </a:t>
            </a:r>
            <a:r>
              <a:rPr lang="en-IN" sz="2200" dirty="0" smtClean="0"/>
              <a:t>vomiting.</a:t>
            </a:r>
          </a:p>
          <a:p>
            <a:pPr marL="342900" indent="-342900">
              <a:buFont typeface="Wingdings" pitchFamily="2" charset="2"/>
              <a:buChar char="q"/>
            </a:pPr>
            <a:r>
              <a:rPr lang="en-IN" sz="2200" dirty="0" smtClean="0"/>
              <a:t>The </a:t>
            </a:r>
            <a:r>
              <a:rPr lang="en-IN" sz="2200" dirty="0"/>
              <a:t>emotion evoked by anything that </a:t>
            </a:r>
            <a:r>
              <a:rPr lang="en-IN" sz="2200" dirty="0" smtClean="0"/>
              <a:t>nauseating</a:t>
            </a:r>
          </a:p>
          <a:p>
            <a:pPr marL="342900" indent="-342900">
              <a:buFont typeface="Wingdings" pitchFamily="2" charset="2"/>
              <a:buChar char="q"/>
            </a:pPr>
            <a:r>
              <a:rPr lang="en-IN" sz="2200" dirty="0" smtClean="0"/>
              <a:t>It generates revolt </a:t>
            </a:r>
            <a:r>
              <a:rPr lang="en-IN" sz="2200" dirty="0"/>
              <a:t>or sickens </a:t>
            </a:r>
            <a:r>
              <a:rPr lang="en-IN" sz="2200" dirty="0" smtClean="0"/>
              <a:t>us. </a:t>
            </a:r>
          </a:p>
          <a:p>
            <a:pPr marL="342900" indent="-342900">
              <a:buFont typeface="Wingdings" pitchFamily="2" charset="2"/>
              <a:buChar char="q"/>
            </a:pPr>
            <a:r>
              <a:rPr lang="en-IN" sz="2200" dirty="0" smtClean="0"/>
              <a:t>When </a:t>
            </a:r>
            <a:r>
              <a:rPr lang="en-IN" sz="2200" dirty="0"/>
              <a:t>something comes to our notice that is coarse and graceless, beneath human </a:t>
            </a:r>
            <a:r>
              <a:rPr lang="en-IN" sz="2200" dirty="0" smtClean="0"/>
              <a:t>dignity</a:t>
            </a:r>
          </a:p>
          <a:p>
            <a:pPr marL="342900" indent="-342900">
              <a:buFont typeface="Wingdings" pitchFamily="2" charset="2"/>
              <a:buChar char="q"/>
            </a:pPr>
            <a:r>
              <a:rPr lang="en-IN" sz="2200" dirty="0" smtClean="0"/>
              <a:t> </a:t>
            </a:r>
            <a:r>
              <a:rPr lang="en-IN" sz="2200" dirty="0"/>
              <a:t>For example ‘When prince Siddhartha was a young man  and for the first time he sickness, old age and death, he was moved to disgust which later translate in to sorrow, deep introspection and peace, as he transformed into Gautama, the Buddha.”  </a:t>
            </a:r>
          </a:p>
          <a:p>
            <a:endParaRPr lang="en-IN" dirty="0"/>
          </a:p>
        </p:txBody>
      </p:sp>
    </p:spTree>
    <p:extLst>
      <p:ext uri="{BB962C8B-B14F-4D97-AF65-F5344CB8AC3E}">
        <p14:creationId xmlns:p14="http://schemas.microsoft.com/office/powerpoint/2010/main" val="31787992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619125" y="333375"/>
            <a:ext cx="7896225" cy="1504950"/>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619125" y="688352"/>
            <a:ext cx="7896225" cy="688650"/>
          </a:xfrm>
          <a:prstGeom prst="rect">
            <a:avLst/>
          </a:prstGeom>
        </p:spPr>
        <p:txBody>
          <a:bodyPr vert="horz" wrap="square" lIns="0" tIns="11430" rIns="0" bIns="0" rtlCol="0">
            <a:spAutoFit/>
          </a:bodyPr>
          <a:lstStyle/>
          <a:p>
            <a:pPr marL="12700">
              <a:lnSpc>
                <a:spcPct val="100000"/>
              </a:lnSpc>
              <a:spcBef>
                <a:spcPts val="90"/>
              </a:spcBef>
            </a:pPr>
            <a:r>
              <a:rPr spc="300" dirty="0">
                <a:solidFill>
                  <a:srgbClr val="FFFF00"/>
                </a:solidFill>
                <a:uFill>
                  <a:solidFill>
                    <a:srgbClr val="FFFF00"/>
                  </a:solidFill>
                </a:uFill>
                <a:latin typeface="Times New Roman"/>
                <a:cs typeface="Times New Roman"/>
              </a:rPr>
              <a:t> </a:t>
            </a:r>
            <a:r>
              <a:rPr spc="300" dirty="0" smtClean="0">
                <a:solidFill>
                  <a:srgbClr val="FFFF00"/>
                </a:solidFill>
                <a:uFill>
                  <a:solidFill>
                    <a:srgbClr val="FFFF00"/>
                  </a:solidFill>
                </a:uFill>
              </a:rPr>
              <a:t>ADBHUTA</a:t>
            </a:r>
            <a:r>
              <a:rPr lang="en-IN" spc="300" dirty="0" smtClean="0">
                <a:solidFill>
                  <a:srgbClr val="FFFF00"/>
                </a:solidFill>
                <a:uFill>
                  <a:solidFill>
                    <a:srgbClr val="FFFF00"/>
                  </a:solidFill>
                </a:uFill>
              </a:rPr>
              <a:t> (Wonder)</a:t>
            </a:r>
            <a:endParaRPr spc="300" dirty="0">
              <a:solidFill>
                <a:srgbClr val="FFFF00"/>
              </a:solidFill>
              <a:uFill>
                <a:solidFill>
                  <a:srgbClr val="FFFF00"/>
                </a:solidFill>
              </a:uFill>
            </a:endParaRPr>
          </a:p>
        </p:txBody>
      </p:sp>
      <p:sp>
        <p:nvSpPr>
          <p:cNvPr id="5" name="object 5"/>
          <p:cNvSpPr/>
          <p:nvPr/>
        </p:nvSpPr>
        <p:spPr>
          <a:xfrm>
            <a:off x="295275" y="3019425"/>
            <a:ext cx="5191125" cy="2362200"/>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6172200" y="1905046"/>
            <a:ext cx="2667000" cy="4952950"/>
          </a:xfrm>
          <a:prstGeom prst="rect">
            <a:avLst/>
          </a:prstGeom>
          <a:blipFill>
            <a:blip r:embed="rId5"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4118978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3047238" y="1712467"/>
            <a:ext cx="3049905" cy="3049905"/>
          </a:xfrm>
          <a:custGeom>
            <a:avLst/>
            <a:gdLst/>
            <a:ahLst/>
            <a:cxnLst/>
            <a:rect l="l" t="t" r="r" b="b"/>
            <a:pathLst>
              <a:path w="3049904" h="3049904">
                <a:moveTo>
                  <a:pt x="1524762" y="0"/>
                </a:moveTo>
                <a:lnTo>
                  <a:pt x="1476357" y="753"/>
                </a:lnTo>
                <a:lnTo>
                  <a:pt x="1428330" y="3000"/>
                </a:lnTo>
                <a:lnTo>
                  <a:pt x="1380700" y="6716"/>
                </a:lnTo>
                <a:lnTo>
                  <a:pt x="1333492" y="11881"/>
                </a:lnTo>
                <a:lnTo>
                  <a:pt x="1286727" y="18472"/>
                </a:lnTo>
                <a:lnTo>
                  <a:pt x="1240427" y="26465"/>
                </a:lnTo>
                <a:lnTo>
                  <a:pt x="1194615" y="35840"/>
                </a:lnTo>
                <a:lnTo>
                  <a:pt x="1149314" y="46573"/>
                </a:lnTo>
                <a:lnTo>
                  <a:pt x="1104545" y="58643"/>
                </a:lnTo>
                <a:lnTo>
                  <a:pt x="1060331" y="72026"/>
                </a:lnTo>
                <a:lnTo>
                  <a:pt x="1016694" y="86702"/>
                </a:lnTo>
                <a:lnTo>
                  <a:pt x="973657" y="102646"/>
                </a:lnTo>
                <a:lnTo>
                  <a:pt x="931241" y="119838"/>
                </a:lnTo>
                <a:lnTo>
                  <a:pt x="889469" y="138254"/>
                </a:lnTo>
                <a:lnTo>
                  <a:pt x="848364" y="157873"/>
                </a:lnTo>
                <a:lnTo>
                  <a:pt x="807948" y="178671"/>
                </a:lnTo>
                <a:lnTo>
                  <a:pt x="768243" y="200627"/>
                </a:lnTo>
                <a:lnTo>
                  <a:pt x="729271" y="223719"/>
                </a:lnTo>
                <a:lnTo>
                  <a:pt x="691055" y="247923"/>
                </a:lnTo>
                <a:lnTo>
                  <a:pt x="653617" y="273219"/>
                </a:lnTo>
                <a:lnTo>
                  <a:pt x="616980" y="299582"/>
                </a:lnTo>
                <a:lnTo>
                  <a:pt x="581165" y="326992"/>
                </a:lnTo>
                <a:lnTo>
                  <a:pt x="546195" y="355425"/>
                </a:lnTo>
                <a:lnTo>
                  <a:pt x="512093" y="384859"/>
                </a:lnTo>
                <a:lnTo>
                  <a:pt x="478880" y="415273"/>
                </a:lnTo>
                <a:lnTo>
                  <a:pt x="446579" y="446643"/>
                </a:lnTo>
                <a:lnTo>
                  <a:pt x="415213" y="478947"/>
                </a:lnTo>
                <a:lnTo>
                  <a:pt x="384803" y="512163"/>
                </a:lnTo>
                <a:lnTo>
                  <a:pt x="355372" y="546270"/>
                </a:lnTo>
                <a:lnTo>
                  <a:pt x="326943" y="581243"/>
                </a:lnTo>
                <a:lnTo>
                  <a:pt x="299537" y="617061"/>
                </a:lnTo>
                <a:lnTo>
                  <a:pt x="273177" y="653702"/>
                </a:lnTo>
                <a:lnTo>
                  <a:pt x="247885" y="691144"/>
                </a:lnTo>
                <a:lnTo>
                  <a:pt x="223684" y="729363"/>
                </a:lnTo>
                <a:lnTo>
                  <a:pt x="200596" y="768338"/>
                </a:lnTo>
                <a:lnTo>
                  <a:pt x="178643" y="808046"/>
                </a:lnTo>
                <a:lnTo>
                  <a:pt x="157847" y="848466"/>
                </a:lnTo>
                <a:lnTo>
                  <a:pt x="138231" y="889574"/>
                </a:lnTo>
                <a:lnTo>
                  <a:pt x="119818" y="931348"/>
                </a:lnTo>
                <a:lnTo>
                  <a:pt x="102629" y="973766"/>
                </a:lnTo>
                <a:lnTo>
                  <a:pt x="86687" y="1016806"/>
                </a:lnTo>
                <a:lnTo>
                  <a:pt x="72014" y="1060446"/>
                </a:lnTo>
                <a:lnTo>
                  <a:pt x="58633" y="1104662"/>
                </a:lnTo>
                <a:lnTo>
                  <a:pt x="46565" y="1149433"/>
                </a:lnTo>
                <a:lnTo>
                  <a:pt x="35834" y="1194736"/>
                </a:lnTo>
                <a:lnTo>
                  <a:pt x="26461" y="1240549"/>
                </a:lnTo>
                <a:lnTo>
                  <a:pt x="18468" y="1286850"/>
                </a:lnTo>
                <a:lnTo>
                  <a:pt x="11879" y="1333617"/>
                </a:lnTo>
                <a:lnTo>
                  <a:pt x="6715" y="1380826"/>
                </a:lnTo>
                <a:lnTo>
                  <a:pt x="2999" y="1428456"/>
                </a:lnTo>
                <a:lnTo>
                  <a:pt x="753" y="1476484"/>
                </a:lnTo>
                <a:lnTo>
                  <a:pt x="0" y="1524889"/>
                </a:lnTo>
                <a:lnTo>
                  <a:pt x="753" y="1573293"/>
                </a:lnTo>
                <a:lnTo>
                  <a:pt x="2999" y="1621320"/>
                </a:lnTo>
                <a:lnTo>
                  <a:pt x="6715" y="1668950"/>
                </a:lnTo>
                <a:lnTo>
                  <a:pt x="11879" y="1716158"/>
                </a:lnTo>
                <a:lnTo>
                  <a:pt x="18468" y="1762923"/>
                </a:lnTo>
                <a:lnTo>
                  <a:pt x="26461" y="1809223"/>
                </a:lnTo>
                <a:lnTo>
                  <a:pt x="35834" y="1855035"/>
                </a:lnTo>
                <a:lnTo>
                  <a:pt x="46565" y="1900336"/>
                </a:lnTo>
                <a:lnTo>
                  <a:pt x="58633" y="1945105"/>
                </a:lnTo>
                <a:lnTo>
                  <a:pt x="72014" y="1989319"/>
                </a:lnTo>
                <a:lnTo>
                  <a:pt x="86687" y="2032956"/>
                </a:lnTo>
                <a:lnTo>
                  <a:pt x="102629" y="2075993"/>
                </a:lnTo>
                <a:lnTo>
                  <a:pt x="119818" y="2118409"/>
                </a:lnTo>
                <a:lnTo>
                  <a:pt x="138231" y="2160181"/>
                </a:lnTo>
                <a:lnTo>
                  <a:pt x="157847" y="2201286"/>
                </a:lnTo>
                <a:lnTo>
                  <a:pt x="178643" y="2241702"/>
                </a:lnTo>
                <a:lnTo>
                  <a:pt x="200596" y="2281407"/>
                </a:lnTo>
                <a:lnTo>
                  <a:pt x="223684" y="2320379"/>
                </a:lnTo>
                <a:lnTo>
                  <a:pt x="247885" y="2358595"/>
                </a:lnTo>
                <a:lnTo>
                  <a:pt x="273177" y="2396033"/>
                </a:lnTo>
                <a:lnTo>
                  <a:pt x="299537" y="2432670"/>
                </a:lnTo>
                <a:lnTo>
                  <a:pt x="326943" y="2468485"/>
                </a:lnTo>
                <a:lnTo>
                  <a:pt x="355372" y="2503455"/>
                </a:lnTo>
                <a:lnTo>
                  <a:pt x="384803" y="2537557"/>
                </a:lnTo>
                <a:lnTo>
                  <a:pt x="415213" y="2570770"/>
                </a:lnTo>
                <a:lnTo>
                  <a:pt x="446579" y="2603071"/>
                </a:lnTo>
                <a:lnTo>
                  <a:pt x="478880" y="2634437"/>
                </a:lnTo>
                <a:lnTo>
                  <a:pt x="512093" y="2664847"/>
                </a:lnTo>
                <a:lnTo>
                  <a:pt x="546195" y="2694278"/>
                </a:lnTo>
                <a:lnTo>
                  <a:pt x="581165" y="2722707"/>
                </a:lnTo>
                <a:lnTo>
                  <a:pt x="616980" y="2750113"/>
                </a:lnTo>
                <a:lnTo>
                  <a:pt x="653617" y="2776473"/>
                </a:lnTo>
                <a:lnTo>
                  <a:pt x="691055" y="2801765"/>
                </a:lnTo>
                <a:lnTo>
                  <a:pt x="729271" y="2825966"/>
                </a:lnTo>
                <a:lnTo>
                  <a:pt x="768243" y="2849054"/>
                </a:lnTo>
                <a:lnTo>
                  <a:pt x="807948" y="2871007"/>
                </a:lnTo>
                <a:lnTo>
                  <a:pt x="848364" y="2891803"/>
                </a:lnTo>
                <a:lnTo>
                  <a:pt x="889469" y="2911419"/>
                </a:lnTo>
                <a:lnTo>
                  <a:pt x="931241" y="2929832"/>
                </a:lnTo>
                <a:lnTo>
                  <a:pt x="973657" y="2947021"/>
                </a:lnTo>
                <a:lnTo>
                  <a:pt x="1016694" y="2962963"/>
                </a:lnTo>
                <a:lnTo>
                  <a:pt x="1060331" y="2977636"/>
                </a:lnTo>
                <a:lnTo>
                  <a:pt x="1104545" y="2991017"/>
                </a:lnTo>
                <a:lnTo>
                  <a:pt x="1149314" y="3003085"/>
                </a:lnTo>
                <a:lnTo>
                  <a:pt x="1194615" y="3013816"/>
                </a:lnTo>
                <a:lnTo>
                  <a:pt x="1240427" y="3023189"/>
                </a:lnTo>
                <a:lnTo>
                  <a:pt x="1286727" y="3031182"/>
                </a:lnTo>
                <a:lnTo>
                  <a:pt x="1333492" y="3037771"/>
                </a:lnTo>
                <a:lnTo>
                  <a:pt x="1380700" y="3042935"/>
                </a:lnTo>
                <a:lnTo>
                  <a:pt x="1428330" y="3046651"/>
                </a:lnTo>
                <a:lnTo>
                  <a:pt x="1476357" y="3048897"/>
                </a:lnTo>
                <a:lnTo>
                  <a:pt x="1524762" y="3049651"/>
                </a:lnTo>
                <a:lnTo>
                  <a:pt x="1573166" y="3048897"/>
                </a:lnTo>
                <a:lnTo>
                  <a:pt x="1621193" y="3046651"/>
                </a:lnTo>
                <a:lnTo>
                  <a:pt x="1668823" y="3042935"/>
                </a:lnTo>
                <a:lnTo>
                  <a:pt x="1716031" y="3037771"/>
                </a:lnTo>
                <a:lnTo>
                  <a:pt x="1762796" y="3031182"/>
                </a:lnTo>
                <a:lnTo>
                  <a:pt x="1809096" y="3023189"/>
                </a:lnTo>
                <a:lnTo>
                  <a:pt x="1854908" y="3013816"/>
                </a:lnTo>
                <a:lnTo>
                  <a:pt x="1900209" y="3003085"/>
                </a:lnTo>
                <a:lnTo>
                  <a:pt x="1944978" y="2991017"/>
                </a:lnTo>
                <a:lnTo>
                  <a:pt x="1989192" y="2977636"/>
                </a:lnTo>
                <a:lnTo>
                  <a:pt x="2032829" y="2962963"/>
                </a:lnTo>
                <a:lnTo>
                  <a:pt x="2075866" y="2947021"/>
                </a:lnTo>
                <a:lnTo>
                  <a:pt x="2118282" y="2929832"/>
                </a:lnTo>
                <a:lnTo>
                  <a:pt x="2160054" y="2911419"/>
                </a:lnTo>
                <a:lnTo>
                  <a:pt x="2201159" y="2891803"/>
                </a:lnTo>
                <a:lnTo>
                  <a:pt x="2241575" y="2871007"/>
                </a:lnTo>
                <a:lnTo>
                  <a:pt x="2281280" y="2849054"/>
                </a:lnTo>
                <a:lnTo>
                  <a:pt x="2320252" y="2825966"/>
                </a:lnTo>
                <a:lnTo>
                  <a:pt x="2358468" y="2801765"/>
                </a:lnTo>
                <a:lnTo>
                  <a:pt x="2395906" y="2776473"/>
                </a:lnTo>
                <a:lnTo>
                  <a:pt x="2432543" y="2750113"/>
                </a:lnTo>
                <a:lnTo>
                  <a:pt x="2468358" y="2722707"/>
                </a:lnTo>
                <a:lnTo>
                  <a:pt x="2503328" y="2694278"/>
                </a:lnTo>
                <a:lnTo>
                  <a:pt x="2537430" y="2664847"/>
                </a:lnTo>
                <a:lnTo>
                  <a:pt x="2570643" y="2634437"/>
                </a:lnTo>
                <a:lnTo>
                  <a:pt x="2602944" y="2603071"/>
                </a:lnTo>
                <a:lnTo>
                  <a:pt x="2634310" y="2570770"/>
                </a:lnTo>
                <a:lnTo>
                  <a:pt x="2664720" y="2537557"/>
                </a:lnTo>
                <a:lnTo>
                  <a:pt x="2694151" y="2503455"/>
                </a:lnTo>
                <a:lnTo>
                  <a:pt x="2722580" y="2468485"/>
                </a:lnTo>
                <a:lnTo>
                  <a:pt x="2749986" y="2432670"/>
                </a:lnTo>
                <a:lnTo>
                  <a:pt x="2776346" y="2396033"/>
                </a:lnTo>
                <a:lnTo>
                  <a:pt x="2801638" y="2358595"/>
                </a:lnTo>
                <a:lnTo>
                  <a:pt x="2825839" y="2320379"/>
                </a:lnTo>
                <a:lnTo>
                  <a:pt x="2848927" y="2281407"/>
                </a:lnTo>
                <a:lnTo>
                  <a:pt x="2870880" y="2241702"/>
                </a:lnTo>
                <a:lnTo>
                  <a:pt x="2891676" y="2201286"/>
                </a:lnTo>
                <a:lnTo>
                  <a:pt x="2911292" y="2160181"/>
                </a:lnTo>
                <a:lnTo>
                  <a:pt x="2929705" y="2118409"/>
                </a:lnTo>
                <a:lnTo>
                  <a:pt x="2946894" y="2075993"/>
                </a:lnTo>
                <a:lnTo>
                  <a:pt x="2962836" y="2032956"/>
                </a:lnTo>
                <a:lnTo>
                  <a:pt x="2977509" y="1989319"/>
                </a:lnTo>
                <a:lnTo>
                  <a:pt x="2990890" y="1945105"/>
                </a:lnTo>
                <a:lnTo>
                  <a:pt x="3002958" y="1900336"/>
                </a:lnTo>
                <a:lnTo>
                  <a:pt x="3013689" y="1855035"/>
                </a:lnTo>
                <a:lnTo>
                  <a:pt x="3023062" y="1809223"/>
                </a:lnTo>
                <a:lnTo>
                  <a:pt x="3031055" y="1762923"/>
                </a:lnTo>
                <a:lnTo>
                  <a:pt x="3037644" y="1716158"/>
                </a:lnTo>
                <a:lnTo>
                  <a:pt x="3042808" y="1668950"/>
                </a:lnTo>
                <a:lnTo>
                  <a:pt x="3046524" y="1621320"/>
                </a:lnTo>
                <a:lnTo>
                  <a:pt x="3048770" y="1573293"/>
                </a:lnTo>
                <a:lnTo>
                  <a:pt x="3049524" y="1524889"/>
                </a:lnTo>
                <a:lnTo>
                  <a:pt x="3048770" y="1476484"/>
                </a:lnTo>
                <a:lnTo>
                  <a:pt x="3046524" y="1428456"/>
                </a:lnTo>
                <a:lnTo>
                  <a:pt x="3042808" y="1380826"/>
                </a:lnTo>
                <a:lnTo>
                  <a:pt x="3037644" y="1333617"/>
                </a:lnTo>
                <a:lnTo>
                  <a:pt x="3031055" y="1286850"/>
                </a:lnTo>
                <a:lnTo>
                  <a:pt x="3023062" y="1240549"/>
                </a:lnTo>
                <a:lnTo>
                  <a:pt x="3013689" y="1194736"/>
                </a:lnTo>
                <a:lnTo>
                  <a:pt x="3002958" y="1149433"/>
                </a:lnTo>
                <a:lnTo>
                  <a:pt x="2990890" y="1104662"/>
                </a:lnTo>
                <a:lnTo>
                  <a:pt x="2977509" y="1060446"/>
                </a:lnTo>
                <a:lnTo>
                  <a:pt x="2962836" y="1016806"/>
                </a:lnTo>
                <a:lnTo>
                  <a:pt x="2946894" y="973766"/>
                </a:lnTo>
                <a:lnTo>
                  <a:pt x="2929705" y="931348"/>
                </a:lnTo>
                <a:lnTo>
                  <a:pt x="2911292" y="889574"/>
                </a:lnTo>
                <a:lnTo>
                  <a:pt x="2891676" y="848466"/>
                </a:lnTo>
                <a:lnTo>
                  <a:pt x="2870880" y="808046"/>
                </a:lnTo>
                <a:lnTo>
                  <a:pt x="2848927" y="768338"/>
                </a:lnTo>
                <a:lnTo>
                  <a:pt x="2825839" y="729363"/>
                </a:lnTo>
                <a:lnTo>
                  <a:pt x="2801638" y="691144"/>
                </a:lnTo>
                <a:lnTo>
                  <a:pt x="2776346" y="653702"/>
                </a:lnTo>
                <a:lnTo>
                  <a:pt x="2749986" y="617061"/>
                </a:lnTo>
                <a:lnTo>
                  <a:pt x="2722580" y="581243"/>
                </a:lnTo>
                <a:lnTo>
                  <a:pt x="2694151" y="546270"/>
                </a:lnTo>
                <a:lnTo>
                  <a:pt x="2664720" y="512163"/>
                </a:lnTo>
                <a:lnTo>
                  <a:pt x="2634310" y="478947"/>
                </a:lnTo>
                <a:lnTo>
                  <a:pt x="2602944" y="446643"/>
                </a:lnTo>
                <a:lnTo>
                  <a:pt x="2570643" y="415273"/>
                </a:lnTo>
                <a:lnTo>
                  <a:pt x="2537430" y="384859"/>
                </a:lnTo>
                <a:lnTo>
                  <a:pt x="2503328" y="355425"/>
                </a:lnTo>
                <a:lnTo>
                  <a:pt x="2468358" y="326992"/>
                </a:lnTo>
                <a:lnTo>
                  <a:pt x="2432543" y="299582"/>
                </a:lnTo>
                <a:lnTo>
                  <a:pt x="2395906" y="273219"/>
                </a:lnTo>
                <a:lnTo>
                  <a:pt x="2358468" y="247923"/>
                </a:lnTo>
                <a:lnTo>
                  <a:pt x="2320252" y="223719"/>
                </a:lnTo>
                <a:lnTo>
                  <a:pt x="2281280" y="200627"/>
                </a:lnTo>
                <a:lnTo>
                  <a:pt x="2241575" y="178671"/>
                </a:lnTo>
                <a:lnTo>
                  <a:pt x="2201159" y="157873"/>
                </a:lnTo>
                <a:lnTo>
                  <a:pt x="2160054" y="138254"/>
                </a:lnTo>
                <a:lnTo>
                  <a:pt x="2118282" y="119838"/>
                </a:lnTo>
                <a:lnTo>
                  <a:pt x="2075866" y="102646"/>
                </a:lnTo>
                <a:lnTo>
                  <a:pt x="2032829" y="86702"/>
                </a:lnTo>
                <a:lnTo>
                  <a:pt x="1989192" y="72026"/>
                </a:lnTo>
                <a:lnTo>
                  <a:pt x="1944978" y="58643"/>
                </a:lnTo>
                <a:lnTo>
                  <a:pt x="1900209" y="46573"/>
                </a:lnTo>
                <a:lnTo>
                  <a:pt x="1854908" y="35840"/>
                </a:lnTo>
                <a:lnTo>
                  <a:pt x="1809096" y="26465"/>
                </a:lnTo>
                <a:lnTo>
                  <a:pt x="1762796" y="18472"/>
                </a:lnTo>
                <a:lnTo>
                  <a:pt x="1716031" y="11881"/>
                </a:lnTo>
                <a:lnTo>
                  <a:pt x="1668823" y="6716"/>
                </a:lnTo>
                <a:lnTo>
                  <a:pt x="1621193" y="3000"/>
                </a:lnTo>
                <a:lnTo>
                  <a:pt x="1573166" y="753"/>
                </a:lnTo>
                <a:lnTo>
                  <a:pt x="1524762" y="0"/>
                </a:lnTo>
                <a:close/>
              </a:path>
            </a:pathLst>
          </a:custGeom>
          <a:solidFill>
            <a:srgbClr val="4F81BC">
              <a:alpha val="50195"/>
            </a:srgbClr>
          </a:solidFill>
        </p:spPr>
        <p:txBody>
          <a:bodyPr wrap="square" lIns="0" tIns="0" rIns="0" bIns="0" rtlCol="0"/>
          <a:lstStyle/>
          <a:p>
            <a:endParaRPr/>
          </a:p>
        </p:txBody>
      </p:sp>
      <p:sp>
        <p:nvSpPr>
          <p:cNvPr id="4" name="object 4"/>
          <p:cNvSpPr/>
          <p:nvPr/>
        </p:nvSpPr>
        <p:spPr>
          <a:xfrm>
            <a:off x="3047238" y="1712467"/>
            <a:ext cx="3049905" cy="3049905"/>
          </a:xfrm>
          <a:custGeom>
            <a:avLst/>
            <a:gdLst/>
            <a:ahLst/>
            <a:cxnLst/>
            <a:rect l="l" t="t" r="r" b="b"/>
            <a:pathLst>
              <a:path w="3049904" h="3049904">
                <a:moveTo>
                  <a:pt x="0" y="1524889"/>
                </a:moveTo>
                <a:lnTo>
                  <a:pt x="753" y="1476484"/>
                </a:lnTo>
                <a:lnTo>
                  <a:pt x="2999" y="1428456"/>
                </a:lnTo>
                <a:lnTo>
                  <a:pt x="6715" y="1380826"/>
                </a:lnTo>
                <a:lnTo>
                  <a:pt x="11879" y="1333617"/>
                </a:lnTo>
                <a:lnTo>
                  <a:pt x="18468" y="1286850"/>
                </a:lnTo>
                <a:lnTo>
                  <a:pt x="26461" y="1240549"/>
                </a:lnTo>
                <a:lnTo>
                  <a:pt x="35834" y="1194736"/>
                </a:lnTo>
                <a:lnTo>
                  <a:pt x="46565" y="1149433"/>
                </a:lnTo>
                <a:lnTo>
                  <a:pt x="58633" y="1104662"/>
                </a:lnTo>
                <a:lnTo>
                  <a:pt x="72014" y="1060446"/>
                </a:lnTo>
                <a:lnTo>
                  <a:pt x="86687" y="1016806"/>
                </a:lnTo>
                <a:lnTo>
                  <a:pt x="102629" y="973766"/>
                </a:lnTo>
                <a:lnTo>
                  <a:pt x="119818" y="931348"/>
                </a:lnTo>
                <a:lnTo>
                  <a:pt x="138231" y="889574"/>
                </a:lnTo>
                <a:lnTo>
                  <a:pt x="157847" y="848466"/>
                </a:lnTo>
                <a:lnTo>
                  <a:pt x="178643" y="808046"/>
                </a:lnTo>
                <a:lnTo>
                  <a:pt x="200596" y="768338"/>
                </a:lnTo>
                <a:lnTo>
                  <a:pt x="223684" y="729363"/>
                </a:lnTo>
                <a:lnTo>
                  <a:pt x="247885" y="691144"/>
                </a:lnTo>
                <a:lnTo>
                  <a:pt x="273177" y="653702"/>
                </a:lnTo>
                <a:lnTo>
                  <a:pt x="299537" y="617061"/>
                </a:lnTo>
                <a:lnTo>
                  <a:pt x="326943" y="581243"/>
                </a:lnTo>
                <a:lnTo>
                  <a:pt x="355372" y="546270"/>
                </a:lnTo>
                <a:lnTo>
                  <a:pt x="384803" y="512163"/>
                </a:lnTo>
                <a:lnTo>
                  <a:pt x="415213" y="478947"/>
                </a:lnTo>
                <a:lnTo>
                  <a:pt x="446579" y="446643"/>
                </a:lnTo>
                <a:lnTo>
                  <a:pt x="478880" y="415273"/>
                </a:lnTo>
                <a:lnTo>
                  <a:pt x="512093" y="384859"/>
                </a:lnTo>
                <a:lnTo>
                  <a:pt x="546195" y="355425"/>
                </a:lnTo>
                <a:lnTo>
                  <a:pt x="581165" y="326992"/>
                </a:lnTo>
                <a:lnTo>
                  <a:pt x="616980" y="299582"/>
                </a:lnTo>
                <a:lnTo>
                  <a:pt x="653617" y="273219"/>
                </a:lnTo>
                <a:lnTo>
                  <a:pt x="691055" y="247923"/>
                </a:lnTo>
                <a:lnTo>
                  <a:pt x="729271" y="223719"/>
                </a:lnTo>
                <a:lnTo>
                  <a:pt x="768243" y="200627"/>
                </a:lnTo>
                <a:lnTo>
                  <a:pt x="807948" y="178671"/>
                </a:lnTo>
                <a:lnTo>
                  <a:pt x="848364" y="157873"/>
                </a:lnTo>
                <a:lnTo>
                  <a:pt x="889469" y="138254"/>
                </a:lnTo>
                <a:lnTo>
                  <a:pt x="931241" y="119838"/>
                </a:lnTo>
                <a:lnTo>
                  <a:pt x="973657" y="102646"/>
                </a:lnTo>
                <a:lnTo>
                  <a:pt x="1016694" y="86702"/>
                </a:lnTo>
                <a:lnTo>
                  <a:pt x="1060331" y="72026"/>
                </a:lnTo>
                <a:lnTo>
                  <a:pt x="1104545" y="58643"/>
                </a:lnTo>
                <a:lnTo>
                  <a:pt x="1149314" y="46573"/>
                </a:lnTo>
                <a:lnTo>
                  <a:pt x="1194615" y="35840"/>
                </a:lnTo>
                <a:lnTo>
                  <a:pt x="1240427" y="26465"/>
                </a:lnTo>
                <a:lnTo>
                  <a:pt x="1286727" y="18472"/>
                </a:lnTo>
                <a:lnTo>
                  <a:pt x="1333492" y="11881"/>
                </a:lnTo>
                <a:lnTo>
                  <a:pt x="1380700" y="6716"/>
                </a:lnTo>
                <a:lnTo>
                  <a:pt x="1428330" y="3000"/>
                </a:lnTo>
                <a:lnTo>
                  <a:pt x="1476357" y="753"/>
                </a:lnTo>
                <a:lnTo>
                  <a:pt x="1524762" y="0"/>
                </a:lnTo>
                <a:lnTo>
                  <a:pt x="1573166" y="753"/>
                </a:lnTo>
                <a:lnTo>
                  <a:pt x="1621193" y="3000"/>
                </a:lnTo>
                <a:lnTo>
                  <a:pt x="1668823" y="6716"/>
                </a:lnTo>
                <a:lnTo>
                  <a:pt x="1716031" y="11881"/>
                </a:lnTo>
                <a:lnTo>
                  <a:pt x="1762796" y="18472"/>
                </a:lnTo>
                <a:lnTo>
                  <a:pt x="1809096" y="26465"/>
                </a:lnTo>
                <a:lnTo>
                  <a:pt x="1854908" y="35840"/>
                </a:lnTo>
                <a:lnTo>
                  <a:pt x="1900209" y="46573"/>
                </a:lnTo>
                <a:lnTo>
                  <a:pt x="1944978" y="58643"/>
                </a:lnTo>
                <a:lnTo>
                  <a:pt x="1989192" y="72026"/>
                </a:lnTo>
                <a:lnTo>
                  <a:pt x="2032829" y="86702"/>
                </a:lnTo>
                <a:lnTo>
                  <a:pt x="2075866" y="102646"/>
                </a:lnTo>
                <a:lnTo>
                  <a:pt x="2118282" y="119838"/>
                </a:lnTo>
                <a:lnTo>
                  <a:pt x="2160054" y="138254"/>
                </a:lnTo>
                <a:lnTo>
                  <a:pt x="2201159" y="157873"/>
                </a:lnTo>
                <a:lnTo>
                  <a:pt x="2241575" y="178671"/>
                </a:lnTo>
                <a:lnTo>
                  <a:pt x="2281280" y="200627"/>
                </a:lnTo>
                <a:lnTo>
                  <a:pt x="2320252" y="223719"/>
                </a:lnTo>
                <a:lnTo>
                  <a:pt x="2358468" y="247923"/>
                </a:lnTo>
                <a:lnTo>
                  <a:pt x="2395906" y="273219"/>
                </a:lnTo>
                <a:lnTo>
                  <a:pt x="2432543" y="299582"/>
                </a:lnTo>
                <a:lnTo>
                  <a:pt x="2468358" y="326992"/>
                </a:lnTo>
                <a:lnTo>
                  <a:pt x="2503328" y="355425"/>
                </a:lnTo>
                <a:lnTo>
                  <a:pt x="2537430" y="384859"/>
                </a:lnTo>
                <a:lnTo>
                  <a:pt x="2570643" y="415273"/>
                </a:lnTo>
                <a:lnTo>
                  <a:pt x="2602944" y="446643"/>
                </a:lnTo>
                <a:lnTo>
                  <a:pt x="2634310" y="478947"/>
                </a:lnTo>
                <a:lnTo>
                  <a:pt x="2664720" y="512163"/>
                </a:lnTo>
                <a:lnTo>
                  <a:pt x="2694151" y="546270"/>
                </a:lnTo>
                <a:lnTo>
                  <a:pt x="2722580" y="581243"/>
                </a:lnTo>
                <a:lnTo>
                  <a:pt x="2749986" y="617061"/>
                </a:lnTo>
                <a:lnTo>
                  <a:pt x="2776346" y="653702"/>
                </a:lnTo>
                <a:lnTo>
                  <a:pt x="2801638" y="691144"/>
                </a:lnTo>
                <a:lnTo>
                  <a:pt x="2825839" y="729363"/>
                </a:lnTo>
                <a:lnTo>
                  <a:pt x="2848927" y="768338"/>
                </a:lnTo>
                <a:lnTo>
                  <a:pt x="2870880" y="808046"/>
                </a:lnTo>
                <a:lnTo>
                  <a:pt x="2891676" y="848466"/>
                </a:lnTo>
                <a:lnTo>
                  <a:pt x="2911292" y="889574"/>
                </a:lnTo>
                <a:lnTo>
                  <a:pt x="2929705" y="931348"/>
                </a:lnTo>
                <a:lnTo>
                  <a:pt x="2946894" y="973766"/>
                </a:lnTo>
                <a:lnTo>
                  <a:pt x="2962836" y="1016806"/>
                </a:lnTo>
                <a:lnTo>
                  <a:pt x="2977509" y="1060446"/>
                </a:lnTo>
                <a:lnTo>
                  <a:pt x="2990890" y="1104662"/>
                </a:lnTo>
                <a:lnTo>
                  <a:pt x="3002958" y="1149433"/>
                </a:lnTo>
                <a:lnTo>
                  <a:pt x="3013689" y="1194736"/>
                </a:lnTo>
                <a:lnTo>
                  <a:pt x="3023062" y="1240549"/>
                </a:lnTo>
                <a:lnTo>
                  <a:pt x="3031055" y="1286850"/>
                </a:lnTo>
                <a:lnTo>
                  <a:pt x="3037644" y="1333617"/>
                </a:lnTo>
                <a:lnTo>
                  <a:pt x="3042808" y="1380826"/>
                </a:lnTo>
                <a:lnTo>
                  <a:pt x="3046524" y="1428456"/>
                </a:lnTo>
                <a:lnTo>
                  <a:pt x="3048770" y="1476484"/>
                </a:lnTo>
                <a:lnTo>
                  <a:pt x="3049524" y="1524889"/>
                </a:lnTo>
                <a:lnTo>
                  <a:pt x="3048770" y="1573293"/>
                </a:lnTo>
                <a:lnTo>
                  <a:pt x="3046524" y="1621320"/>
                </a:lnTo>
                <a:lnTo>
                  <a:pt x="3042808" y="1668950"/>
                </a:lnTo>
                <a:lnTo>
                  <a:pt x="3037644" y="1716158"/>
                </a:lnTo>
                <a:lnTo>
                  <a:pt x="3031055" y="1762923"/>
                </a:lnTo>
                <a:lnTo>
                  <a:pt x="3023062" y="1809223"/>
                </a:lnTo>
                <a:lnTo>
                  <a:pt x="3013689" y="1855035"/>
                </a:lnTo>
                <a:lnTo>
                  <a:pt x="3002958" y="1900336"/>
                </a:lnTo>
                <a:lnTo>
                  <a:pt x="2990890" y="1945105"/>
                </a:lnTo>
                <a:lnTo>
                  <a:pt x="2977509" y="1989319"/>
                </a:lnTo>
                <a:lnTo>
                  <a:pt x="2962836" y="2032956"/>
                </a:lnTo>
                <a:lnTo>
                  <a:pt x="2946894" y="2075993"/>
                </a:lnTo>
                <a:lnTo>
                  <a:pt x="2929705" y="2118409"/>
                </a:lnTo>
                <a:lnTo>
                  <a:pt x="2911292" y="2160181"/>
                </a:lnTo>
                <a:lnTo>
                  <a:pt x="2891676" y="2201286"/>
                </a:lnTo>
                <a:lnTo>
                  <a:pt x="2870880" y="2241702"/>
                </a:lnTo>
                <a:lnTo>
                  <a:pt x="2848927" y="2281407"/>
                </a:lnTo>
                <a:lnTo>
                  <a:pt x="2825839" y="2320379"/>
                </a:lnTo>
                <a:lnTo>
                  <a:pt x="2801638" y="2358595"/>
                </a:lnTo>
                <a:lnTo>
                  <a:pt x="2776346" y="2396033"/>
                </a:lnTo>
                <a:lnTo>
                  <a:pt x="2749986" y="2432670"/>
                </a:lnTo>
                <a:lnTo>
                  <a:pt x="2722580" y="2468485"/>
                </a:lnTo>
                <a:lnTo>
                  <a:pt x="2694151" y="2503455"/>
                </a:lnTo>
                <a:lnTo>
                  <a:pt x="2664720" y="2537557"/>
                </a:lnTo>
                <a:lnTo>
                  <a:pt x="2634310" y="2570770"/>
                </a:lnTo>
                <a:lnTo>
                  <a:pt x="2602944" y="2603071"/>
                </a:lnTo>
                <a:lnTo>
                  <a:pt x="2570643" y="2634437"/>
                </a:lnTo>
                <a:lnTo>
                  <a:pt x="2537430" y="2664847"/>
                </a:lnTo>
                <a:lnTo>
                  <a:pt x="2503328" y="2694278"/>
                </a:lnTo>
                <a:lnTo>
                  <a:pt x="2468358" y="2722707"/>
                </a:lnTo>
                <a:lnTo>
                  <a:pt x="2432543" y="2750113"/>
                </a:lnTo>
                <a:lnTo>
                  <a:pt x="2395906" y="2776473"/>
                </a:lnTo>
                <a:lnTo>
                  <a:pt x="2358468" y="2801765"/>
                </a:lnTo>
                <a:lnTo>
                  <a:pt x="2320252" y="2825966"/>
                </a:lnTo>
                <a:lnTo>
                  <a:pt x="2281280" y="2849054"/>
                </a:lnTo>
                <a:lnTo>
                  <a:pt x="2241575" y="2871007"/>
                </a:lnTo>
                <a:lnTo>
                  <a:pt x="2201159" y="2891803"/>
                </a:lnTo>
                <a:lnTo>
                  <a:pt x="2160054" y="2911419"/>
                </a:lnTo>
                <a:lnTo>
                  <a:pt x="2118282" y="2929832"/>
                </a:lnTo>
                <a:lnTo>
                  <a:pt x="2075866" y="2947021"/>
                </a:lnTo>
                <a:lnTo>
                  <a:pt x="2032829" y="2962963"/>
                </a:lnTo>
                <a:lnTo>
                  <a:pt x="1989192" y="2977636"/>
                </a:lnTo>
                <a:lnTo>
                  <a:pt x="1944978" y="2991017"/>
                </a:lnTo>
                <a:lnTo>
                  <a:pt x="1900209" y="3003085"/>
                </a:lnTo>
                <a:lnTo>
                  <a:pt x="1854908" y="3013816"/>
                </a:lnTo>
                <a:lnTo>
                  <a:pt x="1809096" y="3023189"/>
                </a:lnTo>
                <a:lnTo>
                  <a:pt x="1762796" y="3031182"/>
                </a:lnTo>
                <a:lnTo>
                  <a:pt x="1716031" y="3037771"/>
                </a:lnTo>
                <a:lnTo>
                  <a:pt x="1668823" y="3042935"/>
                </a:lnTo>
                <a:lnTo>
                  <a:pt x="1621193" y="3046651"/>
                </a:lnTo>
                <a:lnTo>
                  <a:pt x="1573166" y="3048897"/>
                </a:lnTo>
                <a:lnTo>
                  <a:pt x="1524762" y="3049651"/>
                </a:lnTo>
                <a:lnTo>
                  <a:pt x="1476357" y="3048897"/>
                </a:lnTo>
                <a:lnTo>
                  <a:pt x="1428330" y="3046651"/>
                </a:lnTo>
                <a:lnTo>
                  <a:pt x="1380700" y="3042935"/>
                </a:lnTo>
                <a:lnTo>
                  <a:pt x="1333492" y="3037771"/>
                </a:lnTo>
                <a:lnTo>
                  <a:pt x="1286727" y="3031182"/>
                </a:lnTo>
                <a:lnTo>
                  <a:pt x="1240427" y="3023189"/>
                </a:lnTo>
                <a:lnTo>
                  <a:pt x="1194615" y="3013816"/>
                </a:lnTo>
                <a:lnTo>
                  <a:pt x="1149314" y="3003085"/>
                </a:lnTo>
                <a:lnTo>
                  <a:pt x="1104545" y="2991017"/>
                </a:lnTo>
                <a:lnTo>
                  <a:pt x="1060331" y="2977636"/>
                </a:lnTo>
                <a:lnTo>
                  <a:pt x="1016694" y="2962963"/>
                </a:lnTo>
                <a:lnTo>
                  <a:pt x="973657" y="2947021"/>
                </a:lnTo>
                <a:lnTo>
                  <a:pt x="931241" y="2929832"/>
                </a:lnTo>
                <a:lnTo>
                  <a:pt x="889469" y="2911419"/>
                </a:lnTo>
                <a:lnTo>
                  <a:pt x="848364" y="2891803"/>
                </a:lnTo>
                <a:lnTo>
                  <a:pt x="807948" y="2871007"/>
                </a:lnTo>
                <a:lnTo>
                  <a:pt x="768243" y="2849054"/>
                </a:lnTo>
                <a:lnTo>
                  <a:pt x="729271" y="2825966"/>
                </a:lnTo>
                <a:lnTo>
                  <a:pt x="691055" y="2801765"/>
                </a:lnTo>
                <a:lnTo>
                  <a:pt x="653617" y="2776473"/>
                </a:lnTo>
                <a:lnTo>
                  <a:pt x="616980" y="2750113"/>
                </a:lnTo>
                <a:lnTo>
                  <a:pt x="581165" y="2722707"/>
                </a:lnTo>
                <a:lnTo>
                  <a:pt x="546195" y="2694278"/>
                </a:lnTo>
                <a:lnTo>
                  <a:pt x="512093" y="2664847"/>
                </a:lnTo>
                <a:lnTo>
                  <a:pt x="478880" y="2634437"/>
                </a:lnTo>
                <a:lnTo>
                  <a:pt x="446579" y="2603071"/>
                </a:lnTo>
                <a:lnTo>
                  <a:pt x="415213" y="2570770"/>
                </a:lnTo>
                <a:lnTo>
                  <a:pt x="384803" y="2537557"/>
                </a:lnTo>
                <a:lnTo>
                  <a:pt x="355372" y="2503455"/>
                </a:lnTo>
                <a:lnTo>
                  <a:pt x="326943" y="2468485"/>
                </a:lnTo>
                <a:lnTo>
                  <a:pt x="299537" y="2432670"/>
                </a:lnTo>
                <a:lnTo>
                  <a:pt x="273177" y="2396033"/>
                </a:lnTo>
                <a:lnTo>
                  <a:pt x="247885" y="2358595"/>
                </a:lnTo>
                <a:lnTo>
                  <a:pt x="223684" y="2320379"/>
                </a:lnTo>
                <a:lnTo>
                  <a:pt x="200596" y="2281407"/>
                </a:lnTo>
                <a:lnTo>
                  <a:pt x="178643" y="2241702"/>
                </a:lnTo>
                <a:lnTo>
                  <a:pt x="157847" y="2201286"/>
                </a:lnTo>
                <a:lnTo>
                  <a:pt x="138231" y="2160181"/>
                </a:lnTo>
                <a:lnTo>
                  <a:pt x="119818" y="2118409"/>
                </a:lnTo>
                <a:lnTo>
                  <a:pt x="102629" y="2075993"/>
                </a:lnTo>
                <a:lnTo>
                  <a:pt x="86687" y="2032956"/>
                </a:lnTo>
                <a:lnTo>
                  <a:pt x="72014" y="1989319"/>
                </a:lnTo>
                <a:lnTo>
                  <a:pt x="58633" y="1945105"/>
                </a:lnTo>
                <a:lnTo>
                  <a:pt x="46565" y="1900336"/>
                </a:lnTo>
                <a:lnTo>
                  <a:pt x="35834" y="1855035"/>
                </a:lnTo>
                <a:lnTo>
                  <a:pt x="26461" y="1809223"/>
                </a:lnTo>
                <a:lnTo>
                  <a:pt x="18468" y="1762923"/>
                </a:lnTo>
                <a:lnTo>
                  <a:pt x="11879" y="1716158"/>
                </a:lnTo>
                <a:lnTo>
                  <a:pt x="6715" y="1668950"/>
                </a:lnTo>
                <a:lnTo>
                  <a:pt x="2999" y="1621320"/>
                </a:lnTo>
                <a:lnTo>
                  <a:pt x="753" y="1573293"/>
                </a:lnTo>
                <a:lnTo>
                  <a:pt x="0" y="1524889"/>
                </a:lnTo>
                <a:close/>
              </a:path>
            </a:pathLst>
          </a:custGeom>
          <a:ln w="25400">
            <a:solidFill>
              <a:srgbClr val="FFFFFF"/>
            </a:solidFill>
          </a:ln>
        </p:spPr>
        <p:txBody>
          <a:bodyPr wrap="square" lIns="0" tIns="0" rIns="0" bIns="0" rtlCol="0"/>
          <a:lstStyle/>
          <a:p>
            <a:endParaRPr/>
          </a:p>
        </p:txBody>
      </p:sp>
      <p:sp>
        <p:nvSpPr>
          <p:cNvPr id="5" name="object 5"/>
          <p:cNvSpPr txBox="1"/>
          <p:nvPr/>
        </p:nvSpPr>
        <p:spPr>
          <a:xfrm>
            <a:off x="3521202" y="2985261"/>
            <a:ext cx="2102485" cy="482600"/>
          </a:xfrm>
          <a:prstGeom prst="rect">
            <a:avLst/>
          </a:prstGeom>
        </p:spPr>
        <p:txBody>
          <a:bodyPr vert="horz" wrap="square" lIns="0" tIns="12700" rIns="0" bIns="0" rtlCol="0">
            <a:spAutoFit/>
          </a:bodyPr>
          <a:lstStyle/>
          <a:p>
            <a:pPr marL="12700">
              <a:lnSpc>
                <a:spcPct val="100000"/>
              </a:lnSpc>
              <a:spcBef>
                <a:spcPts val="100"/>
              </a:spcBef>
            </a:pPr>
            <a:r>
              <a:rPr sz="3000" b="1" u="heavy" spc="-360" dirty="0">
                <a:solidFill>
                  <a:srgbClr val="974707"/>
                </a:solidFill>
                <a:uFill>
                  <a:solidFill>
                    <a:srgbClr val="974707"/>
                  </a:solidFill>
                </a:uFill>
                <a:latin typeface="Arial"/>
                <a:cs typeface="Arial"/>
              </a:rPr>
              <a:t>N</a:t>
            </a:r>
            <a:r>
              <a:rPr sz="3000" b="1" u="heavy" spc="-20" dirty="0">
                <a:solidFill>
                  <a:srgbClr val="974707"/>
                </a:solidFill>
                <a:uFill>
                  <a:solidFill>
                    <a:srgbClr val="974707"/>
                  </a:solidFill>
                </a:uFill>
                <a:latin typeface="Arial"/>
                <a:cs typeface="Arial"/>
              </a:rPr>
              <a:t>A</a:t>
            </a:r>
            <a:r>
              <a:rPr sz="3000" b="1" u="heavy" spc="-5" dirty="0">
                <a:solidFill>
                  <a:srgbClr val="974707"/>
                </a:solidFill>
                <a:uFill>
                  <a:solidFill>
                    <a:srgbClr val="974707"/>
                  </a:solidFill>
                </a:uFill>
                <a:latin typeface="Arial"/>
                <a:cs typeface="Arial"/>
              </a:rPr>
              <a:t>V</a:t>
            </a:r>
            <a:r>
              <a:rPr sz="3000" b="1" u="heavy" spc="-80" dirty="0">
                <a:solidFill>
                  <a:srgbClr val="974707"/>
                </a:solidFill>
                <a:uFill>
                  <a:solidFill>
                    <a:srgbClr val="974707"/>
                  </a:solidFill>
                </a:uFill>
                <a:latin typeface="Arial"/>
                <a:cs typeface="Arial"/>
              </a:rPr>
              <a:t>A</a:t>
            </a:r>
            <a:r>
              <a:rPr sz="3000" b="1" u="heavy" spc="-75" dirty="0">
                <a:solidFill>
                  <a:srgbClr val="974707"/>
                </a:solidFill>
                <a:uFill>
                  <a:solidFill>
                    <a:srgbClr val="974707"/>
                  </a:solidFill>
                </a:uFill>
                <a:latin typeface="Arial"/>
                <a:cs typeface="Arial"/>
              </a:rPr>
              <a:t>R</a:t>
            </a:r>
            <a:r>
              <a:rPr sz="3000" b="1" u="heavy" spc="-45" dirty="0">
                <a:solidFill>
                  <a:srgbClr val="974707"/>
                </a:solidFill>
                <a:uFill>
                  <a:solidFill>
                    <a:srgbClr val="974707"/>
                  </a:solidFill>
                </a:uFill>
                <a:latin typeface="Arial"/>
                <a:cs typeface="Arial"/>
              </a:rPr>
              <a:t>ASA</a:t>
            </a:r>
            <a:endParaRPr sz="3000">
              <a:latin typeface="Arial"/>
              <a:cs typeface="Arial"/>
            </a:endParaRPr>
          </a:p>
        </p:txBody>
      </p:sp>
      <p:sp>
        <p:nvSpPr>
          <p:cNvPr id="6" name="object 6"/>
          <p:cNvSpPr/>
          <p:nvPr/>
        </p:nvSpPr>
        <p:spPr>
          <a:xfrm>
            <a:off x="1930654" y="444500"/>
            <a:ext cx="5373751" cy="5435612"/>
          </a:xfrm>
          <a:prstGeom prst="rect">
            <a:avLst/>
          </a:prstGeom>
          <a:blipFill>
            <a:blip r:embed="rId3" cstate="print"/>
            <a:stretch>
              <a:fillRect/>
            </a:stretch>
          </a:blipFill>
        </p:spPr>
        <p:txBody>
          <a:bodyPr wrap="square" lIns="0" tIns="0" rIns="0" bIns="0" rtlCol="0"/>
          <a:lstStyle/>
          <a:p>
            <a:endParaRPr/>
          </a:p>
        </p:txBody>
      </p:sp>
      <p:sp>
        <p:nvSpPr>
          <p:cNvPr id="7" name="object 7"/>
          <p:cNvSpPr txBox="1"/>
          <p:nvPr/>
        </p:nvSpPr>
        <p:spPr>
          <a:xfrm>
            <a:off x="3996944" y="1023365"/>
            <a:ext cx="1000125" cy="330835"/>
          </a:xfrm>
          <a:prstGeom prst="rect">
            <a:avLst/>
          </a:prstGeom>
        </p:spPr>
        <p:txBody>
          <a:bodyPr vert="horz" wrap="square" lIns="0" tIns="13335" rIns="0" bIns="0" rtlCol="0">
            <a:spAutoFit/>
          </a:bodyPr>
          <a:lstStyle/>
          <a:p>
            <a:pPr marL="12700">
              <a:lnSpc>
                <a:spcPct val="100000"/>
              </a:lnSpc>
              <a:spcBef>
                <a:spcPts val="105"/>
              </a:spcBef>
            </a:pPr>
            <a:r>
              <a:rPr sz="2000" spc="-265" dirty="0">
                <a:latin typeface="Arial"/>
                <a:cs typeface="Arial"/>
              </a:rPr>
              <a:t>S</a:t>
            </a:r>
            <a:r>
              <a:rPr sz="2000" spc="-210" dirty="0">
                <a:latin typeface="Arial"/>
                <a:cs typeface="Arial"/>
              </a:rPr>
              <a:t>h</a:t>
            </a:r>
            <a:r>
              <a:rPr sz="2000" spc="25" dirty="0">
                <a:latin typeface="Arial"/>
                <a:cs typeface="Arial"/>
              </a:rPr>
              <a:t>r</a:t>
            </a:r>
            <a:r>
              <a:rPr sz="2000" spc="5" dirty="0">
                <a:latin typeface="Arial"/>
                <a:cs typeface="Arial"/>
              </a:rPr>
              <a:t>i</a:t>
            </a:r>
            <a:r>
              <a:rPr sz="2000" spc="-120" dirty="0">
                <a:latin typeface="Arial"/>
                <a:cs typeface="Arial"/>
              </a:rPr>
              <a:t>n</a:t>
            </a:r>
            <a:r>
              <a:rPr sz="2000" spc="-145" dirty="0">
                <a:latin typeface="Arial"/>
                <a:cs typeface="Arial"/>
              </a:rPr>
              <a:t>g</a:t>
            </a:r>
            <a:r>
              <a:rPr sz="2000" spc="-75" dirty="0">
                <a:latin typeface="Arial"/>
                <a:cs typeface="Arial"/>
              </a:rPr>
              <a:t>a</a:t>
            </a:r>
            <a:r>
              <a:rPr sz="2000" spc="-90" dirty="0">
                <a:latin typeface="Arial"/>
                <a:cs typeface="Arial"/>
              </a:rPr>
              <a:t>r</a:t>
            </a:r>
            <a:r>
              <a:rPr sz="2000" spc="-155" dirty="0">
                <a:latin typeface="Arial"/>
                <a:cs typeface="Arial"/>
              </a:rPr>
              <a:t>a</a:t>
            </a:r>
            <a:endParaRPr sz="2000">
              <a:latin typeface="Arial"/>
              <a:cs typeface="Arial"/>
            </a:endParaRPr>
          </a:p>
        </p:txBody>
      </p:sp>
      <p:sp>
        <p:nvSpPr>
          <p:cNvPr id="8" name="object 8"/>
          <p:cNvSpPr txBox="1"/>
          <p:nvPr/>
        </p:nvSpPr>
        <p:spPr>
          <a:xfrm>
            <a:off x="5463285" y="1538732"/>
            <a:ext cx="775970" cy="299720"/>
          </a:xfrm>
          <a:prstGeom prst="rect">
            <a:avLst/>
          </a:prstGeom>
        </p:spPr>
        <p:txBody>
          <a:bodyPr vert="horz" wrap="square" lIns="0" tIns="12700" rIns="0" bIns="0" rtlCol="0">
            <a:spAutoFit/>
          </a:bodyPr>
          <a:lstStyle/>
          <a:p>
            <a:pPr marL="12700">
              <a:lnSpc>
                <a:spcPct val="100000"/>
              </a:lnSpc>
              <a:spcBef>
                <a:spcPts val="100"/>
              </a:spcBef>
            </a:pPr>
            <a:r>
              <a:rPr sz="1800" b="1" spc="-85" dirty="0">
                <a:latin typeface="Trebuchet MS"/>
                <a:cs typeface="Trebuchet MS"/>
              </a:rPr>
              <a:t>Hā</a:t>
            </a:r>
            <a:r>
              <a:rPr sz="1800" b="1" spc="-80" dirty="0">
                <a:latin typeface="Trebuchet MS"/>
                <a:cs typeface="Trebuchet MS"/>
              </a:rPr>
              <a:t>s</a:t>
            </a:r>
            <a:r>
              <a:rPr sz="1800" b="1" spc="-135" dirty="0">
                <a:latin typeface="Trebuchet MS"/>
                <a:cs typeface="Trebuchet MS"/>
              </a:rPr>
              <a:t>y</a:t>
            </a:r>
            <a:r>
              <a:rPr sz="1800" b="1" spc="-80" dirty="0">
                <a:latin typeface="Trebuchet MS"/>
                <a:cs typeface="Trebuchet MS"/>
              </a:rPr>
              <a:t>am</a:t>
            </a:r>
            <a:endParaRPr sz="1800">
              <a:latin typeface="Trebuchet MS"/>
              <a:cs typeface="Trebuchet MS"/>
            </a:endParaRPr>
          </a:p>
        </p:txBody>
      </p:sp>
      <p:sp>
        <p:nvSpPr>
          <p:cNvPr id="9" name="object 9"/>
          <p:cNvSpPr txBox="1"/>
          <p:nvPr/>
        </p:nvSpPr>
        <p:spPr>
          <a:xfrm>
            <a:off x="6086602" y="2716225"/>
            <a:ext cx="888365" cy="228268"/>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FFFFFF"/>
                </a:solidFill>
                <a:latin typeface="Arial"/>
                <a:cs typeface="Arial"/>
              </a:rPr>
              <a:t>Raudram</a:t>
            </a:r>
            <a:endParaRPr sz="1400" dirty="0">
              <a:latin typeface="Arial"/>
              <a:cs typeface="Arial"/>
            </a:endParaRPr>
          </a:p>
        </p:txBody>
      </p:sp>
      <p:sp>
        <p:nvSpPr>
          <p:cNvPr id="10" name="object 10"/>
          <p:cNvSpPr txBox="1"/>
          <p:nvPr/>
        </p:nvSpPr>
        <p:spPr>
          <a:xfrm>
            <a:off x="5917184" y="4035374"/>
            <a:ext cx="754380" cy="331470"/>
          </a:xfrm>
          <a:prstGeom prst="rect">
            <a:avLst/>
          </a:prstGeom>
        </p:spPr>
        <p:txBody>
          <a:bodyPr vert="horz" wrap="square" lIns="0" tIns="13335" rIns="0" bIns="0" rtlCol="0">
            <a:spAutoFit/>
          </a:bodyPr>
          <a:lstStyle/>
          <a:p>
            <a:pPr marL="12700">
              <a:lnSpc>
                <a:spcPct val="100000"/>
              </a:lnSpc>
              <a:spcBef>
                <a:spcPts val="105"/>
              </a:spcBef>
            </a:pPr>
            <a:r>
              <a:rPr sz="2000" spc="-335" dirty="0">
                <a:solidFill>
                  <a:srgbClr val="FFFFFF"/>
                </a:solidFill>
                <a:latin typeface="Arial"/>
                <a:cs typeface="Arial"/>
              </a:rPr>
              <a:t>K</a:t>
            </a:r>
            <a:r>
              <a:rPr sz="2000" spc="-80" dirty="0">
                <a:solidFill>
                  <a:srgbClr val="FFFFFF"/>
                </a:solidFill>
                <a:latin typeface="Arial"/>
                <a:cs typeface="Arial"/>
              </a:rPr>
              <a:t>aruna</a:t>
            </a:r>
            <a:endParaRPr sz="2000">
              <a:latin typeface="Arial"/>
              <a:cs typeface="Arial"/>
            </a:endParaRPr>
          </a:p>
        </p:txBody>
      </p:sp>
      <p:sp>
        <p:nvSpPr>
          <p:cNvPr id="11" name="object 11"/>
          <p:cNvSpPr txBox="1"/>
          <p:nvPr/>
        </p:nvSpPr>
        <p:spPr>
          <a:xfrm>
            <a:off x="4790694" y="4929632"/>
            <a:ext cx="923290" cy="299720"/>
          </a:xfrm>
          <a:prstGeom prst="rect">
            <a:avLst/>
          </a:prstGeom>
        </p:spPr>
        <p:txBody>
          <a:bodyPr vert="horz" wrap="square" lIns="0" tIns="12700" rIns="0" bIns="0" rtlCol="0">
            <a:spAutoFit/>
          </a:bodyPr>
          <a:lstStyle/>
          <a:p>
            <a:pPr marL="12700">
              <a:lnSpc>
                <a:spcPct val="100000"/>
              </a:lnSpc>
              <a:spcBef>
                <a:spcPts val="100"/>
              </a:spcBef>
            </a:pPr>
            <a:r>
              <a:rPr sz="1800" spc="-90" dirty="0">
                <a:solidFill>
                  <a:srgbClr val="FFFFFF"/>
                </a:solidFill>
                <a:latin typeface="Arial"/>
                <a:cs typeface="Arial"/>
              </a:rPr>
              <a:t>Bibh</a:t>
            </a:r>
            <a:r>
              <a:rPr sz="1800" spc="-110" dirty="0">
                <a:solidFill>
                  <a:srgbClr val="FFFFFF"/>
                </a:solidFill>
                <a:latin typeface="Arial"/>
                <a:cs typeface="Arial"/>
              </a:rPr>
              <a:t>a</a:t>
            </a:r>
            <a:r>
              <a:rPr sz="1800" spc="-35" dirty="0">
                <a:solidFill>
                  <a:srgbClr val="FFFFFF"/>
                </a:solidFill>
                <a:latin typeface="Arial"/>
                <a:cs typeface="Arial"/>
              </a:rPr>
              <a:t>t</a:t>
            </a:r>
            <a:r>
              <a:rPr sz="1800" spc="-95" dirty="0">
                <a:solidFill>
                  <a:srgbClr val="FFFFFF"/>
                </a:solidFill>
                <a:latin typeface="Arial"/>
                <a:cs typeface="Arial"/>
              </a:rPr>
              <a:t>s</a:t>
            </a:r>
            <a:r>
              <a:rPr sz="1800" spc="-114" dirty="0">
                <a:solidFill>
                  <a:srgbClr val="FFFFFF"/>
                </a:solidFill>
                <a:latin typeface="Arial"/>
                <a:cs typeface="Arial"/>
              </a:rPr>
              <a:t>y</a:t>
            </a:r>
            <a:r>
              <a:rPr sz="1800" spc="-140" dirty="0">
                <a:solidFill>
                  <a:srgbClr val="FFFFFF"/>
                </a:solidFill>
                <a:latin typeface="Arial"/>
                <a:cs typeface="Arial"/>
              </a:rPr>
              <a:t>a</a:t>
            </a:r>
            <a:endParaRPr sz="1800">
              <a:latin typeface="Arial"/>
              <a:cs typeface="Arial"/>
            </a:endParaRPr>
          </a:p>
        </p:txBody>
      </p:sp>
      <p:sp>
        <p:nvSpPr>
          <p:cNvPr id="12" name="object 12"/>
          <p:cNvSpPr txBox="1"/>
          <p:nvPr/>
        </p:nvSpPr>
        <p:spPr>
          <a:xfrm>
            <a:off x="3363848" y="4804029"/>
            <a:ext cx="1059180" cy="298159"/>
          </a:xfrm>
          <a:prstGeom prst="rect">
            <a:avLst/>
          </a:prstGeom>
        </p:spPr>
        <p:txBody>
          <a:bodyPr vert="horz" wrap="square" lIns="0" tIns="41275" rIns="0" bIns="0" rtlCol="0">
            <a:spAutoFit/>
          </a:bodyPr>
          <a:lstStyle/>
          <a:p>
            <a:pPr marL="436245" marR="5080" indent="-424180">
              <a:lnSpc>
                <a:spcPts val="1970"/>
              </a:lnSpc>
              <a:spcBef>
                <a:spcPts val="325"/>
              </a:spcBef>
            </a:pPr>
            <a:r>
              <a:rPr sz="1800" b="1" spc="-85" dirty="0" err="1">
                <a:solidFill>
                  <a:srgbClr val="FFFFFF"/>
                </a:solidFill>
                <a:latin typeface="Trebuchet MS"/>
                <a:cs typeface="Trebuchet MS"/>
              </a:rPr>
              <a:t>Bh</a:t>
            </a:r>
            <a:r>
              <a:rPr sz="1800" b="1" spc="-110" dirty="0" err="1">
                <a:solidFill>
                  <a:srgbClr val="FFFFFF"/>
                </a:solidFill>
                <a:latin typeface="Trebuchet MS"/>
                <a:cs typeface="Trebuchet MS"/>
              </a:rPr>
              <a:t>a</a:t>
            </a:r>
            <a:r>
              <a:rPr sz="1800" b="1" spc="-135" dirty="0" err="1">
                <a:solidFill>
                  <a:srgbClr val="FFFFFF"/>
                </a:solidFill>
                <a:latin typeface="Trebuchet MS"/>
                <a:cs typeface="Trebuchet MS"/>
              </a:rPr>
              <a:t>y</a:t>
            </a:r>
            <a:r>
              <a:rPr sz="1800" b="1" spc="-90" dirty="0" err="1">
                <a:solidFill>
                  <a:srgbClr val="FFFFFF"/>
                </a:solidFill>
                <a:latin typeface="Trebuchet MS"/>
                <a:cs typeface="Trebuchet MS"/>
              </a:rPr>
              <a:t>āna</a:t>
            </a:r>
            <a:r>
              <a:rPr sz="1800" b="1" spc="-114" dirty="0" err="1">
                <a:solidFill>
                  <a:srgbClr val="FFFFFF"/>
                </a:solidFill>
                <a:latin typeface="Trebuchet MS"/>
                <a:cs typeface="Trebuchet MS"/>
              </a:rPr>
              <a:t>k</a:t>
            </a:r>
            <a:r>
              <a:rPr sz="1800" b="1" spc="-50" dirty="0" err="1">
                <a:solidFill>
                  <a:srgbClr val="FFFFFF"/>
                </a:solidFill>
                <a:latin typeface="Trebuchet MS"/>
                <a:cs typeface="Trebuchet MS"/>
              </a:rPr>
              <a:t>a</a:t>
            </a:r>
            <a:r>
              <a:rPr sz="1800" b="1" spc="-50" dirty="0">
                <a:solidFill>
                  <a:srgbClr val="FFFFFF"/>
                </a:solidFill>
                <a:latin typeface="Trebuchet MS"/>
                <a:cs typeface="Trebuchet MS"/>
              </a:rPr>
              <a:t>  </a:t>
            </a:r>
            <a:endParaRPr sz="1800" dirty="0">
              <a:latin typeface="Arial"/>
              <a:cs typeface="Arial"/>
            </a:endParaRPr>
          </a:p>
        </p:txBody>
      </p:sp>
      <p:sp>
        <p:nvSpPr>
          <p:cNvPr id="13" name="object 13"/>
          <p:cNvSpPr txBox="1"/>
          <p:nvPr/>
        </p:nvSpPr>
        <p:spPr>
          <a:xfrm>
            <a:off x="2475992" y="3999992"/>
            <a:ext cx="750570" cy="391160"/>
          </a:xfrm>
          <a:prstGeom prst="rect">
            <a:avLst/>
          </a:prstGeom>
        </p:spPr>
        <p:txBody>
          <a:bodyPr vert="horz" wrap="square" lIns="0" tIns="12700" rIns="0" bIns="0" rtlCol="0">
            <a:spAutoFit/>
          </a:bodyPr>
          <a:lstStyle/>
          <a:p>
            <a:pPr marL="12700">
              <a:lnSpc>
                <a:spcPct val="100000"/>
              </a:lnSpc>
              <a:spcBef>
                <a:spcPts val="100"/>
              </a:spcBef>
            </a:pPr>
            <a:r>
              <a:rPr sz="2400" b="1" spc="-310" dirty="0">
                <a:solidFill>
                  <a:srgbClr val="FFFFFF"/>
                </a:solidFill>
                <a:latin typeface="Arial"/>
                <a:cs typeface="Arial"/>
              </a:rPr>
              <a:t>V</a:t>
            </a:r>
            <a:r>
              <a:rPr sz="2400" b="1" spc="-135" dirty="0">
                <a:solidFill>
                  <a:srgbClr val="FFFFFF"/>
                </a:solidFill>
                <a:latin typeface="Arial"/>
                <a:cs typeface="Arial"/>
              </a:rPr>
              <a:t>e</a:t>
            </a:r>
            <a:r>
              <a:rPr sz="2400" b="1" spc="-125" dirty="0">
                <a:solidFill>
                  <a:srgbClr val="FFFFFF"/>
                </a:solidFill>
                <a:latin typeface="Arial"/>
                <a:cs typeface="Arial"/>
              </a:rPr>
              <a:t>e</a:t>
            </a:r>
            <a:r>
              <a:rPr sz="2400" b="1" spc="-135" dirty="0">
                <a:solidFill>
                  <a:srgbClr val="FFFFFF"/>
                </a:solidFill>
                <a:latin typeface="Arial"/>
                <a:cs typeface="Arial"/>
              </a:rPr>
              <a:t>r</a:t>
            </a:r>
            <a:r>
              <a:rPr sz="2400" b="1" spc="-150" dirty="0">
                <a:solidFill>
                  <a:srgbClr val="FFFFFF"/>
                </a:solidFill>
                <a:latin typeface="Arial"/>
                <a:cs typeface="Arial"/>
              </a:rPr>
              <a:t>a</a:t>
            </a:r>
            <a:endParaRPr sz="2400">
              <a:latin typeface="Arial"/>
              <a:cs typeface="Arial"/>
            </a:endParaRPr>
          </a:p>
        </p:txBody>
      </p:sp>
      <p:sp>
        <p:nvSpPr>
          <p:cNvPr id="14" name="object 14"/>
          <p:cNvSpPr txBox="1"/>
          <p:nvPr/>
        </p:nvSpPr>
        <p:spPr>
          <a:xfrm>
            <a:off x="2248280" y="2796032"/>
            <a:ext cx="913765" cy="330835"/>
          </a:xfrm>
          <a:prstGeom prst="rect">
            <a:avLst/>
          </a:prstGeom>
        </p:spPr>
        <p:txBody>
          <a:bodyPr vert="horz" wrap="square" lIns="0" tIns="13335" rIns="0" bIns="0" rtlCol="0">
            <a:spAutoFit/>
          </a:bodyPr>
          <a:lstStyle/>
          <a:p>
            <a:pPr marL="12700">
              <a:lnSpc>
                <a:spcPct val="100000"/>
              </a:lnSpc>
              <a:spcBef>
                <a:spcPts val="105"/>
              </a:spcBef>
            </a:pPr>
            <a:r>
              <a:rPr sz="2000" spc="-130" dirty="0">
                <a:latin typeface="Arial"/>
                <a:cs typeface="Arial"/>
              </a:rPr>
              <a:t>A</a:t>
            </a:r>
            <a:r>
              <a:rPr sz="2000" spc="-105" dirty="0">
                <a:latin typeface="Arial"/>
                <a:cs typeface="Arial"/>
              </a:rPr>
              <a:t>d</a:t>
            </a:r>
            <a:r>
              <a:rPr sz="2000" spc="-65" dirty="0">
                <a:latin typeface="Arial"/>
                <a:cs typeface="Arial"/>
              </a:rPr>
              <a:t>b</a:t>
            </a:r>
            <a:r>
              <a:rPr sz="2000" spc="-55" dirty="0">
                <a:latin typeface="Arial"/>
                <a:cs typeface="Arial"/>
              </a:rPr>
              <a:t>h</a:t>
            </a:r>
            <a:r>
              <a:rPr sz="2000" spc="30" dirty="0">
                <a:latin typeface="Arial"/>
                <a:cs typeface="Arial"/>
              </a:rPr>
              <a:t>u</a:t>
            </a:r>
            <a:r>
              <a:rPr sz="2000" spc="-10" dirty="0">
                <a:latin typeface="Arial"/>
                <a:cs typeface="Arial"/>
              </a:rPr>
              <a:t>t</a:t>
            </a:r>
            <a:r>
              <a:rPr sz="2000" spc="-155" dirty="0">
                <a:latin typeface="Arial"/>
                <a:cs typeface="Arial"/>
              </a:rPr>
              <a:t>a</a:t>
            </a:r>
            <a:endParaRPr sz="2000">
              <a:latin typeface="Arial"/>
              <a:cs typeface="Arial"/>
            </a:endParaRPr>
          </a:p>
        </p:txBody>
      </p:sp>
      <p:sp>
        <p:nvSpPr>
          <p:cNvPr id="15" name="object 15"/>
          <p:cNvSpPr txBox="1"/>
          <p:nvPr/>
        </p:nvSpPr>
        <p:spPr>
          <a:xfrm>
            <a:off x="2986277" y="1518665"/>
            <a:ext cx="615950" cy="259686"/>
          </a:xfrm>
          <a:prstGeom prst="rect">
            <a:avLst/>
          </a:prstGeom>
        </p:spPr>
        <p:txBody>
          <a:bodyPr vert="horz" wrap="square" lIns="0" tIns="13335" rIns="0" bIns="0" rtlCol="0">
            <a:spAutoFit/>
          </a:bodyPr>
          <a:lstStyle/>
          <a:p>
            <a:pPr marL="12700">
              <a:lnSpc>
                <a:spcPct val="100000"/>
              </a:lnSpc>
              <a:spcBef>
                <a:spcPts val="105"/>
              </a:spcBef>
            </a:pPr>
            <a:r>
              <a:rPr sz="1600" b="1" dirty="0">
                <a:latin typeface="Arial"/>
                <a:cs typeface="Arial"/>
              </a:rPr>
              <a:t>Santa</a:t>
            </a:r>
            <a:endParaRPr sz="2000" dirty="0">
              <a:latin typeface="Arial"/>
              <a:cs typeface="Arial"/>
            </a:endParaRPr>
          </a:p>
        </p:txBody>
      </p:sp>
    </p:spTree>
    <p:extLst>
      <p:ext uri="{BB962C8B-B14F-4D97-AF65-F5344CB8AC3E}">
        <p14:creationId xmlns:p14="http://schemas.microsoft.com/office/powerpoint/2010/main" val="15393628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7569" y="704065"/>
            <a:ext cx="2308860" cy="677108"/>
          </a:xfrm>
        </p:spPr>
        <p:txBody>
          <a:bodyPr>
            <a:normAutofit fontScale="90000"/>
          </a:bodyPr>
          <a:lstStyle/>
          <a:p>
            <a:r>
              <a:rPr lang="en-IN" sz="4400" dirty="0" err="1" smtClean="0">
                <a:solidFill>
                  <a:schemeClr val="accent2"/>
                </a:solidFill>
              </a:rPr>
              <a:t>Adbhuta</a:t>
            </a:r>
            <a:endParaRPr lang="en-IN" dirty="0">
              <a:solidFill>
                <a:schemeClr val="accent2"/>
              </a:solidFill>
            </a:endParaRPr>
          </a:p>
        </p:txBody>
      </p:sp>
      <p:sp>
        <p:nvSpPr>
          <p:cNvPr id="3" name="Text Placeholder 2"/>
          <p:cNvSpPr>
            <a:spLocks noGrp="1"/>
          </p:cNvSpPr>
          <p:nvPr>
            <p:ph idx="1"/>
          </p:nvPr>
        </p:nvSpPr>
        <p:spPr>
          <a:xfrm>
            <a:off x="457200" y="1577340"/>
            <a:ext cx="8229600" cy="4308872"/>
          </a:xfrm>
        </p:spPr>
        <p:txBody>
          <a:bodyPr>
            <a:normAutofit fontScale="92500" lnSpcReduction="10000"/>
          </a:bodyPr>
          <a:lstStyle/>
          <a:p>
            <a:pPr marL="342900" indent="-342900">
              <a:buFont typeface="Wingdings" pitchFamily="2" charset="2"/>
              <a:buChar char="q"/>
            </a:pPr>
            <a:r>
              <a:rPr lang="en-IN" sz="2000" dirty="0" smtClean="0"/>
              <a:t>The </a:t>
            </a:r>
            <a:r>
              <a:rPr lang="en-IN" sz="2000" dirty="0"/>
              <a:t>marvellous sentiment has its basic </a:t>
            </a:r>
            <a:r>
              <a:rPr lang="en-IN" sz="2000" dirty="0" smtClean="0"/>
              <a:t>occurs only in the dominant </a:t>
            </a:r>
            <a:r>
              <a:rPr lang="en-IN" sz="2000" dirty="0"/>
              <a:t>state of atonement</a:t>
            </a:r>
            <a:r>
              <a:rPr lang="en-IN" sz="2000" dirty="0" smtClean="0"/>
              <a:t>.</a:t>
            </a:r>
          </a:p>
          <a:p>
            <a:pPr marL="342900" indent="-342900">
              <a:buFont typeface="Wingdings" pitchFamily="2" charset="2"/>
              <a:buChar char="q"/>
            </a:pPr>
            <a:r>
              <a:rPr lang="en-IN" sz="2000" dirty="0" smtClean="0"/>
              <a:t> </a:t>
            </a:r>
            <a:r>
              <a:rPr lang="en-IN" sz="2000" dirty="0"/>
              <a:t>The preceding deity of the sentiment is ‘Brahman’. It is created by determinants search as slight of heavenly begins or events attainment of object</a:t>
            </a:r>
            <a:r>
              <a:rPr lang="en-IN" sz="2000" dirty="0" smtClean="0"/>
              <a:t>.</a:t>
            </a:r>
          </a:p>
          <a:p>
            <a:pPr marL="342900" indent="-342900">
              <a:buFont typeface="Wingdings" pitchFamily="2" charset="2"/>
              <a:buChar char="q"/>
            </a:pPr>
            <a:r>
              <a:rPr lang="en-IN" sz="2000" dirty="0" smtClean="0"/>
              <a:t> </a:t>
            </a:r>
            <a:r>
              <a:rPr lang="en-IN" sz="2000" dirty="0"/>
              <a:t>In this we found superior mention or temple, and seven storied place and illusory and magical acts</a:t>
            </a:r>
            <a:r>
              <a:rPr lang="en-IN" sz="2000" dirty="0" smtClean="0"/>
              <a:t>.</a:t>
            </a:r>
          </a:p>
          <a:p>
            <a:pPr marL="342900" indent="-342900">
              <a:buFont typeface="Wingdings" pitchFamily="2" charset="2"/>
              <a:buChar char="q"/>
            </a:pPr>
            <a:r>
              <a:rPr lang="en-IN" sz="2000" dirty="0" smtClean="0"/>
              <a:t>Consequences are </a:t>
            </a:r>
            <a:r>
              <a:rPr lang="en-IN" sz="2000" dirty="0"/>
              <a:t>‘wide opening of eyes, looking with fixed gas </a:t>
            </a:r>
            <a:r>
              <a:rPr lang="en-IN" sz="2000" dirty="0" smtClean="0"/>
              <a:t>horripilation </a:t>
            </a:r>
            <a:r>
              <a:rPr lang="en-IN" sz="2000" dirty="0"/>
              <a:t>and tears with joy. </a:t>
            </a:r>
            <a:endParaRPr lang="en-IN" sz="2000" dirty="0" smtClean="0"/>
          </a:p>
          <a:p>
            <a:pPr marL="342900" indent="-342900">
              <a:buFont typeface="Wingdings" pitchFamily="2" charset="2"/>
              <a:buChar char="q"/>
            </a:pPr>
            <a:r>
              <a:rPr lang="en-IN" sz="2000" dirty="0" err="1" smtClean="0"/>
              <a:t>Bharatamuni</a:t>
            </a:r>
            <a:r>
              <a:rPr lang="en-IN" sz="2000" dirty="0" smtClean="0"/>
              <a:t> </a:t>
            </a:r>
            <a:r>
              <a:rPr lang="en-IN" sz="2000" dirty="0"/>
              <a:t>has mentioned this Rasa in his treaties the ‘</a:t>
            </a:r>
            <a:r>
              <a:rPr lang="en-IN" sz="2000" dirty="0" err="1"/>
              <a:t>Natyashastra</a:t>
            </a:r>
            <a:r>
              <a:rPr lang="en-IN" sz="2000" dirty="0"/>
              <a:t>’ he elaborately states for each its </a:t>
            </a:r>
            <a:r>
              <a:rPr lang="en-IN" sz="2000" dirty="0" smtClean="0"/>
              <a:t>colour.</a:t>
            </a:r>
          </a:p>
          <a:p>
            <a:pPr marL="342900" indent="-342900">
              <a:buFont typeface="Wingdings" pitchFamily="2" charset="2"/>
              <a:buChar char="q"/>
            </a:pPr>
            <a:r>
              <a:rPr lang="en-IN" sz="2000" dirty="0" err="1" smtClean="0"/>
              <a:t>Adbhuta</a:t>
            </a:r>
            <a:r>
              <a:rPr lang="en-IN" sz="2000" dirty="0" smtClean="0"/>
              <a:t> </a:t>
            </a:r>
            <a:r>
              <a:rPr lang="en-IN" sz="2000" dirty="0"/>
              <a:t>Rasa is </a:t>
            </a:r>
            <a:r>
              <a:rPr lang="en-IN" sz="2000" dirty="0" smtClean="0"/>
              <a:t>a curiosity </a:t>
            </a:r>
            <a:r>
              <a:rPr lang="en-IN" sz="2000" dirty="0"/>
              <a:t>of man regarding the creation of the world and all its wonders, For example, ‘the glory of a king returning from a successful battle, the magical feats of a god are both </a:t>
            </a:r>
            <a:r>
              <a:rPr lang="en-IN" sz="2000" dirty="0" err="1" smtClean="0"/>
              <a:t>adbhuta</a:t>
            </a:r>
            <a:r>
              <a:rPr lang="en-IN" sz="2000" dirty="0" smtClean="0"/>
              <a:t> for </a:t>
            </a:r>
            <a:r>
              <a:rPr lang="en-IN" sz="2000" dirty="0"/>
              <a:t>a common man.</a:t>
            </a:r>
            <a:r>
              <a:rPr lang="en-IN" sz="1900" dirty="0"/>
              <a:t>’</a:t>
            </a:r>
          </a:p>
        </p:txBody>
      </p:sp>
    </p:spTree>
    <p:extLst>
      <p:ext uri="{BB962C8B-B14F-4D97-AF65-F5344CB8AC3E}">
        <p14:creationId xmlns:p14="http://schemas.microsoft.com/office/powerpoint/2010/main" val="12031124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85800" y="304800"/>
            <a:ext cx="7772400" cy="160020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457200" y="501813"/>
            <a:ext cx="8229600" cy="688650"/>
          </a:xfrm>
          <a:prstGeom prst="rect">
            <a:avLst/>
          </a:prstGeom>
        </p:spPr>
        <p:txBody>
          <a:bodyPr vert="horz" wrap="square" lIns="0" tIns="11430" rIns="0" bIns="0" rtlCol="0">
            <a:spAutoFit/>
          </a:bodyPr>
          <a:lstStyle/>
          <a:p>
            <a:pPr marL="12700">
              <a:lnSpc>
                <a:spcPct val="100000"/>
              </a:lnSpc>
              <a:spcBef>
                <a:spcPts val="90"/>
              </a:spcBef>
            </a:pPr>
            <a:r>
              <a:rPr spc="300" dirty="0" smtClean="0"/>
              <a:t>SANTA</a:t>
            </a:r>
            <a:r>
              <a:rPr lang="en-IN" spc="300" dirty="0"/>
              <a:t> </a:t>
            </a:r>
            <a:r>
              <a:rPr lang="en-IN" spc="300" dirty="0" smtClean="0"/>
              <a:t>(Peace)</a:t>
            </a:r>
            <a:endParaRPr spc="300" dirty="0"/>
          </a:p>
        </p:txBody>
      </p:sp>
      <p:sp>
        <p:nvSpPr>
          <p:cNvPr id="4" name="object 4"/>
          <p:cNvSpPr/>
          <p:nvPr/>
        </p:nvSpPr>
        <p:spPr>
          <a:xfrm>
            <a:off x="800100" y="2609850"/>
            <a:ext cx="4810125" cy="3228975"/>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867400" y="2057400"/>
            <a:ext cx="3276599" cy="4800597"/>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1207403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7569" y="704065"/>
            <a:ext cx="2308860" cy="492443"/>
          </a:xfrm>
        </p:spPr>
        <p:txBody>
          <a:bodyPr>
            <a:normAutofit fontScale="90000"/>
          </a:bodyPr>
          <a:lstStyle/>
          <a:p>
            <a:r>
              <a:rPr lang="en-IN" sz="3200" b="1" spc="300" dirty="0" smtClean="0">
                <a:solidFill>
                  <a:schemeClr val="accent2"/>
                </a:solidFill>
              </a:rPr>
              <a:t>Santa</a:t>
            </a:r>
            <a:r>
              <a:rPr lang="en-IN" sz="3200" dirty="0" smtClean="0">
                <a:solidFill>
                  <a:schemeClr val="bg1"/>
                </a:solidFill>
              </a:rPr>
              <a:t> Rasa</a:t>
            </a:r>
            <a:endParaRPr lang="en-IN" sz="3200" dirty="0">
              <a:solidFill>
                <a:schemeClr val="bg1"/>
              </a:solidFill>
            </a:endParaRPr>
          </a:p>
        </p:txBody>
      </p:sp>
      <p:sp>
        <p:nvSpPr>
          <p:cNvPr id="3" name="Text Placeholder 2"/>
          <p:cNvSpPr>
            <a:spLocks noGrp="1"/>
          </p:cNvSpPr>
          <p:nvPr>
            <p:ph idx="1"/>
          </p:nvPr>
        </p:nvSpPr>
        <p:spPr>
          <a:xfrm>
            <a:off x="457200" y="1577340"/>
            <a:ext cx="8229600" cy="5170646"/>
          </a:xfrm>
        </p:spPr>
        <p:txBody>
          <a:bodyPr>
            <a:normAutofit fontScale="92500"/>
          </a:bodyPr>
          <a:lstStyle/>
          <a:p>
            <a:pPr marL="285750" indent="-285750">
              <a:buFont typeface="Wingdings" pitchFamily="2" charset="2"/>
              <a:buChar char="Ø"/>
            </a:pPr>
            <a:r>
              <a:rPr lang="en-IN" sz="2400" dirty="0" smtClean="0"/>
              <a:t>Santa </a:t>
            </a:r>
            <a:r>
              <a:rPr lang="en-IN" sz="2400" dirty="0"/>
              <a:t>connotes tranquillity, </a:t>
            </a:r>
            <a:r>
              <a:rPr lang="en-IN" sz="2400" dirty="0" smtClean="0"/>
              <a:t>repose</a:t>
            </a:r>
            <a:r>
              <a:rPr lang="en-IN" sz="2400" dirty="0"/>
              <a:t>, serenity, the "peace that </a:t>
            </a:r>
            <a:r>
              <a:rPr lang="en-IN" sz="2400" dirty="0" smtClean="0"/>
              <a:t>passes </a:t>
            </a:r>
            <a:r>
              <a:rPr lang="en-IN" sz="2400" dirty="0"/>
              <a:t>understanding." </a:t>
            </a:r>
            <a:endParaRPr lang="en-IN" sz="2400" dirty="0" smtClean="0"/>
          </a:p>
          <a:p>
            <a:pPr marL="285750" indent="-285750">
              <a:buFont typeface="Wingdings" pitchFamily="2" charset="2"/>
              <a:buChar char="Ø"/>
            </a:pPr>
            <a:r>
              <a:rPr lang="en-IN" sz="2400" dirty="0" smtClean="0"/>
              <a:t>The </a:t>
            </a:r>
            <a:r>
              <a:rPr lang="en-IN" sz="2400" i="1" dirty="0" smtClean="0"/>
              <a:t>Mahabharata</a:t>
            </a:r>
            <a:r>
              <a:rPr lang="en-IN" sz="2400" dirty="0" smtClean="0"/>
              <a:t> </a:t>
            </a:r>
            <a:r>
              <a:rPr lang="en-IN" sz="2400" dirty="0" smtClean="0"/>
              <a:t>is diverse </a:t>
            </a:r>
            <a:r>
              <a:rPr lang="en-IN" sz="2400" dirty="0"/>
              <a:t>and </a:t>
            </a:r>
            <a:r>
              <a:rPr lang="en-IN" sz="2400" dirty="0" smtClean="0"/>
              <a:t>intense full of conflicts </a:t>
            </a:r>
            <a:r>
              <a:rPr lang="en-IN" sz="2400" dirty="0"/>
              <a:t>and tensions </a:t>
            </a:r>
            <a:r>
              <a:rPr lang="en-IN" sz="2400" dirty="0" smtClean="0"/>
              <a:t>portrayed </a:t>
            </a:r>
            <a:r>
              <a:rPr lang="en-IN" sz="2400" dirty="0"/>
              <a:t>in the </a:t>
            </a:r>
            <a:r>
              <a:rPr lang="en-IN" sz="2400" dirty="0" smtClean="0"/>
              <a:t>from </a:t>
            </a:r>
            <a:r>
              <a:rPr lang="en-IN" sz="2400" dirty="0"/>
              <a:t>the </a:t>
            </a:r>
            <a:r>
              <a:rPr lang="en-IN" sz="2400" dirty="0" smtClean="0"/>
              <a:t>schizophrenia </a:t>
            </a:r>
            <a:r>
              <a:rPr lang="en-IN" sz="2400" dirty="0"/>
              <a:t>of individuals to disastrous wars between clans</a:t>
            </a:r>
            <a:r>
              <a:rPr lang="en-IN" sz="2400" dirty="0" smtClean="0"/>
              <a:t>.</a:t>
            </a:r>
          </a:p>
          <a:p>
            <a:pPr marL="285750" indent="-285750">
              <a:buFont typeface="Wingdings" pitchFamily="2" charset="2"/>
              <a:buChar char="Ø"/>
            </a:pPr>
            <a:r>
              <a:rPr lang="en-IN" sz="2400" dirty="0" smtClean="0"/>
              <a:t> </a:t>
            </a:r>
            <a:r>
              <a:rPr lang="en-IN" sz="2400" dirty="0" err="1" smtClean="0"/>
              <a:t>Anandavardhana</a:t>
            </a:r>
            <a:r>
              <a:rPr lang="en-IN" sz="2400" dirty="0" smtClean="0"/>
              <a:t> </a:t>
            </a:r>
            <a:r>
              <a:rPr lang="en-IN" sz="2400" dirty="0"/>
              <a:t>considered that the dominant rasa of the epic is the </a:t>
            </a:r>
            <a:r>
              <a:rPr lang="en-IN" sz="2400" dirty="0" err="1" smtClean="0"/>
              <a:t>santa</a:t>
            </a:r>
            <a:r>
              <a:rPr lang="en-IN" sz="2400" dirty="0"/>
              <a:t>. Commenting on the hesitation of some theorists to accommodate the </a:t>
            </a:r>
            <a:r>
              <a:rPr lang="en-IN" sz="2400" dirty="0" err="1" smtClean="0"/>
              <a:t>santa</a:t>
            </a:r>
            <a:r>
              <a:rPr lang="en-IN" sz="2400" dirty="0"/>
              <a:t>, </a:t>
            </a:r>
            <a:r>
              <a:rPr lang="en-IN" sz="2400" dirty="0" err="1"/>
              <a:t>Anada</a:t>
            </a:r>
            <a:r>
              <a:rPr lang="en-IN" sz="2400" dirty="0"/>
              <a:t> K. </a:t>
            </a:r>
            <a:r>
              <a:rPr lang="en-IN" sz="2400" dirty="0" err="1"/>
              <a:t>Coomaraswamy</a:t>
            </a:r>
            <a:r>
              <a:rPr lang="en-IN" sz="2400" dirty="0"/>
              <a:t> says: "In the first place there is really a </a:t>
            </a:r>
            <a:r>
              <a:rPr lang="en-IN" sz="2400" dirty="0" smtClean="0"/>
              <a:t>disturbance</a:t>
            </a:r>
            <a:r>
              <a:rPr lang="en-IN" sz="2400" dirty="0"/>
              <a:t>, in the second there is the experience of a peace that cannot be described as an emotion in the sense that fear and love and </a:t>
            </a:r>
            <a:r>
              <a:rPr lang="en-IN" sz="2400" dirty="0" smtClean="0"/>
              <a:t>hate </a:t>
            </a:r>
            <a:r>
              <a:rPr lang="en-IN" sz="2400" dirty="0"/>
              <a:t>are emotions. It is for this reason that Indian rhetoricians have hesitated to reckon 'peace' (</a:t>
            </a:r>
            <a:r>
              <a:rPr lang="en-IN" sz="2400" dirty="0" smtClean="0"/>
              <a:t>Shanti</a:t>
            </a:r>
            <a:r>
              <a:rPr lang="en-IN" sz="2400" dirty="0"/>
              <a:t>) as a flavour (rasa) in one category with the other flavours</a:t>
            </a:r>
            <a:r>
              <a:rPr lang="en-IN" sz="2400" dirty="0" smtClean="0"/>
              <a:t>."</a:t>
            </a:r>
            <a:endParaRPr lang="en-IN" sz="2400" dirty="0"/>
          </a:p>
        </p:txBody>
      </p:sp>
    </p:spTree>
    <p:extLst>
      <p:ext uri="{BB962C8B-B14F-4D97-AF65-F5344CB8AC3E}">
        <p14:creationId xmlns:p14="http://schemas.microsoft.com/office/powerpoint/2010/main" val="23377768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7569" y="704065"/>
            <a:ext cx="2308860" cy="369332"/>
          </a:xfrm>
        </p:spPr>
        <p:txBody>
          <a:bodyPr>
            <a:normAutofit fontScale="90000"/>
          </a:bodyPr>
          <a:lstStyle/>
          <a:p>
            <a:r>
              <a:rPr lang="en-IN" sz="2400" dirty="0">
                <a:solidFill>
                  <a:schemeClr val="accent2"/>
                </a:solidFill>
              </a:rPr>
              <a:t>Santa</a:t>
            </a:r>
            <a:r>
              <a:rPr lang="en-IN" sz="2400" dirty="0">
                <a:solidFill>
                  <a:schemeClr val="bg1"/>
                </a:solidFill>
              </a:rPr>
              <a:t> </a:t>
            </a:r>
            <a:r>
              <a:rPr lang="en-IN" sz="2400" dirty="0" smtClean="0">
                <a:solidFill>
                  <a:schemeClr val="bg1"/>
                </a:solidFill>
              </a:rPr>
              <a:t>Rasa (I)</a:t>
            </a:r>
            <a:endParaRPr lang="en-IN" sz="2400" dirty="0"/>
          </a:p>
        </p:txBody>
      </p:sp>
      <p:sp>
        <p:nvSpPr>
          <p:cNvPr id="3" name="Text Placeholder 2"/>
          <p:cNvSpPr>
            <a:spLocks noGrp="1"/>
          </p:cNvSpPr>
          <p:nvPr>
            <p:ph idx="1"/>
          </p:nvPr>
        </p:nvSpPr>
        <p:spPr>
          <a:xfrm>
            <a:off x="457200" y="1577340"/>
            <a:ext cx="8229600" cy="4431983"/>
          </a:xfrm>
        </p:spPr>
        <p:txBody>
          <a:bodyPr>
            <a:normAutofit fontScale="92500" lnSpcReduction="10000"/>
          </a:bodyPr>
          <a:lstStyle/>
          <a:p>
            <a:pPr marL="285750" indent="-285750">
              <a:buFont typeface="Wingdings" pitchFamily="2" charset="2"/>
              <a:buChar char="q"/>
            </a:pPr>
            <a:r>
              <a:rPr lang="en-IN" dirty="0"/>
              <a:t> </a:t>
            </a:r>
            <a:r>
              <a:rPr lang="en-IN" sz="2400" dirty="0" smtClean="0"/>
              <a:t>The </a:t>
            </a:r>
            <a:r>
              <a:rPr lang="en-IN" sz="2400" dirty="0" err="1" smtClean="0"/>
              <a:t>santa</a:t>
            </a:r>
            <a:r>
              <a:rPr lang="en-IN" sz="2400" dirty="0" smtClean="0"/>
              <a:t>  rasa is </a:t>
            </a:r>
            <a:r>
              <a:rPr lang="en-IN" sz="2400" dirty="0"/>
              <a:t>the </a:t>
            </a:r>
            <a:r>
              <a:rPr lang="en-IN" sz="2400" dirty="0" err="1" smtClean="0"/>
              <a:t>maharasa</a:t>
            </a:r>
            <a:r>
              <a:rPr lang="en-IN" sz="2400" dirty="0" smtClean="0"/>
              <a:t>. </a:t>
            </a:r>
          </a:p>
          <a:p>
            <a:pPr marL="285750" indent="-285750">
              <a:buFont typeface="Wingdings" pitchFamily="2" charset="2"/>
              <a:buChar char="q"/>
            </a:pPr>
            <a:r>
              <a:rPr lang="en-IN" sz="2400" dirty="0" smtClean="0"/>
              <a:t>All </a:t>
            </a:r>
            <a:r>
              <a:rPr lang="en-IN" sz="2400" dirty="0"/>
              <a:t>feelings in aesthetic experience merge out of the </a:t>
            </a:r>
            <a:r>
              <a:rPr lang="en-IN" sz="2400" dirty="0" err="1" smtClean="0"/>
              <a:t>santa</a:t>
            </a:r>
            <a:r>
              <a:rPr lang="en-IN" sz="2400" dirty="0" smtClean="0"/>
              <a:t> </a:t>
            </a:r>
            <a:r>
              <a:rPr lang="en-IN" sz="2400" dirty="0"/>
              <a:t>and are in the end submerged in </a:t>
            </a:r>
            <a:r>
              <a:rPr lang="en-IN" sz="2400" dirty="0" smtClean="0"/>
              <a:t>it.</a:t>
            </a:r>
          </a:p>
          <a:p>
            <a:pPr marL="285750" indent="-285750">
              <a:buFont typeface="Wingdings" pitchFamily="2" charset="2"/>
              <a:buChar char="q"/>
            </a:pPr>
            <a:r>
              <a:rPr lang="en-IN" sz="2400" dirty="0" smtClean="0"/>
              <a:t>All </a:t>
            </a:r>
            <a:r>
              <a:rPr lang="en-IN" sz="2400" dirty="0" err="1"/>
              <a:t>rasas</a:t>
            </a:r>
            <a:r>
              <a:rPr lang="en-IN" sz="2400" dirty="0"/>
              <a:t> are relished in a state of perfect tranquillity born out of the </a:t>
            </a:r>
            <a:r>
              <a:rPr lang="en-IN" sz="2400" dirty="0" smtClean="0"/>
              <a:t>withdrawal </a:t>
            </a:r>
            <a:r>
              <a:rPr lang="en-IN" sz="2400" dirty="0"/>
              <a:t>of our ego from our practical </a:t>
            </a:r>
            <a:r>
              <a:rPr lang="en-IN" sz="2400" dirty="0" smtClean="0"/>
              <a:t>interests</a:t>
            </a:r>
            <a:r>
              <a:rPr lang="en-IN" sz="2400" dirty="0"/>
              <a:t>. </a:t>
            </a:r>
            <a:endParaRPr lang="en-IN" sz="2400" dirty="0" smtClean="0"/>
          </a:p>
          <a:p>
            <a:pPr marL="285750" indent="-285750">
              <a:buFont typeface="Wingdings" pitchFamily="2" charset="2"/>
              <a:buChar char="q"/>
            </a:pPr>
            <a:r>
              <a:rPr lang="en-IN" sz="2400" dirty="0" smtClean="0"/>
              <a:t>There </a:t>
            </a:r>
            <a:r>
              <a:rPr lang="en-IN" sz="2400" dirty="0"/>
              <a:t>is a sense of repose in </a:t>
            </a:r>
            <a:r>
              <a:rPr lang="en-IN" sz="2400" dirty="0" smtClean="0"/>
              <a:t>consciousness </a:t>
            </a:r>
            <a:r>
              <a:rPr lang="en-IN" sz="2400" dirty="0"/>
              <a:t>(</a:t>
            </a:r>
            <a:r>
              <a:rPr lang="en-IN" sz="2400" dirty="0" err="1" smtClean="0"/>
              <a:t>samvidvisranti</a:t>
            </a:r>
            <a:r>
              <a:rPr lang="en-IN" sz="2400" dirty="0"/>
              <a:t>) when we are immersed in the aesthetic object to the exclusion of everything else. The feelings evoked do not struggle for an outlet. They enact themselves on the stage of our </a:t>
            </a:r>
            <a:r>
              <a:rPr lang="en-IN" sz="2400" dirty="0" smtClean="0"/>
              <a:t>consciousness.</a:t>
            </a:r>
          </a:p>
          <a:p>
            <a:pPr marL="285750" indent="-285750">
              <a:buFont typeface="Wingdings" pitchFamily="2" charset="2"/>
              <a:buChar char="q"/>
            </a:pPr>
            <a:r>
              <a:rPr lang="en-IN" sz="2400" dirty="0" smtClean="0"/>
              <a:t>When </a:t>
            </a:r>
            <a:r>
              <a:rPr lang="en-IN" sz="2400" dirty="0"/>
              <a:t>our desire is directed to things not in </a:t>
            </a:r>
            <a:r>
              <a:rPr lang="en-IN" sz="2400" dirty="0" smtClean="0"/>
              <a:t>consciousness </a:t>
            </a:r>
            <a:r>
              <a:rPr lang="en-IN" sz="2400" dirty="0"/>
              <a:t>the mind is agitated. </a:t>
            </a:r>
          </a:p>
        </p:txBody>
      </p:sp>
    </p:spTree>
    <p:extLst>
      <p:ext uri="{BB962C8B-B14F-4D97-AF65-F5344CB8AC3E}">
        <p14:creationId xmlns:p14="http://schemas.microsoft.com/office/powerpoint/2010/main" val="21375438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7569" y="704065"/>
            <a:ext cx="2308860" cy="369332"/>
          </a:xfrm>
        </p:spPr>
        <p:txBody>
          <a:bodyPr>
            <a:normAutofit fontScale="90000"/>
          </a:bodyPr>
          <a:lstStyle/>
          <a:p>
            <a:r>
              <a:rPr lang="en-IN" sz="2400" dirty="0" smtClean="0">
                <a:solidFill>
                  <a:schemeClr val="accent2"/>
                </a:solidFill>
              </a:rPr>
              <a:t>Santa Rasa (II)</a:t>
            </a:r>
            <a:endParaRPr lang="en-IN" sz="2400" dirty="0">
              <a:solidFill>
                <a:schemeClr val="accent2"/>
              </a:solidFill>
            </a:endParaRPr>
          </a:p>
        </p:txBody>
      </p:sp>
      <p:sp>
        <p:nvSpPr>
          <p:cNvPr id="3" name="Text Placeholder 2"/>
          <p:cNvSpPr>
            <a:spLocks noGrp="1"/>
          </p:cNvSpPr>
          <p:nvPr>
            <p:ph idx="1"/>
          </p:nvPr>
        </p:nvSpPr>
        <p:spPr>
          <a:xfrm>
            <a:off x="457200" y="1577340"/>
            <a:ext cx="8229600" cy="5201424"/>
          </a:xfrm>
        </p:spPr>
        <p:txBody>
          <a:bodyPr>
            <a:normAutofit lnSpcReduction="10000"/>
          </a:bodyPr>
          <a:lstStyle/>
          <a:p>
            <a:pPr marL="285750" indent="-285750">
              <a:buFont typeface="Wingdings" pitchFamily="2" charset="2"/>
              <a:buChar char="q"/>
            </a:pPr>
            <a:r>
              <a:rPr lang="en-IN" sz="2000" dirty="0"/>
              <a:t>Pain is only another name for the disturbance in consciousness caused by such desires, worries, etc. </a:t>
            </a:r>
            <a:endParaRPr lang="en-IN" sz="2000" dirty="0" smtClean="0"/>
          </a:p>
          <a:p>
            <a:pPr marL="285750" indent="-285750">
              <a:buFont typeface="Wingdings" pitchFamily="2" charset="2"/>
              <a:buChar char="q"/>
            </a:pPr>
            <a:r>
              <a:rPr lang="en-IN" sz="2000" dirty="0" smtClean="0"/>
              <a:t>But </a:t>
            </a:r>
            <a:r>
              <a:rPr lang="en-IN" sz="2000" dirty="0"/>
              <a:t>in the state of the </a:t>
            </a:r>
            <a:r>
              <a:rPr lang="en-IN" sz="2000" dirty="0" err="1" smtClean="0"/>
              <a:t>santa</a:t>
            </a:r>
            <a:r>
              <a:rPr lang="en-IN" sz="2000" dirty="0"/>
              <a:t>, the </a:t>
            </a:r>
            <a:r>
              <a:rPr lang="en-IN" sz="2000" dirty="0" err="1" smtClean="0"/>
              <a:t>maharasa</a:t>
            </a:r>
            <a:r>
              <a:rPr lang="en-IN" sz="2000" dirty="0"/>
              <a:t>, the consciousness is devoid of such agitations caused by egoistic desires. </a:t>
            </a:r>
            <a:endParaRPr lang="en-IN" sz="2000" dirty="0" smtClean="0"/>
          </a:p>
          <a:p>
            <a:pPr marL="285750" indent="-285750">
              <a:buFont typeface="Wingdings" pitchFamily="2" charset="2"/>
              <a:buChar char="q"/>
            </a:pPr>
            <a:r>
              <a:rPr lang="en-IN" sz="2000" dirty="0" smtClean="0"/>
              <a:t>In </a:t>
            </a:r>
            <a:r>
              <a:rPr lang="en-IN" sz="2000" dirty="0"/>
              <a:t>ordinary experience we find either emotional conflicts and the resulting </a:t>
            </a:r>
            <a:r>
              <a:rPr lang="en-IN" sz="2000" dirty="0" smtClean="0"/>
              <a:t>tensions </a:t>
            </a:r>
            <a:r>
              <a:rPr lang="en-IN" sz="2000" dirty="0"/>
              <a:t>or passive relaxation. </a:t>
            </a:r>
            <a:endParaRPr lang="en-IN" sz="2000" dirty="0" smtClean="0"/>
          </a:p>
          <a:p>
            <a:pPr marL="285750" indent="-285750">
              <a:buFont typeface="Wingdings" pitchFamily="2" charset="2"/>
              <a:buChar char="q"/>
            </a:pPr>
            <a:r>
              <a:rPr lang="en-IN" sz="2000" dirty="0" smtClean="0"/>
              <a:t>But </a:t>
            </a:r>
            <a:r>
              <a:rPr lang="en-IN" sz="2000" dirty="0"/>
              <a:t>in rasa there is a unique union of the two opposites, tension and tranquillity. </a:t>
            </a:r>
            <a:endParaRPr lang="en-IN" sz="2000" dirty="0" smtClean="0"/>
          </a:p>
          <a:p>
            <a:pPr marL="285750" indent="-285750">
              <a:buFont typeface="Wingdings" pitchFamily="2" charset="2"/>
              <a:buChar char="q"/>
            </a:pPr>
            <a:r>
              <a:rPr lang="en-IN" sz="2000" dirty="0" smtClean="0"/>
              <a:t>The </a:t>
            </a:r>
            <a:r>
              <a:rPr lang="en-IN" sz="2000" dirty="0"/>
              <a:t>content of a poem, which is man's social experience pregnant with contradictions, evokes </a:t>
            </a:r>
            <a:r>
              <a:rPr lang="en-IN" sz="2000" dirty="0" smtClean="0"/>
              <a:t>reverberations </a:t>
            </a:r>
            <a:r>
              <a:rPr lang="en-IN" sz="2000" dirty="0"/>
              <a:t>of feelings in the reader's heart. </a:t>
            </a:r>
            <a:endParaRPr lang="en-IN" sz="2000" dirty="0" smtClean="0"/>
          </a:p>
          <a:p>
            <a:pPr marL="285750" indent="-285750">
              <a:buFont typeface="Wingdings" pitchFamily="2" charset="2"/>
              <a:buChar char="q"/>
            </a:pPr>
            <a:r>
              <a:rPr lang="en-IN" sz="2000" dirty="0" smtClean="0"/>
              <a:t>But </a:t>
            </a:r>
            <a:r>
              <a:rPr lang="en-IN" sz="2000" dirty="0"/>
              <a:t>the feelings and emotions do not rise and subside haphazardly; their </a:t>
            </a:r>
            <a:r>
              <a:rPr lang="en-IN" sz="2000" dirty="0" smtClean="0"/>
              <a:t>movements </a:t>
            </a:r>
            <a:r>
              <a:rPr lang="en-IN" sz="2000" dirty="0"/>
              <a:t>are strictly controlled and disciplined by the objective structure and texture, the form of the poem. Just as the poem achieves an inseparable integration of content and form, poetic experience unites the tension born out of conflicting emotions with repose resulting from the </a:t>
            </a:r>
            <a:r>
              <a:rPr lang="en-IN" sz="2000" dirty="0" smtClean="0"/>
              <a:t>trans-personalized attitude</a:t>
            </a:r>
            <a:endParaRPr lang="en-IN" sz="2000" dirty="0"/>
          </a:p>
          <a:p>
            <a:endParaRPr lang="en-IN" dirty="0"/>
          </a:p>
        </p:txBody>
      </p:sp>
    </p:spTree>
    <p:extLst>
      <p:ext uri="{BB962C8B-B14F-4D97-AF65-F5344CB8AC3E}">
        <p14:creationId xmlns:p14="http://schemas.microsoft.com/office/powerpoint/2010/main" val="42502750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7569" y="704065"/>
            <a:ext cx="2308860" cy="369332"/>
          </a:xfrm>
        </p:spPr>
        <p:txBody>
          <a:bodyPr>
            <a:normAutofit fontScale="90000"/>
          </a:bodyPr>
          <a:lstStyle/>
          <a:p>
            <a:r>
              <a:rPr lang="en-IN" sz="2400" dirty="0" smtClean="0">
                <a:solidFill>
                  <a:schemeClr val="accent2"/>
                </a:solidFill>
              </a:rPr>
              <a:t>Theory(</a:t>
            </a:r>
            <a:r>
              <a:rPr lang="en-IN" sz="2400" dirty="0" err="1" smtClean="0">
                <a:solidFill>
                  <a:schemeClr val="accent2"/>
                </a:solidFill>
              </a:rPr>
              <a:t>Vad</a:t>
            </a:r>
            <a:r>
              <a:rPr lang="en-IN" sz="2400" dirty="0" smtClean="0">
                <a:solidFill>
                  <a:schemeClr val="accent2"/>
                </a:solidFill>
              </a:rPr>
              <a:t>)-1</a:t>
            </a:r>
            <a:endParaRPr lang="en-IN" sz="2400" dirty="0">
              <a:solidFill>
                <a:schemeClr val="accent2"/>
              </a:solidFill>
            </a:endParaRPr>
          </a:p>
        </p:txBody>
      </p:sp>
      <p:sp>
        <p:nvSpPr>
          <p:cNvPr id="3" name="Text Placeholder 2"/>
          <p:cNvSpPr>
            <a:spLocks noGrp="1"/>
          </p:cNvSpPr>
          <p:nvPr>
            <p:ph idx="1"/>
          </p:nvPr>
        </p:nvSpPr>
        <p:spPr>
          <a:xfrm>
            <a:off x="457200" y="1577340"/>
            <a:ext cx="8229600" cy="5016758"/>
          </a:xfrm>
        </p:spPr>
        <p:txBody>
          <a:bodyPr>
            <a:normAutofit lnSpcReduction="10000"/>
          </a:bodyPr>
          <a:lstStyle/>
          <a:p>
            <a:r>
              <a:rPr lang="en-IN" sz="2800" b="1" u="sng" dirty="0"/>
              <a:t>Bhatt </a:t>
            </a:r>
            <a:r>
              <a:rPr lang="en-IN" sz="2800" b="1" u="sng" dirty="0" err="1"/>
              <a:t>Lollat</a:t>
            </a:r>
            <a:r>
              <a:rPr lang="en-IN" sz="2800" b="1" u="sng" dirty="0"/>
              <a:t> </a:t>
            </a:r>
            <a:r>
              <a:rPr lang="en-IN" sz="2800" b="1" u="sng" dirty="0" smtClean="0"/>
              <a:t>: </a:t>
            </a:r>
            <a:r>
              <a:rPr lang="en-IN" sz="2800" dirty="0" smtClean="0"/>
              <a:t>His </a:t>
            </a:r>
            <a:r>
              <a:rPr lang="en-IN" sz="2800" dirty="0"/>
              <a:t>school known as ‘</a:t>
            </a:r>
            <a:r>
              <a:rPr lang="en-IN" sz="2800" dirty="0" err="1"/>
              <a:t>utpattivad</a:t>
            </a:r>
            <a:r>
              <a:rPr lang="en-IN" sz="2800" dirty="0"/>
              <a:t>’. He says that there is no Rasa in us, but Rasa should be created in our mind. </a:t>
            </a:r>
            <a:r>
              <a:rPr lang="en-IN" sz="2800" dirty="0" err="1" smtClean="0"/>
              <a:t>Nayak</a:t>
            </a:r>
            <a:r>
              <a:rPr lang="en-IN" sz="2800" dirty="0" smtClean="0"/>
              <a:t> </a:t>
            </a:r>
            <a:r>
              <a:rPr lang="en-IN" sz="2800" dirty="0"/>
              <a:t>(hero</a:t>
            </a:r>
            <a:r>
              <a:rPr lang="en-IN" sz="2800" dirty="0" smtClean="0"/>
              <a:t>) creates </a:t>
            </a:r>
            <a:r>
              <a:rPr lang="en-IN" sz="2800" dirty="0"/>
              <a:t>Rasa in our mind. R</a:t>
            </a:r>
            <a:r>
              <a:rPr lang="en-IN" sz="2800" dirty="0" smtClean="0"/>
              <a:t>asa </a:t>
            </a:r>
            <a:r>
              <a:rPr lang="en-IN" sz="2800" dirty="0"/>
              <a:t>essentially embodies the emotional state that the work of art seeks to portray. It hopes to evoke a resonant emotion in the audience. He says that feeling(</a:t>
            </a:r>
            <a:r>
              <a:rPr lang="en-IN" sz="2800" dirty="0" err="1"/>
              <a:t>pratiti</a:t>
            </a:r>
            <a:r>
              <a:rPr lang="en-IN" sz="2800" dirty="0"/>
              <a:t>) of rasa are just knowledge, how it is become joyful (</a:t>
            </a:r>
            <a:r>
              <a:rPr lang="en-IN" sz="2800" dirty="0" err="1"/>
              <a:t>Asvadya</a:t>
            </a:r>
            <a:r>
              <a:rPr lang="en-IN" sz="2800" dirty="0"/>
              <a:t>)? For example when we see smock we feel (</a:t>
            </a:r>
            <a:r>
              <a:rPr lang="en-IN" sz="2800" dirty="0" err="1"/>
              <a:t>Pratiti</a:t>
            </a:r>
            <a:r>
              <a:rPr lang="en-IN" sz="2800" dirty="0"/>
              <a:t>) that there is fair. But we cannot feel rasa in sane manner.</a:t>
            </a:r>
          </a:p>
          <a:p>
            <a:r>
              <a:rPr lang="en-IN" sz="2800" dirty="0"/>
              <a:t> </a:t>
            </a:r>
          </a:p>
          <a:p>
            <a:endParaRPr lang="en-IN" dirty="0"/>
          </a:p>
        </p:txBody>
      </p:sp>
    </p:spTree>
    <p:extLst>
      <p:ext uri="{BB962C8B-B14F-4D97-AF65-F5344CB8AC3E}">
        <p14:creationId xmlns:p14="http://schemas.microsoft.com/office/powerpoint/2010/main" val="8814848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7569" y="704065"/>
            <a:ext cx="2308860" cy="492443"/>
          </a:xfrm>
        </p:spPr>
        <p:txBody>
          <a:bodyPr>
            <a:normAutofit fontScale="90000"/>
          </a:bodyPr>
          <a:lstStyle/>
          <a:p>
            <a:r>
              <a:rPr lang="en-IN" sz="3200" dirty="0" smtClean="0">
                <a:solidFill>
                  <a:schemeClr val="accent2"/>
                </a:solidFill>
              </a:rPr>
              <a:t>Theory- 2</a:t>
            </a:r>
            <a:endParaRPr lang="en-IN" sz="3200" dirty="0">
              <a:solidFill>
                <a:schemeClr val="accent2"/>
              </a:solidFill>
            </a:endParaRPr>
          </a:p>
        </p:txBody>
      </p:sp>
      <p:sp>
        <p:nvSpPr>
          <p:cNvPr id="3" name="Text Placeholder 2"/>
          <p:cNvSpPr>
            <a:spLocks noGrp="1"/>
          </p:cNvSpPr>
          <p:nvPr>
            <p:ph idx="1"/>
          </p:nvPr>
        </p:nvSpPr>
        <p:spPr>
          <a:xfrm>
            <a:off x="457200" y="1577340"/>
            <a:ext cx="8229600" cy="5170646"/>
          </a:xfrm>
        </p:spPr>
        <p:txBody>
          <a:bodyPr>
            <a:normAutofit fontScale="92500"/>
          </a:bodyPr>
          <a:lstStyle/>
          <a:p>
            <a:r>
              <a:rPr lang="en-IN" sz="2400" b="1" u="sng" dirty="0"/>
              <a:t>Shree </a:t>
            </a:r>
            <a:r>
              <a:rPr lang="en-IN" sz="2400" b="1" u="sng" dirty="0" err="1"/>
              <a:t>Shankuk</a:t>
            </a:r>
            <a:r>
              <a:rPr lang="en-IN" sz="2400" b="1" u="sng" dirty="0"/>
              <a:t> </a:t>
            </a:r>
            <a:r>
              <a:rPr lang="en-IN" sz="2400" b="1" u="sng" dirty="0" smtClean="0"/>
              <a:t>:</a:t>
            </a:r>
            <a:r>
              <a:rPr lang="en-IN" sz="2400" dirty="0"/>
              <a:t> </a:t>
            </a:r>
            <a:r>
              <a:rPr lang="en-IN" sz="2400" dirty="0" smtClean="0"/>
              <a:t>Is </a:t>
            </a:r>
            <a:r>
              <a:rPr lang="en-IN" sz="2400" dirty="0"/>
              <a:t>known as ‘</a:t>
            </a:r>
            <a:r>
              <a:rPr lang="en-IN" sz="2400" dirty="0" err="1"/>
              <a:t>Anumativada</a:t>
            </a:r>
            <a:r>
              <a:rPr lang="en-IN" sz="2400" dirty="0"/>
              <a:t>’. </a:t>
            </a:r>
            <a:r>
              <a:rPr lang="en-IN" sz="2400" dirty="0" smtClean="0"/>
              <a:t>It points out the drawbacks of </a:t>
            </a:r>
            <a:r>
              <a:rPr lang="en-IN" sz="2400" dirty="0" err="1" smtClean="0"/>
              <a:t>Bhatta</a:t>
            </a:r>
            <a:r>
              <a:rPr lang="en-IN" sz="2400" dirty="0" smtClean="0"/>
              <a:t> </a:t>
            </a:r>
            <a:r>
              <a:rPr lang="en-IN" sz="2400" dirty="0" err="1" smtClean="0"/>
              <a:t>Lollat</a:t>
            </a:r>
            <a:r>
              <a:rPr lang="en-IN" sz="2400" dirty="0" smtClean="0"/>
              <a:t> . However, there is no mention of proper </a:t>
            </a:r>
            <a:r>
              <a:rPr lang="en-IN" sz="2400" dirty="0" err="1"/>
              <a:t>rasaprakreeya</a:t>
            </a:r>
            <a:r>
              <a:rPr lang="en-IN" sz="2400" dirty="0"/>
              <a:t> (</a:t>
            </a:r>
            <a:r>
              <a:rPr lang="en-IN" sz="2400" dirty="0" smtClean="0"/>
              <a:t>process </a:t>
            </a:r>
            <a:r>
              <a:rPr lang="en-IN" sz="2400" dirty="0"/>
              <a:t>of Rasa). According to him Rasa comes from the imagination (</a:t>
            </a:r>
            <a:r>
              <a:rPr lang="en-IN" sz="2400" dirty="0" err="1"/>
              <a:t>anuman</a:t>
            </a:r>
            <a:r>
              <a:rPr lang="en-IN" sz="2400" dirty="0"/>
              <a:t>) of the audience. We found four types of </a:t>
            </a:r>
            <a:r>
              <a:rPr lang="en-IN" sz="2400" dirty="0" smtClean="0"/>
              <a:t>imaginations:</a:t>
            </a:r>
          </a:p>
          <a:p>
            <a:pPr marL="342900" indent="-342900">
              <a:buFont typeface="Arial" pitchFamily="34" charset="0"/>
              <a:buChar char="•"/>
            </a:pPr>
            <a:r>
              <a:rPr lang="en-IN" sz="2400" dirty="0" smtClean="0"/>
              <a:t>‘</a:t>
            </a:r>
            <a:r>
              <a:rPr lang="en-IN" sz="2400" dirty="0" err="1"/>
              <a:t>yathartha</a:t>
            </a:r>
            <a:r>
              <a:rPr lang="en-IN" sz="2400" dirty="0"/>
              <a:t>’(as it </a:t>
            </a:r>
            <a:r>
              <a:rPr lang="en-IN" sz="2400" dirty="0" smtClean="0"/>
              <a:t>is)e.g.’ He is Rama</a:t>
            </a:r>
          </a:p>
          <a:p>
            <a:pPr marL="342900" indent="-342900">
              <a:buFont typeface="Arial" pitchFamily="34" charset="0"/>
              <a:buChar char="•"/>
            </a:pPr>
            <a:r>
              <a:rPr lang="en-IN" sz="2400" dirty="0" smtClean="0"/>
              <a:t>‘</a:t>
            </a:r>
            <a:r>
              <a:rPr lang="en-IN" sz="2400" dirty="0" err="1" smtClean="0"/>
              <a:t>Sadrushya</a:t>
            </a:r>
            <a:r>
              <a:rPr lang="en-IN" sz="2400" dirty="0"/>
              <a:t>’ (</a:t>
            </a:r>
            <a:r>
              <a:rPr lang="en-IN" sz="2400" dirty="0" smtClean="0"/>
              <a:t>like)e.g. He </a:t>
            </a:r>
            <a:r>
              <a:rPr lang="en-IN" sz="2400" dirty="0"/>
              <a:t>is similar to </a:t>
            </a:r>
            <a:r>
              <a:rPr lang="en-IN" sz="2400" dirty="0" smtClean="0"/>
              <a:t>Rama</a:t>
            </a:r>
          </a:p>
          <a:p>
            <a:pPr marL="342900" indent="-342900">
              <a:buFont typeface="Arial" pitchFamily="34" charset="0"/>
              <a:buChar char="•"/>
            </a:pPr>
            <a:r>
              <a:rPr lang="en-IN" sz="2400" dirty="0" smtClean="0"/>
              <a:t>‘</a:t>
            </a:r>
            <a:r>
              <a:rPr lang="en-IN" sz="2400" dirty="0" err="1"/>
              <a:t>Sanshya</a:t>
            </a:r>
            <a:r>
              <a:rPr lang="en-IN" sz="2400" dirty="0"/>
              <a:t>’ (</a:t>
            </a:r>
            <a:r>
              <a:rPr lang="en-IN" sz="2400" dirty="0" smtClean="0"/>
              <a:t>doubt)e.g. He </a:t>
            </a:r>
            <a:r>
              <a:rPr lang="en-IN" sz="2400" dirty="0"/>
              <a:t>is like Rama. </a:t>
            </a:r>
            <a:endParaRPr lang="en-IN" sz="2400" dirty="0" smtClean="0"/>
          </a:p>
          <a:p>
            <a:pPr marL="342900" indent="-342900">
              <a:buFont typeface="Arial" pitchFamily="34" charset="0"/>
              <a:buChar char="•"/>
            </a:pPr>
            <a:r>
              <a:rPr lang="en-IN" sz="2400" dirty="0" err="1" smtClean="0"/>
              <a:t>Mithya</a:t>
            </a:r>
            <a:r>
              <a:rPr lang="en-IN" sz="2400" dirty="0" smtClean="0"/>
              <a:t> </a:t>
            </a:r>
            <a:r>
              <a:rPr lang="en-IN" sz="2400" dirty="0"/>
              <a:t>(</a:t>
            </a:r>
            <a:r>
              <a:rPr lang="en-IN" sz="2400" dirty="0" smtClean="0"/>
              <a:t>false)e.g. He </a:t>
            </a:r>
            <a:r>
              <a:rPr lang="en-IN" sz="2400" dirty="0"/>
              <a:t>is not </a:t>
            </a:r>
            <a:r>
              <a:rPr lang="en-IN" sz="2400" dirty="0" smtClean="0"/>
              <a:t>Rama</a:t>
            </a:r>
          </a:p>
          <a:p>
            <a:r>
              <a:rPr lang="en-IN" sz="2400" dirty="0"/>
              <a:t>F</a:t>
            </a:r>
            <a:r>
              <a:rPr lang="en-IN" sz="2400" dirty="0" smtClean="0"/>
              <a:t>irst </a:t>
            </a:r>
            <a:r>
              <a:rPr lang="en-IN" sz="2400" dirty="0"/>
              <a:t>we believe that he is Rama but actually he is not Rama but a person played role of Rama</a:t>
            </a:r>
            <a:r>
              <a:rPr lang="en-IN" sz="2400" dirty="0" smtClean="0"/>
              <a:t>. Same </a:t>
            </a:r>
            <a:r>
              <a:rPr lang="en-IN" sz="2400" dirty="0"/>
              <a:t>in the picture of Horse, and we cannot says that it is a Horse. We can also say that it is not Horse because it is a picture of horse not a real one. We can say that willing suspension of disbelief.</a:t>
            </a:r>
          </a:p>
        </p:txBody>
      </p:sp>
    </p:spTree>
    <p:extLst>
      <p:ext uri="{BB962C8B-B14F-4D97-AF65-F5344CB8AC3E}">
        <p14:creationId xmlns:p14="http://schemas.microsoft.com/office/powerpoint/2010/main" val="6572255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7569" y="704065"/>
            <a:ext cx="2308860" cy="492443"/>
          </a:xfrm>
        </p:spPr>
        <p:txBody>
          <a:bodyPr>
            <a:normAutofit fontScale="90000"/>
          </a:bodyPr>
          <a:lstStyle/>
          <a:p>
            <a:r>
              <a:rPr lang="en-IN" sz="3200" dirty="0" smtClean="0">
                <a:solidFill>
                  <a:schemeClr val="accent2"/>
                </a:solidFill>
              </a:rPr>
              <a:t>Theory- 3</a:t>
            </a:r>
            <a:endParaRPr lang="en-IN" sz="3200" dirty="0">
              <a:solidFill>
                <a:schemeClr val="accent2"/>
              </a:solidFill>
            </a:endParaRPr>
          </a:p>
        </p:txBody>
      </p:sp>
      <p:sp>
        <p:nvSpPr>
          <p:cNvPr id="3" name="Text Placeholder 2"/>
          <p:cNvSpPr>
            <a:spLocks noGrp="1"/>
          </p:cNvSpPr>
          <p:nvPr>
            <p:ph idx="1"/>
          </p:nvPr>
        </p:nvSpPr>
        <p:spPr>
          <a:xfrm>
            <a:off x="457200" y="1577340"/>
            <a:ext cx="8229600" cy="5139869"/>
          </a:xfrm>
        </p:spPr>
        <p:txBody>
          <a:bodyPr>
            <a:normAutofit fontScale="92500"/>
          </a:bodyPr>
          <a:lstStyle/>
          <a:p>
            <a:r>
              <a:rPr lang="en-IN" sz="2400" b="1" u="sng" dirty="0" err="1" smtClean="0"/>
              <a:t>BhattaNayaka</a:t>
            </a:r>
            <a:r>
              <a:rPr lang="en-IN" sz="2400" b="1" u="sng" dirty="0" smtClean="0"/>
              <a:t>:</a:t>
            </a:r>
            <a:r>
              <a:rPr lang="en-IN" sz="2400" dirty="0"/>
              <a:t> </a:t>
            </a:r>
            <a:r>
              <a:rPr lang="en-IN" sz="2400" dirty="0" smtClean="0"/>
              <a:t>Is </a:t>
            </a:r>
            <a:r>
              <a:rPr lang="en-IN" sz="2400" dirty="0"/>
              <a:t>school known as ‘</a:t>
            </a:r>
            <a:r>
              <a:rPr lang="en-IN" sz="2400" dirty="0" err="1" smtClean="0"/>
              <a:t>Bhuteekvada</a:t>
            </a:r>
            <a:r>
              <a:rPr lang="en-IN" sz="2400" dirty="0"/>
              <a:t>’. He gives a </a:t>
            </a:r>
            <a:r>
              <a:rPr lang="en-IN" sz="2400" dirty="0" smtClean="0"/>
              <a:t>principle </a:t>
            </a:r>
            <a:r>
              <a:rPr lang="en-IN" sz="2400" dirty="0"/>
              <a:t>of ‘</a:t>
            </a:r>
            <a:r>
              <a:rPr lang="en-IN" sz="2400" dirty="0" err="1"/>
              <a:t>Sadharanikaran</a:t>
            </a:r>
            <a:r>
              <a:rPr lang="en-IN" sz="2400" dirty="0"/>
              <a:t>’. </a:t>
            </a:r>
            <a:r>
              <a:rPr lang="en-IN" sz="2400" dirty="0" smtClean="0"/>
              <a:t>Rasa </a:t>
            </a:r>
            <a:r>
              <a:rPr lang="en-IN" sz="2400" dirty="0"/>
              <a:t>is not in Hero but audience </a:t>
            </a:r>
            <a:r>
              <a:rPr lang="en-IN" sz="2400" dirty="0" smtClean="0"/>
              <a:t>have to </a:t>
            </a:r>
            <a:r>
              <a:rPr lang="en-IN" sz="2400" dirty="0"/>
              <a:t>create it. He says that ‘</a:t>
            </a:r>
            <a:r>
              <a:rPr lang="en-IN" sz="2400" dirty="0" err="1"/>
              <a:t>sadharnikaran</a:t>
            </a:r>
            <a:r>
              <a:rPr lang="en-IN" sz="2400" dirty="0"/>
              <a:t>’ (commonness) is necessary between   audience and </a:t>
            </a:r>
            <a:r>
              <a:rPr lang="en-IN" sz="2400" dirty="0" err="1" smtClean="0"/>
              <a:t>Nayak</a:t>
            </a:r>
            <a:r>
              <a:rPr lang="en-IN" sz="2400" dirty="0" smtClean="0"/>
              <a:t> (Hero</a:t>
            </a:r>
            <a:r>
              <a:rPr lang="en-IN" sz="2400" dirty="0"/>
              <a:t>) for creating Rasa or enjoying the play. Audience and Hero have power of grasping (</a:t>
            </a:r>
            <a:r>
              <a:rPr lang="en-IN" sz="2400" dirty="0" err="1" smtClean="0"/>
              <a:t>Bhavna</a:t>
            </a:r>
            <a:r>
              <a:rPr lang="en-IN" sz="2400" dirty="0" smtClean="0"/>
              <a:t>). His emphasis is </a:t>
            </a:r>
            <a:r>
              <a:rPr lang="en-IN" sz="2400" dirty="0"/>
              <a:t>on </a:t>
            </a:r>
            <a:r>
              <a:rPr lang="en-IN" sz="2400" dirty="0" err="1"/>
              <a:t>sthaibhava</a:t>
            </a:r>
            <a:r>
              <a:rPr lang="en-IN" sz="2400" dirty="0"/>
              <a:t> and </a:t>
            </a:r>
            <a:r>
              <a:rPr lang="en-IN" sz="2400" dirty="0" err="1"/>
              <a:t>sadharnikaran</a:t>
            </a:r>
            <a:r>
              <a:rPr lang="en-IN" sz="2400" dirty="0"/>
              <a:t>, and says rasa </a:t>
            </a:r>
            <a:r>
              <a:rPr lang="en-IN" sz="2400" dirty="0" smtClean="0"/>
              <a:t>does not </a:t>
            </a:r>
            <a:r>
              <a:rPr lang="en-IN" sz="2400" dirty="0"/>
              <a:t>come from Hero</a:t>
            </a:r>
            <a:r>
              <a:rPr lang="en-IN" sz="2400" dirty="0" smtClean="0"/>
              <a:t>, and nor </a:t>
            </a:r>
            <a:r>
              <a:rPr lang="en-IN" sz="2400" dirty="0"/>
              <a:t>from original character. It’s come from the ‘</a:t>
            </a:r>
            <a:r>
              <a:rPr lang="en-IN" sz="2400" dirty="0" err="1"/>
              <a:t>sadharnikarn</a:t>
            </a:r>
            <a:r>
              <a:rPr lang="en-IN" sz="2400" dirty="0"/>
              <a:t>’ of audience.  </a:t>
            </a:r>
            <a:r>
              <a:rPr lang="en-IN" sz="2400" dirty="0" smtClean="0"/>
              <a:t>But if the </a:t>
            </a:r>
            <a:r>
              <a:rPr lang="en-IN" sz="2400" dirty="0"/>
              <a:t>audience, first go through the </a:t>
            </a:r>
            <a:r>
              <a:rPr lang="en-IN" sz="2400" dirty="0" smtClean="0"/>
              <a:t>persona of  </a:t>
            </a:r>
            <a:r>
              <a:rPr lang="en-IN" sz="2400" dirty="0" err="1"/>
              <a:t>Mr.</a:t>
            </a:r>
            <a:r>
              <a:rPr lang="en-IN" sz="2400" dirty="0"/>
              <a:t> A, who play the role of Rama at this stage he cannot enjoy the play. But slowly people started doing ‘</a:t>
            </a:r>
            <a:r>
              <a:rPr lang="en-IN" sz="2400" dirty="0" err="1"/>
              <a:t>sadharnikaran</a:t>
            </a:r>
            <a:r>
              <a:rPr lang="en-IN" sz="2400" dirty="0"/>
              <a:t>’ and forget about </a:t>
            </a:r>
            <a:r>
              <a:rPr lang="en-IN" sz="2400" dirty="0" err="1"/>
              <a:t>Mr.</a:t>
            </a:r>
            <a:r>
              <a:rPr lang="en-IN" sz="2400" dirty="0"/>
              <a:t> A, and think about the original Rama, a people think that </a:t>
            </a:r>
            <a:r>
              <a:rPr lang="en-IN" sz="2400" dirty="0" err="1"/>
              <a:t>Mr.</a:t>
            </a:r>
            <a:r>
              <a:rPr lang="en-IN" sz="2400" dirty="0"/>
              <a:t> A is an original Rama, and then Rasa is created in the mind of people</a:t>
            </a:r>
            <a:r>
              <a:rPr lang="en-IN" sz="2400" dirty="0" smtClean="0"/>
              <a:t>. </a:t>
            </a:r>
            <a:endParaRPr lang="en-IN" sz="2400" dirty="0"/>
          </a:p>
          <a:p>
            <a:endParaRPr lang="en-IN" sz="2200" dirty="0"/>
          </a:p>
        </p:txBody>
      </p:sp>
    </p:spTree>
    <p:extLst>
      <p:ext uri="{BB962C8B-B14F-4D97-AF65-F5344CB8AC3E}">
        <p14:creationId xmlns:p14="http://schemas.microsoft.com/office/powerpoint/2010/main" val="35917600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7569" y="704065"/>
            <a:ext cx="2308860" cy="492443"/>
          </a:xfrm>
        </p:spPr>
        <p:txBody>
          <a:bodyPr>
            <a:normAutofit fontScale="90000"/>
          </a:bodyPr>
          <a:lstStyle/>
          <a:p>
            <a:r>
              <a:rPr lang="en-IN" sz="3200" dirty="0" smtClean="0">
                <a:solidFill>
                  <a:schemeClr val="accent2"/>
                </a:solidFill>
              </a:rPr>
              <a:t>Theory- 4</a:t>
            </a:r>
            <a:endParaRPr lang="en-IN" sz="3200" dirty="0">
              <a:solidFill>
                <a:schemeClr val="accent2"/>
              </a:solidFill>
            </a:endParaRPr>
          </a:p>
        </p:txBody>
      </p:sp>
      <p:sp>
        <p:nvSpPr>
          <p:cNvPr id="3" name="Text Placeholder 2"/>
          <p:cNvSpPr>
            <a:spLocks noGrp="1"/>
          </p:cNvSpPr>
          <p:nvPr>
            <p:ph idx="1"/>
          </p:nvPr>
        </p:nvSpPr>
        <p:spPr>
          <a:xfrm>
            <a:off x="45719" y="1577340"/>
            <a:ext cx="9052562" cy="6001643"/>
          </a:xfrm>
        </p:spPr>
        <p:txBody>
          <a:bodyPr>
            <a:normAutofit lnSpcReduction="10000"/>
          </a:bodyPr>
          <a:lstStyle/>
          <a:p>
            <a:r>
              <a:rPr lang="en-IN" sz="2600" b="1" u="sng" dirty="0" err="1"/>
              <a:t>Abhinav</a:t>
            </a:r>
            <a:r>
              <a:rPr lang="en-IN" sz="2600" b="1" u="sng" dirty="0"/>
              <a:t> </a:t>
            </a:r>
            <a:r>
              <a:rPr lang="en-IN" sz="2600" b="1" u="sng" dirty="0" err="1" smtClean="0"/>
              <a:t>Gupt</a:t>
            </a:r>
            <a:r>
              <a:rPr lang="en-IN" sz="2600" b="1" u="sng" dirty="0" smtClean="0"/>
              <a:t>: </a:t>
            </a:r>
            <a:r>
              <a:rPr lang="en-IN" sz="2600" dirty="0" smtClean="0"/>
              <a:t>Is </a:t>
            </a:r>
            <a:r>
              <a:rPr lang="en-IN" sz="2600" dirty="0"/>
              <a:t>known as ‘</a:t>
            </a:r>
            <a:r>
              <a:rPr lang="en-IN" sz="2600" dirty="0" err="1"/>
              <a:t>Abhivyanjnavada</a:t>
            </a:r>
            <a:r>
              <a:rPr lang="en-IN" sz="2600" dirty="0"/>
              <a:t>’. In his work ‘</a:t>
            </a:r>
            <a:r>
              <a:rPr lang="en-IN" sz="2600" dirty="0" err="1"/>
              <a:t>Abhinavbharti</a:t>
            </a:r>
            <a:r>
              <a:rPr lang="en-IN" sz="2600" dirty="0"/>
              <a:t>’ he talks about Rasa theory. </a:t>
            </a:r>
            <a:r>
              <a:rPr lang="en-IN" sz="2600" dirty="0" smtClean="0"/>
              <a:t>In this </a:t>
            </a:r>
            <a:r>
              <a:rPr lang="en-IN" sz="2600" dirty="0"/>
              <a:t>work, he writes about the </a:t>
            </a:r>
            <a:r>
              <a:rPr lang="en-IN" sz="2600" dirty="0" err="1"/>
              <a:t>rasasutra</a:t>
            </a:r>
            <a:r>
              <a:rPr lang="en-IN" sz="2600" dirty="0"/>
              <a:t> of </a:t>
            </a:r>
            <a:r>
              <a:rPr lang="en-IN" sz="2600" dirty="0" err="1"/>
              <a:t>Bharata</a:t>
            </a:r>
            <a:r>
              <a:rPr lang="en-IN" sz="2600" dirty="0"/>
              <a:t> in consonance with the theory of </a:t>
            </a:r>
            <a:r>
              <a:rPr lang="en-IN" sz="2600" dirty="0" err="1"/>
              <a:t>abhivyakti</a:t>
            </a:r>
            <a:r>
              <a:rPr lang="en-IN" sz="2600" dirty="0"/>
              <a:t> (expression).He says that when the hero (</a:t>
            </a:r>
            <a:r>
              <a:rPr lang="en-IN" sz="2600" dirty="0" err="1" smtClean="0"/>
              <a:t>Nayak</a:t>
            </a:r>
            <a:r>
              <a:rPr lang="en-IN" sz="2600" dirty="0" smtClean="0"/>
              <a:t>) </a:t>
            </a:r>
            <a:r>
              <a:rPr lang="en-IN" sz="2600" dirty="0"/>
              <a:t>and the audience, both forget about their personality, who is he or her at that level they feel </a:t>
            </a:r>
            <a:r>
              <a:rPr lang="en-IN" sz="2600" dirty="0" smtClean="0"/>
              <a:t>Rasa </a:t>
            </a:r>
            <a:r>
              <a:rPr lang="en-IN" sz="2600" dirty="0"/>
              <a:t>and enjoy the play. For example, </a:t>
            </a:r>
            <a:r>
              <a:rPr lang="en-IN" sz="2600" dirty="0" err="1"/>
              <a:t>Mr.</a:t>
            </a:r>
            <a:r>
              <a:rPr lang="en-IN" sz="2600" dirty="0"/>
              <a:t> A played a role of hero or Rama. When </a:t>
            </a:r>
            <a:r>
              <a:rPr lang="en-IN" sz="2600" dirty="0" err="1"/>
              <a:t>Mr.</a:t>
            </a:r>
            <a:r>
              <a:rPr lang="en-IN" sz="2600" dirty="0"/>
              <a:t> </a:t>
            </a:r>
            <a:r>
              <a:rPr lang="en-IN" sz="2600" dirty="0" smtClean="0"/>
              <a:t>A totally identifies, enters </a:t>
            </a:r>
            <a:r>
              <a:rPr lang="en-IN" sz="2600" dirty="0"/>
              <a:t>in to the character of Rama. He thinks that now he is original Rama. Form audience one person knows </a:t>
            </a:r>
            <a:r>
              <a:rPr lang="en-IN" sz="2600" dirty="0" err="1"/>
              <a:t>Mr.</a:t>
            </a:r>
            <a:r>
              <a:rPr lang="en-IN" sz="2600" dirty="0"/>
              <a:t> A at that time he can’t enjoy the play. But when he accepts </a:t>
            </a:r>
            <a:r>
              <a:rPr lang="en-IN" sz="2600" dirty="0" err="1"/>
              <a:t>Mr.</a:t>
            </a:r>
            <a:r>
              <a:rPr lang="en-IN" sz="2600" dirty="0"/>
              <a:t> A as a Rama and forgets that he is </a:t>
            </a:r>
            <a:r>
              <a:rPr lang="en-IN" sz="2600" dirty="0" err="1"/>
              <a:t>Mr.</a:t>
            </a:r>
            <a:r>
              <a:rPr lang="en-IN" sz="2600" dirty="0"/>
              <a:t> A. At this level both Hero and audience really get pleasure form the play</a:t>
            </a:r>
            <a:r>
              <a:rPr lang="en-IN" sz="2600" dirty="0" smtClean="0"/>
              <a:t>. </a:t>
            </a:r>
            <a:r>
              <a:rPr lang="en-IN" sz="2600" dirty="0"/>
              <a:t>We get true meaning of ‘</a:t>
            </a:r>
            <a:r>
              <a:rPr lang="en-IN" sz="2600" dirty="0" err="1"/>
              <a:t>Rasaprakriya</a:t>
            </a:r>
            <a:r>
              <a:rPr lang="en-IN" sz="2600" dirty="0"/>
              <a:t>’ from </a:t>
            </a:r>
            <a:r>
              <a:rPr lang="en-IN" sz="2600" dirty="0" err="1" smtClean="0"/>
              <a:t>Abhinavgupta</a:t>
            </a:r>
            <a:endParaRPr lang="en-IN" sz="2600" dirty="0"/>
          </a:p>
          <a:p>
            <a:r>
              <a:rPr lang="en-IN" sz="2600" dirty="0"/>
              <a:t> </a:t>
            </a:r>
          </a:p>
          <a:p>
            <a:endParaRPr lang="en-IN" sz="2600" dirty="0"/>
          </a:p>
        </p:txBody>
      </p:sp>
    </p:spTree>
    <p:extLst>
      <p:ext uri="{BB962C8B-B14F-4D97-AF65-F5344CB8AC3E}">
        <p14:creationId xmlns:p14="http://schemas.microsoft.com/office/powerpoint/2010/main" val="33976324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7569" y="704065"/>
            <a:ext cx="2308860" cy="492443"/>
          </a:xfrm>
        </p:spPr>
        <p:txBody>
          <a:bodyPr>
            <a:normAutofit fontScale="90000"/>
          </a:bodyPr>
          <a:lstStyle/>
          <a:p>
            <a:r>
              <a:rPr lang="en-IN" sz="3200" dirty="0" smtClean="0">
                <a:solidFill>
                  <a:schemeClr val="accent2"/>
                </a:solidFill>
              </a:rPr>
              <a:t>Conclusion</a:t>
            </a:r>
            <a:endParaRPr lang="en-IN" sz="3200" dirty="0">
              <a:solidFill>
                <a:schemeClr val="accent2"/>
              </a:solidFill>
            </a:endParaRPr>
          </a:p>
        </p:txBody>
      </p:sp>
      <p:sp>
        <p:nvSpPr>
          <p:cNvPr id="3" name="Text Placeholder 2"/>
          <p:cNvSpPr>
            <a:spLocks noGrp="1"/>
          </p:cNvSpPr>
          <p:nvPr>
            <p:ph idx="1"/>
          </p:nvPr>
        </p:nvSpPr>
        <p:spPr>
          <a:xfrm>
            <a:off x="457200" y="1577340"/>
            <a:ext cx="8229600" cy="5847755"/>
          </a:xfrm>
        </p:spPr>
        <p:txBody>
          <a:bodyPr>
            <a:normAutofit fontScale="92500" lnSpcReduction="10000"/>
          </a:bodyPr>
          <a:lstStyle/>
          <a:p>
            <a:r>
              <a:rPr lang="en-IN" sz="2000" dirty="0"/>
              <a:t>After knowing all this, hear we can says that ‘Rasa’ comes from the ‘</a:t>
            </a:r>
            <a:r>
              <a:rPr lang="en-IN" sz="2000" dirty="0" err="1"/>
              <a:t>Bhava</a:t>
            </a:r>
            <a:r>
              <a:rPr lang="en-IN" sz="2000" dirty="0"/>
              <a:t>’ and </a:t>
            </a:r>
            <a:r>
              <a:rPr lang="en-IN" sz="2000" dirty="0" err="1"/>
              <a:t>Bhava</a:t>
            </a:r>
            <a:r>
              <a:rPr lang="en-IN" sz="2000" dirty="0"/>
              <a:t> have no language. In short both are connected with each other. “The term ‘rasa’ has a twofold significance: it means the ‘Aesthetic content of literary art’ and also ‘Aesthetic relish’ which the reader-spectator enjoys.”</a:t>
            </a:r>
          </a:p>
          <a:p>
            <a:r>
              <a:rPr lang="en-IN" sz="2000" dirty="0"/>
              <a:t>              The sources of origin of the ‘Rasa’ are the four basic sentiments-‘Erotic’, ‘Furious’, ‘Heroic’, ‘Odious’. The Erotic sentiment is light- green (</a:t>
            </a:r>
            <a:r>
              <a:rPr lang="en-IN" sz="2000" dirty="0" err="1"/>
              <a:t>syama</a:t>
            </a:r>
            <a:r>
              <a:rPr lang="en-IN" sz="2000" dirty="0"/>
              <a:t>), the comic is described as White, the pathetic is Grey (</a:t>
            </a:r>
            <a:r>
              <a:rPr lang="en-IN" sz="2000" dirty="0" err="1"/>
              <a:t>Kapota</a:t>
            </a:r>
            <a:r>
              <a:rPr lang="en-IN" sz="2000" dirty="0"/>
              <a:t>) and fearful is (Red), the Heroic is yellow-Red (Gaur), Terrible is Black, the Odious is (Blue) and the </a:t>
            </a:r>
            <a:r>
              <a:rPr lang="en-IN" sz="2000" dirty="0" err="1"/>
              <a:t>Marvelous</a:t>
            </a:r>
            <a:r>
              <a:rPr lang="en-IN" sz="2000" dirty="0"/>
              <a:t> is yellow. The ‘Erotic’ (sentiment) has Vishnu as Deity, the ‘comic’ is </a:t>
            </a:r>
            <a:r>
              <a:rPr lang="en-IN" sz="2000" dirty="0" err="1"/>
              <a:t>pramaatha</a:t>
            </a:r>
            <a:r>
              <a:rPr lang="en-IN" sz="2000" dirty="0"/>
              <a:t>, the ‘furious’ is </a:t>
            </a:r>
            <a:r>
              <a:rPr lang="en-IN" sz="2000" dirty="0" err="1"/>
              <a:t>Rudra</a:t>
            </a:r>
            <a:r>
              <a:rPr lang="en-IN" sz="2000" dirty="0"/>
              <a:t>; the pathetic is Yama, Odious is </a:t>
            </a:r>
            <a:r>
              <a:rPr lang="en-IN" sz="2000" dirty="0" err="1"/>
              <a:t>Mahakala</a:t>
            </a:r>
            <a:r>
              <a:rPr lang="en-IN" sz="2000" dirty="0"/>
              <a:t>, terrible is Kala, the Heroic is </a:t>
            </a:r>
            <a:r>
              <a:rPr lang="en-IN" sz="2000" dirty="0" err="1"/>
              <a:t>Mahendra</a:t>
            </a:r>
            <a:r>
              <a:rPr lang="en-IN" sz="2000" dirty="0"/>
              <a:t> and the </a:t>
            </a:r>
            <a:r>
              <a:rPr lang="en-IN" sz="2000" dirty="0" err="1"/>
              <a:t>Marvelous</a:t>
            </a:r>
            <a:r>
              <a:rPr lang="en-IN" sz="2000" dirty="0"/>
              <a:t> has Brahma as it deity.</a:t>
            </a:r>
          </a:p>
          <a:p>
            <a:r>
              <a:rPr lang="en-IN" sz="2000" dirty="0"/>
              <a:t>              Although the concept of rasa is fundamental to many forms of Indian art including dance, music, musical </a:t>
            </a:r>
            <a:r>
              <a:rPr lang="en-IN" sz="2000" dirty="0" err="1"/>
              <a:t>theater</a:t>
            </a:r>
            <a:r>
              <a:rPr lang="en-IN" sz="2000" dirty="0"/>
              <a:t>, cinema and literature, the treatment, interpretation, usage and actual performance of a particular Rasa differs greatly between different styles and school of </a:t>
            </a:r>
            <a:r>
              <a:rPr lang="en-IN" sz="2000" dirty="0" err="1"/>
              <a:t>Abhinaya</a:t>
            </a:r>
            <a:r>
              <a:rPr lang="en-IN" sz="2000" dirty="0"/>
              <a:t>, and the huge regional differences even within one style.</a:t>
            </a:r>
          </a:p>
          <a:p>
            <a:r>
              <a:rPr lang="en-IN" sz="2000" dirty="0"/>
              <a:t> </a:t>
            </a:r>
          </a:p>
          <a:p>
            <a:endParaRPr lang="en-IN" sz="2000" dirty="0"/>
          </a:p>
        </p:txBody>
      </p:sp>
    </p:spTree>
    <p:extLst>
      <p:ext uri="{BB962C8B-B14F-4D97-AF65-F5344CB8AC3E}">
        <p14:creationId xmlns:p14="http://schemas.microsoft.com/office/powerpoint/2010/main" val="320402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Types of Rasa</a:t>
            </a:r>
            <a:endParaRPr lang="en-IN" dirty="0"/>
          </a:p>
        </p:txBody>
      </p:sp>
      <p:sp>
        <p:nvSpPr>
          <p:cNvPr id="3" name="Content Placeholder 2"/>
          <p:cNvSpPr>
            <a:spLocks noGrp="1"/>
          </p:cNvSpPr>
          <p:nvPr>
            <p:ph idx="1"/>
          </p:nvPr>
        </p:nvSpPr>
        <p:spPr/>
        <p:txBody>
          <a:bodyPr>
            <a:noAutofit/>
          </a:bodyPr>
          <a:lstStyle/>
          <a:p>
            <a:r>
              <a:rPr lang="en-IN" sz="2000" b="1" u="sng" dirty="0" smtClean="0"/>
              <a:t>“</a:t>
            </a:r>
            <a:r>
              <a:rPr lang="en-IN" sz="2000" b="1" u="sng" dirty="0" err="1"/>
              <a:t>Shungarakarunaviraroudrahasyabhayanka</a:t>
            </a:r>
            <a:r>
              <a:rPr lang="en-IN" sz="2000" b="1" u="sng" dirty="0"/>
              <a:t>,</a:t>
            </a:r>
            <a:endParaRPr lang="en-IN" sz="2000" dirty="0"/>
          </a:p>
          <a:p>
            <a:r>
              <a:rPr lang="en-IN" sz="2000" b="1" u="sng" dirty="0" err="1"/>
              <a:t>Bibhatsadbhutashantshyanavanatyerasahsrmuta</a:t>
            </a:r>
            <a:r>
              <a:rPr lang="en-IN" sz="2000" b="1" u="sng" dirty="0"/>
              <a:t>”</a:t>
            </a:r>
            <a:endParaRPr lang="en-IN" sz="2000" dirty="0"/>
          </a:p>
          <a:p>
            <a:r>
              <a:rPr lang="en-IN" sz="2400" dirty="0"/>
              <a:t>According to </a:t>
            </a:r>
            <a:r>
              <a:rPr lang="en-IN" sz="2400" dirty="0" err="1" smtClean="0"/>
              <a:t>Bharata’s</a:t>
            </a:r>
            <a:r>
              <a:rPr lang="en-IN" sz="2400" i="1" dirty="0" smtClean="0"/>
              <a:t> </a:t>
            </a:r>
            <a:r>
              <a:rPr lang="en-IN" sz="2400" i="1" dirty="0" err="1" smtClean="0"/>
              <a:t>Natyashastra</a:t>
            </a:r>
            <a:r>
              <a:rPr lang="en-IN" sz="2400" dirty="0" smtClean="0"/>
              <a:t> </a:t>
            </a:r>
            <a:r>
              <a:rPr lang="en-IN" sz="2400" dirty="0"/>
              <a:t>there is eight fundamental feeling or mental states referred to as </a:t>
            </a:r>
            <a:r>
              <a:rPr lang="en-IN" sz="2400" i="1" dirty="0" err="1"/>
              <a:t>Sthayibhavas</a:t>
            </a:r>
            <a:r>
              <a:rPr lang="en-IN" sz="2400" i="1" dirty="0"/>
              <a:t> </a:t>
            </a:r>
            <a:r>
              <a:rPr lang="en-IN" sz="2400" dirty="0"/>
              <a:t>which can be experienced by human beings. These are Delight (</a:t>
            </a:r>
            <a:r>
              <a:rPr lang="en-IN" sz="2400" dirty="0" err="1"/>
              <a:t>Riti</a:t>
            </a:r>
            <a:r>
              <a:rPr lang="en-IN" sz="2400" dirty="0"/>
              <a:t>) laughter (</a:t>
            </a:r>
            <a:r>
              <a:rPr lang="en-IN" sz="2400" dirty="0" err="1"/>
              <a:t>Hasya</a:t>
            </a:r>
            <a:r>
              <a:rPr lang="en-IN" sz="2400" dirty="0"/>
              <a:t>), Sorrow (</a:t>
            </a:r>
            <a:r>
              <a:rPr lang="en-IN" sz="2400" dirty="0" err="1"/>
              <a:t>Shoka</a:t>
            </a:r>
            <a:r>
              <a:rPr lang="en-IN" sz="2400" dirty="0"/>
              <a:t>), Anger (</a:t>
            </a:r>
            <a:r>
              <a:rPr lang="en-IN" sz="2400" dirty="0" err="1"/>
              <a:t>Krodha</a:t>
            </a:r>
            <a:r>
              <a:rPr lang="en-IN" sz="2400" dirty="0"/>
              <a:t>), Heroism (</a:t>
            </a:r>
            <a:r>
              <a:rPr lang="en-IN" sz="2400" dirty="0" err="1"/>
              <a:t>Utsaha</a:t>
            </a:r>
            <a:r>
              <a:rPr lang="en-IN" sz="2400" dirty="0"/>
              <a:t>), Fear (</a:t>
            </a:r>
            <a:r>
              <a:rPr lang="en-IN" sz="2400" dirty="0" err="1"/>
              <a:t>Bhaya</a:t>
            </a:r>
            <a:r>
              <a:rPr lang="en-IN" sz="2400" dirty="0"/>
              <a:t>), Disgust (</a:t>
            </a:r>
            <a:r>
              <a:rPr lang="en-IN" sz="2400" dirty="0" err="1"/>
              <a:t>Jugupsa</a:t>
            </a:r>
            <a:r>
              <a:rPr lang="en-IN" sz="2400" dirty="0"/>
              <a:t>), and Wonder (</a:t>
            </a:r>
            <a:r>
              <a:rPr lang="en-IN" sz="2400" dirty="0" err="1"/>
              <a:t>Vismaya</a:t>
            </a:r>
            <a:r>
              <a:rPr lang="en-IN" sz="2400" dirty="0" smtClean="0"/>
              <a:t>).</a:t>
            </a:r>
          </a:p>
          <a:p>
            <a:r>
              <a:rPr lang="en-IN" sz="2400" dirty="0" smtClean="0"/>
              <a:t> The </a:t>
            </a:r>
            <a:r>
              <a:rPr lang="en-IN" sz="2400" dirty="0"/>
              <a:t>realization of Rasa is said to result from the union of three interrelated elements-</a:t>
            </a:r>
            <a:r>
              <a:rPr lang="en-IN" sz="2400" dirty="0" err="1"/>
              <a:t>Vibhava</a:t>
            </a:r>
            <a:r>
              <a:rPr lang="en-IN" sz="2400" dirty="0"/>
              <a:t>, </a:t>
            </a:r>
            <a:r>
              <a:rPr lang="en-IN" sz="2400" dirty="0" err="1"/>
              <a:t>Anubhava</a:t>
            </a:r>
            <a:r>
              <a:rPr lang="en-IN" sz="2400" dirty="0"/>
              <a:t> and </a:t>
            </a:r>
            <a:r>
              <a:rPr lang="en-IN" sz="2400" dirty="0" err="1"/>
              <a:t>Vyabicharibhava</a:t>
            </a:r>
            <a:r>
              <a:rPr lang="en-IN" sz="2400" dirty="0"/>
              <a:t> and also the permanent mood called </a:t>
            </a:r>
            <a:r>
              <a:rPr lang="en-IN" sz="2400" dirty="0" err="1"/>
              <a:t>Sthayibhava</a:t>
            </a:r>
            <a:r>
              <a:rPr lang="en-IN" sz="2400" dirty="0" smtClean="0"/>
              <a:t>.</a:t>
            </a:r>
            <a:endParaRPr lang="en-IN" sz="2400" dirty="0"/>
          </a:p>
        </p:txBody>
      </p:sp>
    </p:spTree>
    <p:extLst>
      <p:ext uri="{BB962C8B-B14F-4D97-AF65-F5344CB8AC3E}">
        <p14:creationId xmlns:p14="http://schemas.microsoft.com/office/powerpoint/2010/main" val="36199768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85725" y="2657475"/>
            <a:ext cx="8429625" cy="2600325"/>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355542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5400" b="1" dirty="0" err="1" smtClean="0"/>
              <a:t>Navaras</a:t>
            </a:r>
            <a:endParaRPr lang="en-IN" sz="5400" b="1" dirty="0"/>
          </a:p>
        </p:txBody>
      </p:sp>
      <p:sp>
        <p:nvSpPr>
          <p:cNvPr id="3" name="Content Placeholder 2"/>
          <p:cNvSpPr>
            <a:spLocks noGrp="1"/>
          </p:cNvSpPr>
          <p:nvPr>
            <p:ph idx="1"/>
          </p:nvPr>
        </p:nvSpPr>
        <p:spPr/>
        <p:txBody>
          <a:bodyPr>
            <a:normAutofit fontScale="77500" lnSpcReduction="20000"/>
          </a:bodyPr>
          <a:lstStyle/>
          <a:p>
            <a:pPr marL="0" indent="0">
              <a:buNone/>
            </a:pPr>
            <a:r>
              <a:rPr lang="en-IN" dirty="0"/>
              <a:t> Corresponding to these mental states are eight Rasa:</a:t>
            </a:r>
          </a:p>
          <a:p>
            <a:r>
              <a:rPr lang="en-IN" dirty="0"/>
              <a:t>(1)           </a:t>
            </a:r>
            <a:r>
              <a:rPr lang="en-IN" dirty="0" smtClean="0"/>
              <a:t>Erotic </a:t>
            </a:r>
            <a:r>
              <a:rPr lang="en-IN" dirty="0"/>
              <a:t>- (</a:t>
            </a:r>
            <a:r>
              <a:rPr lang="en-IN" dirty="0" err="1" smtClean="0"/>
              <a:t>Shringara</a:t>
            </a:r>
            <a:r>
              <a:rPr lang="en-IN" dirty="0"/>
              <a:t>)</a:t>
            </a:r>
          </a:p>
          <a:p>
            <a:r>
              <a:rPr lang="en-IN" dirty="0"/>
              <a:t>(2)           </a:t>
            </a:r>
            <a:r>
              <a:rPr lang="en-IN" dirty="0" smtClean="0"/>
              <a:t>Comic </a:t>
            </a:r>
            <a:r>
              <a:rPr lang="en-IN" dirty="0"/>
              <a:t>– (</a:t>
            </a:r>
            <a:r>
              <a:rPr lang="en-IN" dirty="0" err="1"/>
              <a:t>Hasya</a:t>
            </a:r>
            <a:r>
              <a:rPr lang="en-IN" dirty="0"/>
              <a:t>)</a:t>
            </a:r>
          </a:p>
          <a:p>
            <a:r>
              <a:rPr lang="en-IN" dirty="0"/>
              <a:t>(3)           </a:t>
            </a:r>
            <a:r>
              <a:rPr lang="en-IN" dirty="0" smtClean="0"/>
              <a:t>Pathetic </a:t>
            </a:r>
            <a:r>
              <a:rPr lang="en-IN" dirty="0"/>
              <a:t>– (</a:t>
            </a:r>
            <a:r>
              <a:rPr lang="en-IN" dirty="0" err="1"/>
              <a:t>kruna</a:t>
            </a:r>
            <a:r>
              <a:rPr lang="en-IN" dirty="0"/>
              <a:t>)</a:t>
            </a:r>
          </a:p>
          <a:p>
            <a:r>
              <a:rPr lang="en-IN" dirty="0"/>
              <a:t>(4)           </a:t>
            </a:r>
            <a:r>
              <a:rPr lang="en-IN" dirty="0" smtClean="0"/>
              <a:t>Furious </a:t>
            </a:r>
            <a:r>
              <a:rPr lang="en-IN" dirty="0"/>
              <a:t>– (</a:t>
            </a:r>
            <a:r>
              <a:rPr lang="en-IN" dirty="0" err="1"/>
              <a:t>Raudra</a:t>
            </a:r>
            <a:r>
              <a:rPr lang="en-IN" dirty="0"/>
              <a:t>)</a:t>
            </a:r>
          </a:p>
          <a:p>
            <a:r>
              <a:rPr lang="en-IN" dirty="0"/>
              <a:t>(5)           </a:t>
            </a:r>
            <a:r>
              <a:rPr lang="en-IN" dirty="0" smtClean="0"/>
              <a:t>Heroic </a:t>
            </a:r>
            <a:r>
              <a:rPr lang="en-IN" dirty="0"/>
              <a:t>– (</a:t>
            </a:r>
            <a:r>
              <a:rPr lang="en-IN" dirty="0" err="1"/>
              <a:t>Vira</a:t>
            </a:r>
            <a:r>
              <a:rPr lang="en-IN" dirty="0"/>
              <a:t>)</a:t>
            </a:r>
          </a:p>
          <a:p>
            <a:r>
              <a:rPr lang="en-IN" dirty="0"/>
              <a:t>(6)           </a:t>
            </a:r>
            <a:r>
              <a:rPr lang="en-IN" dirty="0" smtClean="0"/>
              <a:t>Terrible </a:t>
            </a:r>
            <a:r>
              <a:rPr lang="en-IN" dirty="0"/>
              <a:t>– (</a:t>
            </a:r>
            <a:r>
              <a:rPr lang="en-IN" dirty="0" err="1"/>
              <a:t>Bhayanaka</a:t>
            </a:r>
            <a:r>
              <a:rPr lang="en-IN" dirty="0"/>
              <a:t>)</a:t>
            </a:r>
          </a:p>
          <a:p>
            <a:r>
              <a:rPr lang="en-IN" dirty="0"/>
              <a:t>(7)           </a:t>
            </a:r>
            <a:r>
              <a:rPr lang="en-IN" dirty="0" smtClean="0"/>
              <a:t>Odious </a:t>
            </a:r>
            <a:r>
              <a:rPr lang="en-IN" dirty="0"/>
              <a:t>– (</a:t>
            </a:r>
            <a:r>
              <a:rPr lang="en-IN" dirty="0" err="1"/>
              <a:t>Bibhatasa</a:t>
            </a:r>
            <a:r>
              <a:rPr lang="en-IN" dirty="0"/>
              <a:t>)</a:t>
            </a:r>
          </a:p>
          <a:p>
            <a:r>
              <a:rPr lang="en-IN" dirty="0"/>
              <a:t>(8)           </a:t>
            </a:r>
            <a:r>
              <a:rPr lang="en-IN" dirty="0" smtClean="0"/>
              <a:t>Marvellous </a:t>
            </a:r>
            <a:r>
              <a:rPr lang="en-IN" dirty="0"/>
              <a:t>– (</a:t>
            </a:r>
            <a:r>
              <a:rPr lang="en-IN" dirty="0" err="1"/>
              <a:t>Adbhuta</a:t>
            </a:r>
            <a:r>
              <a:rPr lang="en-IN" dirty="0"/>
              <a:t>)</a:t>
            </a:r>
          </a:p>
          <a:p>
            <a:r>
              <a:rPr lang="en-IN" dirty="0"/>
              <a:t>(9)           Peaceful – (</a:t>
            </a:r>
            <a:r>
              <a:rPr lang="en-IN" dirty="0" err="1"/>
              <a:t>Shanta</a:t>
            </a:r>
            <a:r>
              <a:rPr lang="en-IN" dirty="0"/>
              <a:t>)        (it was later </a:t>
            </a:r>
            <a:r>
              <a:rPr lang="en-IN" dirty="0" smtClean="0"/>
              <a:t>added)</a:t>
            </a:r>
            <a:endParaRPr lang="en-IN" dirty="0"/>
          </a:p>
          <a:p>
            <a:endParaRPr lang="en-IN" dirty="0"/>
          </a:p>
        </p:txBody>
      </p:sp>
    </p:spTree>
    <p:extLst>
      <p:ext uri="{BB962C8B-B14F-4D97-AF65-F5344CB8AC3E}">
        <p14:creationId xmlns:p14="http://schemas.microsoft.com/office/powerpoint/2010/main" val="31913276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5800" y="867180"/>
            <a:ext cx="7772400" cy="704039"/>
          </a:xfrm>
          <a:prstGeom prst="rect">
            <a:avLst/>
          </a:prstGeom>
          <a:solidFill>
            <a:srgbClr val="F9C090"/>
          </a:solidFill>
        </p:spPr>
        <p:txBody>
          <a:bodyPr vert="horz" wrap="square" lIns="0" tIns="26670" rIns="0" bIns="0" rtlCol="0">
            <a:spAutoFit/>
          </a:bodyPr>
          <a:lstStyle/>
          <a:p>
            <a:pPr marL="2097405">
              <a:lnSpc>
                <a:spcPct val="100000"/>
              </a:lnSpc>
              <a:spcBef>
                <a:spcPts val="210"/>
              </a:spcBef>
            </a:pPr>
            <a:r>
              <a:rPr spc="-1165" dirty="0">
                <a:solidFill>
                  <a:srgbClr val="77923B"/>
                </a:solidFill>
                <a:uFill>
                  <a:solidFill>
                    <a:srgbClr val="77923B"/>
                  </a:solidFill>
                </a:uFill>
                <a:latin typeface="Times New Roman"/>
                <a:cs typeface="Times New Roman"/>
              </a:rPr>
              <a:t> </a:t>
            </a:r>
            <a:r>
              <a:rPr spc="160" dirty="0" err="1" smtClean="0">
                <a:solidFill>
                  <a:srgbClr val="77923B"/>
                </a:solidFill>
                <a:uFill>
                  <a:solidFill>
                    <a:srgbClr val="77923B"/>
                  </a:solidFill>
                </a:uFill>
              </a:rPr>
              <a:t>Shringara</a:t>
            </a:r>
            <a:r>
              <a:rPr lang="en-IN" spc="160" dirty="0" smtClean="0">
                <a:solidFill>
                  <a:srgbClr val="77923B"/>
                </a:solidFill>
                <a:uFill>
                  <a:solidFill>
                    <a:srgbClr val="77923B"/>
                  </a:solidFill>
                </a:uFill>
              </a:rPr>
              <a:t> (Erotic)</a:t>
            </a:r>
            <a:endParaRPr spc="160" dirty="0">
              <a:solidFill>
                <a:srgbClr val="77923B"/>
              </a:solidFill>
              <a:uFill>
                <a:solidFill>
                  <a:srgbClr val="77923B"/>
                </a:solidFill>
              </a:uFill>
            </a:endParaRPr>
          </a:p>
        </p:txBody>
      </p:sp>
      <p:sp>
        <p:nvSpPr>
          <p:cNvPr id="3" name="object 3"/>
          <p:cNvSpPr/>
          <p:nvPr/>
        </p:nvSpPr>
        <p:spPr>
          <a:xfrm>
            <a:off x="306006" y="2741167"/>
            <a:ext cx="1861820" cy="744855"/>
          </a:xfrm>
          <a:custGeom>
            <a:avLst/>
            <a:gdLst/>
            <a:ahLst/>
            <a:cxnLst/>
            <a:rect l="l" t="t" r="r" b="b"/>
            <a:pathLst>
              <a:path w="1861820" h="744854">
                <a:moveTo>
                  <a:pt x="1489265" y="0"/>
                </a:moveTo>
                <a:lnTo>
                  <a:pt x="0" y="0"/>
                </a:lnTo>
                <a:lnTo>
                  <a:pt x="372300" y="372364"/>
                </a:lnTo>
                <a:lnTo>
                  <a:pt x="0" y="744728"/>
                </a:lnTo>
                <a:lnTo>
                  <a:pt x="1489265" y="744728"/>
                </a:lnTo>
                <a:lnTo>
                  <a:pt x="1861502" y="372364"/>
                </a:lnTo>
                <a:lnTo>
                  <a:pt x="1489265" y="0"/>
                </a:lnTo>
                <a:close/>
              </a:path>
            </a:pathLst>
          </a:custGeom>
          <a:solidFill>
            <a:srgbClr val="00AFEF"/>
          </a:solidFill>
        </p:spPr>
        <p:txBody>
          <a:bodyPr wrap="square" lIns="0" tIns="0" rIns="0" bIns="0" rtlCol="0"/>
          <a:lstStyle/>
          <a:p>
            <a:endParaRPr/>
          </a:p>
        </p:txBody>
      </p:sp>
      <p:sp>
        <p:nvSpPr>
          <p:cNvPr id="4" name="object 4"/>
          <p:cNvSpPr/>
          <p:nvPr/>
        </p:nvSpPr>
        <p:spPr>
          <a:xfrm>
            <a:off x="306006" y="2741167"/>
            <a:ext cx="1861820" cy="744855"/>
          </a:xfrm>
          <a:custGeom>
            <a:avLst/>
            <a:gdLst/>
            <a:ahLst/>
            <a:cxnLst/>
            <a:rect l="l" t="t" r="r" b="b"/>
            <a:pathLst>
              <a:path w="1861820" h="744854">
                <a:moveTo>
                  <a:pt x="0" y="0"/>
                </a:moveTo>
                <a:lnTo>
                  <a:pt x="1489265" y="0"/>
                </a:lnTo>
                <a:lnTo>
                  <a:pt x="1861502" y="372364"/>
                </a:lnTo>
                <a:lnTo>
                  <a:pt x="1489265" y="744728"/>
                </a:lnTo>
                <a:lnTo>
                  <a:pt x="0" y="744728"/>
                </a:lnTo>
                <a:lnTo>
                  <a:pt x="372300" y="372364"/>
                </a:lnTo>
                <a:lnTo>
                  <a:pt x="0" y="0"/>
                </a:lnTo>
                <a:close/>
              </a:path>
            </a:pathLst>
          </a:custGeom>
          <a:ln w="25400">
            <a:solidFill>
              <a:srgbClr val="FFFFFF"/>
            </a:solidFill>
          </a:ln>
        </p:spPr>
        <p:txBody>
          <a:bodyPr wrap="square" lIns="0" tIns="0" rIns="0" bIns="0" rtlCol="0"/>
          <a:lstStyle/>
          <a:p>
            <a:endParaRPr/>
          </a:p>
        </p:txBody>
      </p:sp>
      <p:sp>
        <p:nvSpPr>
          <p:cNvPr id="5" name="object 5"/>
          <p:cNvSpPr txBox="1"/>
          <p:nvPr/>
        </p:nvSpPr>
        <p:spPr>
          <a:xfrm>
            <a:off x="714857" y="2890469"/>
            <a:ext cx="1075055" cy="377190"/>
          </a:xfrm>
          <a:prstGeom prst="rect">
            <a:avLst/>
          </a:prstGeom>
        </p:spPr>
        <p:txBody>
          <a:bodyPr vert="horz" wrap="square" lIns="0" tIns="13335" rIns="0" bIns="0" rtlCol="0">
            <a:spAutoFit/>
          </a:bodyPr>
          <a:lstStyle/>
          <a:p>
            <a:pPr marL="12700">
              <a:lnSpc>
                <a:spcPct val="100000"/>
              </a:lnSpc>
              <a:spcBef>
                <a:spcPts val="105"/>
              </a:spcBef>
            </a:pPr>
            <a:r>
              <a:rPr sz="2300" spc="-80" dirty="0">
                <a:solidFill>
                  <a:srgbClr val="FFFFFF"/>
                </a:solidFill>
                <a:latin typeface="Arial"/>
                <a:cs typeface="Arial"/>
              </a:rPr>
              <a:t>Meaning</a:t>
            </a:r>
            <a:endParaRPr sz="2300">
              <a:latin typeface="Arial"/>
              <a:cs typeface="Arial"/>
            </a:endParaRPr>
          </a:p>
        </p:txBody>
      </p:sp>
      <p:sp>
        <p:nvSpPr>
          <p:cNvPr id="6" name="object 6"/>
          <p:cNvSpPr/>
          <p:nvPr/>
        </p:nvSpPr>
        <p:spPr>
          <a:xfrm>
            <a:off x="1925573" y="2804541"/>
            <a:ext cx="1545590" cy="618490"/>
          </a:xfrm>
          <a:custGeom>
            <a:avLst/>
            <a:gdLst/>
            <a:ahLst/>
            <a:cxnLst/>
            <a:rect l="l" t="t" r="r" b="b"/>
            <a:pathLst>
              <a:path w="1545589" h="618489">
                <a:moveTo>
                  <a:pt x="1236090" y="0"/>
                </a:moveTo>
                <a:lnTo>
                  <a:pt x="0" y="0"/>
                </a:lnTo>
                <a:lnTo>
                  <a:pt x="308990" y="308991"/>
                </a:lnTo>
                <a:lnTo>
                  <a:pt x="0" y="617982"/>
                </a:lnTo>
                <a:lnTo>
                  <a:pt x="1236090" y="617982"/>
                </a:lnTo>
                <a:lnTo>
                  <a:pt x="1545081" y="308991"/>
                </a:lnTo>
                <a:lnTo>
                  <a:pt x="1236090" y="0"/>
                </a:lnTo>
                <a:close/>
              </a:path>
            </a:pathLst>
          </a:custGeom>
          <a:solidFill>
            <a:srgbClr val="5F497A">
              <a:alpha val="90194"/>
            </a:srgbClr>
          </a:solidFill>
        </p:spPr>
        <p:txBody>
          <a:bodyPr wrap="square" lIns="0" tIns="0" rIns="0" bIns="0" rtlCol="0"/>
          <a:lstStyle/>
          <a:p>
            <a:endParaRPr/>
          </a:p>
        </p:txBody>
      </p:sp>
      <p:sp>
        <p:nvSpPr>
          <p:cNvPr id="7" name="object 7"/>
          <p:cNvSpPr/>
          <p:nvPr/>
        </p:nvSpPr>
        <p:spPr>
          <a:xfrm>
            <a:off x="1925573" y="2804541"/>
            <a:ext cx="1545590" cy="618490"/>
          </a:xfrm>
          <a:custGeom>
            <a:avLst/>
            <a:gdLst/>
            <a:ahLst/>
            <a:cxnLst/>
            <a:rect l="l" t="t" r="r" b="b"/>
            <a:pathLst>
              <a:path w="1545589" h="618489">
                <a:moveTo>
                  <a:pt x="0" y="0"/>
                </a:moveTo>
                <a:lnTo>
                  <a:pt x="1236090" y="0"/>
                </a:lnTo>
                <a:lnTo>
                  <a:pt x="1545081" y="308991"/>
                </a:lnTo>
                <a:lnTo>
                  <a:pt x="1236090" y="617982"/>
                </a:lnTo>
                <a:lnTo>
                  <a:pt x="0" y="617982"/>
                </a:lnTo>
                <a:lnTo>
                  <a:pt x="308990" y="308991"/>
                </a:lnTo>
                <a:lnTo>
                  <a:pt x="0" y="0"/>
                </a:lnTo>
                <a:close/>
              </a:path>
            </a:pathLst>
          </a:custGeom>
          <a:ln w="25400">
            <a:solidFill>
              <a:srgbClr val="D0D7E8"/>
            </a:solidFill>
          </a:ln>
        </p:spPr>
        <p:txBody>
          <a:bodyPr wrap="square" lIns="0" tIns="0" rIns="0" bIns="0" rtlCol="0"/>
          <a:lstStyle/>
          <a:p>
            <a:endParaRPr/>
          </a:p>
        </p:txBody>
      </p:sp>
      <p:sp>
        <p:nvSpPr>
          <p:cNvPr id="8" name="object 8"/>
          <p:cNvSpPr txBox="1"/>
          <p:nvPr/>
        </p:nvSpPr>
        <p:spPr>
          <a:xfrm>
            <a:off x="2459482" y="2917698"/>
            <a:ext cx="502920" cy="330835"/>
          </a:xfrm>
          <a:prstGeom prst="rect">
            <a:avLst/>
          </a:prstGeom>
        </p:spPr>
        <p:txBody>
          <a:bodyPr vert="horz" wrap="square" lIns="0" tIns="13335" rIns="0" bIns="0" rtlCol="0">
            <a:spAutoFit/>
          </a:bodyPr>
          <a:lstStyle/>
          <a:p>
            <a:pPr marL="12700">
              <a:lnSpc>
                <a:spcPct val="100000"/>
              </a:lnSpc>
              <a:spcBef>
                <a:spcPts val="105"/>
              </a:spcBef>
            </a:pPr>
            <a:r>
              <a:rPr sz="2000" spc="-170" dirty="0">
                <a:solidFill>
                  <a:schemeClr val="bg1"/>
                </a:solidFill>
                <a:latin typeface="Arial"/>
                <a:cs typeface="Arial"/>
              </a:rPr>
              <a:t>L</a:t>
            </a:r>
            <a:r>
              <a:rPr sz="2000" spc="-180" dirty="0">
                <a:solidFill>
                  <a:schemeClr val="bg1"/>
                </a:solidFill>
                <a:latin typeface="Arial"/>
                <a:cs typeface="Arial"/>
              </a:rPr>
              <a:t>o</a:t>
            </a:r>
            <a:r>
              <a:rPr sz="2000" spc="-125" dirty="0">
                <a:solidFill>
                  <a:schemeClr val="bg1"/>
                </a:solidFill>
                <a:latin typeface="Arial"/>
                <a:cs typeface="Arial"/>
              </a:rPr>
              <a:t>v</a:t>
            </a:r>
            <a:r>
              <a:rPr sz="2000" spc="-120" dirty="0">
                <a:solidFill>
                  <a:schemeClr val="bg1"/>
                </a:solidFill>
                <a:latin typeface="Arial"/>
                <a:cs typeface="Arial"/>
              </a:rPr>
              <a:t>e</a:t>
            </a:r>
            <a:endParaRPr sz="2000" dirty="0">
              <a:solidFill>
                <a:schemeClr val="bg1"/>
              </a:solidFill>
              <a:latin typeface="Arial"/>
              <a:cs typeface="Arial"/>
            </a:endParaRPr>
          </a:p>
        </p:txBody>
      </p:sp>
      <p:sp>
        <p:nvSpPr>
          <p:cNvPr id="9" name="object 9"/>
          <p:cNvSpPr/>
          <p:nvPr/>
        </p:nvSpPr>
        <p:spPr>
          <a:xfrm>
            <a:off x="3255517" y="2819400"/>
            <a:ext cx="1545590" cy="618490"/>
          </a:xfrm>
          <a:custGeom>
            <a:avLst/>
            <a:gdLst/>
            <a:ahLst/>
            <a:cxnLst/>
            <a:rect l="l" t="t" r="r" b="b"/>
            <a:pathLst>
              <a:path w="1545589" h="618489">
                <a:moveTo>
                  <a:pt x="1236091" y="0"/>
                </a:moveTo>
                <a:lnTo>
                  <a:pt x="0" y="0"/>
                </a:lnTo>
                <a:lnTo>
                  <a:pt x="308991" y="308990"/>
                </a:lnTo>
                <a:lnTo>
                  <a:pt x="0" y="617982"/>
                </a:lnTo>
                <a:lnTo>
                  <a:pt x="1236091" y="617982"/>
                </a:lnTo>
                <a:lnTo>
                  <a:pt x="1545082" y="308990"/>
                </a:lnTo>
                <a:lnTo>
                  <a:pt x="1236091" y="0"/>
                </a:lnTo>
                <a:close/>
              </a:path>
            </a:pathLst>
          </a:custGeom>
          <a:solidFill>
            <a:srgbClr val="77923B">
              <a:alpha val="90194"/>
            </a:srgbClr>
          </a:solidFill>
        </p:spPr>
        <p:txBody>
          <a:bodyPr wrap="square" lIns="0" tIns="0" rIns="0" bIns="0" rtlCol="0"/>
          <a:lstStyle/>
          <a:p>
            <a:endParaRPr/>
          </a:p>
        </p:txBody>
      </p:sp>
      <p:sp>
        <p:nvSpPr>
          <p:cNvPr id="10" name="object 10"/>
          <p:cNvSpPr/>
          <p:nvPr/>
        </p:nvSpPr>
        <p:spPr>
          <a:xfrm>
            <a:off x="3255517" y="2819400"/>
            <a:ext cx="1545590" cy="618490"/>
          </a:xfrm>
          <a:custGeom>
            <a:avLst/>
            <a:gdLst/>
            <a:ahLst/>
            <a:cxnLst/>
            <a:rect l="l" t="t" r="r" b="b"/>
            <a:pathLst>
              <a:path w="1545589" h="618489">
                <a:moveTo>
                  <a:pt x="0" y="0"/>
                </a:moveTo>
                <a:lnTo>
                  <a:pt x="1236091" y="0"/>
                </a:lnTo>
                <a:lnTo>
                  <a:pt x="1545082" y="308990"/>
                </a:lnTo>
                <a:lnTo>
                  <a:pt x="1236091" y="617982"/>
                </a:lnTo>
                <a:lnTo>
                  <a:pt x="0" y="617982"/>
                </a:lnTo>
                <a:lnTo>
                  <a:pt x="308991" y="308990"/>
                </a:lnTo>
                <a:lnTo>
                  <a:pt x="0" y="0"/>
                </a:lnTo>
                <a:close/>
              </a:path>
            </a:pathLst>
          </a:custGeom>
          <a:ln w="25400">
            <a:solidFill>
              <a:srgbClr val="D0D7E8"/>
            </a:solidFill>
          </a:ln>
        </p:spPr>
        <p:txBody>
          <a:bodyPr wrap="square" lIns="0" tIns="0" rIns="0" bIns="0" rtlCol="0"/>
          <a:lstStyle/>
          <a:p>
            <a:endParaRPr/>
          </a:p>
        </p:txBody>
      </p:sp>
      <p:sp>
        <p:nvSpPr>
          <p:cNvPr id="11" name="object 11"/>
          <p:cNvSpPr txBox="1"/>
          <p:nvPr/>
        </p:nvSpPr>
        <p:spPr>
          <a:xfrm>
            <a:off x="3624453" y="2859481"/>
            <a:ext cx="827405" cy="491490"/>
          </a:xfrm>
          <a:prstGeom prst="rect">
            <a:avLst/>
          </a:prstGeom>
        </p:spPr>
        <p:txBody>
          <a:bodyPr vert="horz" wrap="square" lIns="0" tIns="12065" rIns="0" bIns="0" rtlCol="0">
            <a:spAutoFit/>
          </a:bodyPr>
          <a:lstStyle/>
          <a:p>
            <a:pPr algn="ctr">
              <a:lnSpc>
                <a:spcPts val="1835"/>
              </a:lnSpc>
              <a:spcBef>
                <a:spcPts val="95"/>
              </a:spcBef>
            </a:pPr>
            <a:r>
              <a:rPr sz="1600" spc="-40" dirty="0">
                <a:latin typeface="Arial"/>
                <a:cs typeface="Arial"/>
              </a:rPr>
              <a:t>Attractive</a:t>
            </a:r>
            <a:endParaRPr sz="1600">
              <a:latin typeface="Arial"/>
              <a:cs typeface="Arial"/>
            </a:endParaRPr>
          </a:p>
          <a:p>
            <a:pPr algn="ctr">
              <a:lnSpc>
                <a:spcPts val="1835"/>
              </a:lnSpc>
            </a:pPr>
            <a:r>
              <a:rPr sz="1600" spc="-130" dirty="0">
                <a:latin typeface="Arial"/>
                <a:cs typeface="Arial"/>
              </a:rPr>
              <a:t>ness</a:t>
            </a:r>
            <a:endParaRPr sz="1600">
              <a:latin typeface="Arial"/>
              <a:cs typeface="Arial"/>
            </a:endParaRPr>
          </a:p>
        </p:txBody>
      </p:sp>
      <p:sp>
        <p:nvSpPr>
          <p:cNvPr id="12" name="object 12"/>
          <p:cNvSpPr/>
          <p:nvPr/>
        </p:nvSpPr>
        <p:spPr>
          <a:xfrm>
            <a:off x="306006" y="3590035"/>
            <a:ext cx="1861820" cy="744855"/>
          </a:xfrm>
          <a:custGeom>
            <a:avLst/>
            <a:gdLst/>
            <a:ahLst/>
            <a:cxnLst/>
            <a:rect l="l" t="t" r="r" b="b"/>
            <a:pathLst>
              <a:path w="1861820" h="744854">
                <a:moveTo>
                  <a:pt x="1489265" y="0"/>
                </a:moveTo>
                <a:lnTo>
                  <a:pt x="0" y="0"/>
                </a:lnTo>
                <a:lnTo>
                  <a:pt x="372300" y="372363"/>
                </a:lnTo>
                <a:lnTo>
                  <a:pt x="0" y="744727"/>
                </a:lnTo>
                <a:lnTo>
                  <a:pt x="1489265" y="744727"/>
                </a:lnTo>
                <a:lnTo>
                  <a:pt x="1861502" y="372363"/>
                </a:lnTo>
                <a:lnTo>
                  <a:pt x="1489265" y="0"/>
                </a:lnTo>
                <a:close/>
              </a:path>
            </a:pathLst>
          </a:custGeom>
          <a:solidFill>
            <a:srgbClr val="00AFEF"/>
          </a:solidFill>
        </p:spPr>
        <p:txBody>
          <a:bodyPr wrap="square" lIns="0" tIns="0" rIns="0" bIns="0" rtlCol="0"/>
          <a:lstStyle/>
          <a:p>
            <a:endParaRPr/>
          </a:p>
        </p:txBody>
      </p:sp>
      <p:sp>
        <p:nvSpPr>
          <p:cNvPr id="13" name="object 13"/>
          <p:cNvSpPr/>
          <p:nvPr/>
        </p:nvSpPr>
        <p:spPr>
          <a:xfrm>
            <a:off x="306006" y="3590035"/>
            <a:ext cx="1861820" cy="744855"/>
          </a:xfrm>
          <a:custGeom>
            <a:avLst/>
            <a:gdLst/>
            <a:ahLst/>
            <a:cxnLst/>
            <a:rect l="l" t="t" r="r" b="b"/>
            <a:pathLst>
              <a:path w="1861820" h="744854">
                <a:moveTo>
                  <a:pt x="0" y="0"/>
                </a:moveTo>
                <a:lnTo>
                  <a:pt x="1489265" y="0"/>
                </a:lnTo>
                <a:lnTo>
                  <a:pt x="1861502" y="372363"/>
                </a:lnTo>
                <a:lnTo>
                  <a:pt x="1489265" y="744727"/>
                </a:lnTo>
                <a:lnTo>
                  <a:pt x="0" y="744727"/>
                </a:lnTo>
                <a:lnTo>
                  <a:pt x="372300" y="372363"/>
                </a:lnTo>
                <a:lnTo>
                  <a:pt x="0" y="0"/>
                </a:lnTo>
                <a:close/>
              </a:path>
            </a:pathLst>
          </a:custGeom>
          <a:ln w="25400">
            <a:solidFill>
              <a:srgbClr val="FFFFFF"/>
            </a:solidFill>
          </a:ln>
        </p:spPr>
        <p:txBody>
          <a:bodyPr wrap="square" lIns="0" tIns="0" rIns="0" bIns="0" rtlCol="0"/>
          <a:lstStyle/>
          <a:p>
            <a:endParaRPr/>
          </a:p>
        </p:txBody>
      </p:sp>
      <p:sp>
        <p:nvSpPr>
          <p:cNvPr id="14" name="object 14"/>
          <p:cNvSpPr txBox="1"/>
          <p:nvPr/>
        </p:nvSpPr>
        <p:spPr>
          <a:xfrm>
            <a:off x="727049" y="3739641"/>
            <a:ext cx="648335" cy="376555"/>
          </a:xfrm>
          <a:prstGeom prst="rect">
            <a:avLst/>
          </a:prstGeom>
        </p:spPr>
        <p:txBody>
          <a:bodyPr vert="horz" wrap="square" lIns="0" tIns="12700" rIns="0" bIns="0" rtlCol="0">
            <a:spAutoFit/>
          </a:bodyPr>
          <a:lstStyle/>
          <a:p>
            <a:pPr marL="12700">
              <a:lnSpc>
                <a:spcPct val="100000"/>
              </a:lnSpc>
              <a:spcBef>
                <a:spcPts val="100"/>
              </a:spcBef>
            </a:pPr>
            <a:r>
              <a:rPr sz="2300" spc="-75" dirty="0">
                <a:solidFill>
                  <a:srgbClr val="FFFFFF"/>
                </a:solidFill>
                <a:latin typeface="Arial"/>
                <a:cs typeface="Arial"/>
              </a:rPr>
              <a:t>Deity</a:t>
            </a:r>
            <a:endParaRPr sz="2300">
              <a:latin typeface="Arial"/>
              <a:cs typeface="Arial"/>
            </a:endParaRPr>
          </a:p>
        </p:txBody>
      </p:sp>
      <p:sp>
        <p:nvSpPr>
          <p:cNvPr id="15" name="object 15"/>
          <p:cNvSpPr/>
          <p:nvPr/>
        </p:nvSpPr>
        <p:spPr>
          <a:xfrm>
            <a:off x="1925573" y="3653409"/>
            <a:ext cx="1545590" cy="618490"/>
          </a:xfrm>
          <a:custGeom>
            <a:avLst/>
            <a:gdLst/>
            <a:ahLst/>
            <a:cxnLst/>
            <a:rect l="l" t="t" r="r" b="b"/>
            <a:pathLst>
              <a:path w="1545589" h="618489">
                <a:moveTo>
                  <a:pt x="1236090" y="0"/>
                </a:moveTo>
                <a:lnTo>
                  <a:pt x="0" y="0"/>
                </a:lnTo>
                <a:lnTo>
                  <a:pt x="308990" y="308991"/>
                </a:lnTo>
                <a:lnTo>
                  <a:pt x="0" y="617982"/>
                </a:lnTo>
                <a:lnTo>
                  <a:pt x="1236090" y="617982"/>
                </a:lnTo>
                <a:lnTo>
                  <a:pt x="1545081" y="308991"/>
                </a:lnTo>
                <a:lnTo>
                  <a:pt x="1236090" y="0"/>
                </a:lnTo>
                <a:close/>
              </a:path>
            </a:pathLst>
          </a:custGeom>
          <a:solidFill>
            <a:srgbClr val="FF0000">
              <a:alpha val="90194"/>
            </a:srgbClr>
          </a:solidFill>
        </p:spPr>
        <p:txBody>
          <a:bodyPr wrap="square" lIns="0" tIns="0" rIns="0" bIns="0" rtlCol="0"/>
          <a:lstStyle/>
          <a:p>
            <a:endParaRPr/>
          </a:p>
        </p:txBody>
      </p:sp>
      <p:sp>
        <p:nvSpPr>
          <p:cNvPr id="16" name="object 16"/>
          <p:cNvSpPr/>
          <p:nvPr/>
        </p:nvSpPr>
        <p:spPr>
          <a:xfrm>
            <a:off x="1925573" y="3653409"/>
            <a:ext cx="1545590" cy="618490"/>
          </a:xfrm>
          <a:custGeom>
            <a:avLst/>
            <a:gdLst/>
            <a:ahLst/>
            <a:cxnLst/>
            <a:rect l="l" t="t" r="r" b="b"/>
            <a:pathLst>
              <a:path w="1545589" h="618489">
                <a:moveTo>
                  <a:pt x="0" y="0"/>
                </a:moveTo>
                <a:lnTo>
                  <a:pt x="1236090" y="0"/>
                </a:lnTo>
                <a:lnTo>
                  <a:pt x="1545081" y="308991"/>
                </a:lnTo>
                <a:lnTo>
                  <a:pt x="1236090" y="617982"/>
                </a:lnTo>
                <a:lnTo>
                  <a:pt x="0" y="617982"/>
                </a:lnTo>
                <a:lnTo>
                  <a:pt x="308990" y="308991"/>
                </a:lnTo>
                <a:lnTo>
                  <a:pt x="0" y="0"/>
                </a:lnTo>
                <a:close/>
              </a:path>
            </a:pathLst>
          </a:custGeom>
          <a:ln w="25400">
            <a:solidFill>
              <a:srgbClr val="D0D7E8"/>
            </a:solidFill>
          </a:ln>
        </p:spPr>
        <p:txBody>
          <a:bodyPr wrap="square" lIns="0" tIns="0" rIns="0" bIns="0" rtlCol="0"/>
          <a:lstStyle/>
          <a:p>
            <a:endParaRPr/>
          </a:p>
        </p:txBody>
      </p:sp>
      <p:sp>
        <p:nvSpPr>
          <p:cNvPr id="17" name="object 17"/>
          <p:cNvSpPr txBox="1"/>
          <p:nvPr/>
        </p:nvSpPr>
        <p:spPr>
          <a:xfrm>
            <a:off x="2380614" y="3786327"/>
            <a:ext cx="657860" cy="300355"/>
          </a:xfrm>
          <a:prstGeom prst="rect">
            <a:avLst/>
          </a:prstGeom>
        </p:spPr>
        <p:txBody>
          <a:bodyPr vert="horz" wrap="square" lIns="0" tIns="12700" rIns="0" bIns="0" rtlCol="0">
            <a:spAutoFit/>
          </a:bodyPr>
          <a:lstStyle/>
          <a:p>
            <a:pPr marL="12700">
              <a:lnSpc>
                <a:spcPct val="100000"/>
              </a:lnSpc>
              <a:spcBef>
                <a:spcPts val="100"/>
              </a:spcBef>
            </a:pPr>
            <a:r>
              <a:rPr sz="1800" spc="-95" dirty="0">
                <a:latin typeface="Arial"/>
                <a:cs typeface="Arial"/>
              </a:rPr>
              <a:t>Vishnu</a:t>
            </a:r>
            <a:endParaRPr sz="1800">
              <a:latin typeface="Arial"/>
              <a:cs typeface="Arial"/>
            </a:endParaRPr>
          </a:p>
        </p:txBody>
      </p:sp>
      <p:sp>
        <p:nvSpPr>
          <p:cNvPr id="18" name="object 18"/>
          <p:cNvSpPr/>
          <p:nvPr/>
        </p:nvSpPr>
        <p:spPr>
          <a:xfrm>
            <a:off x="306006" y="4438903"/>
            <a:ext cx="1861820" cy="744855"/>
          </a:xfrm>
          <a:custGeom>
            <a:avLst/>
            <a:gdLst/>
            <a:ahLst/>
            <a:cxnLst/>
            <a:rect l="l" t="t" r="r" b="b"/>
            <a:pathLst>
              <a:path w="1861820" h="744854">
                <a:moveTo>
                  <a:pt x="1489265" y="0"/>
                </a:moveTo>
                <a:lnTo>
                  <a:pt x="0" y="0"/>
                </a:lnTo>
                <a:lnTo>
                  <a:pt x="372300" y="372364"/>
                </a:lnTo>
                <a:lnTo>
                  <a:pt x="0" y="744728"/>
                </a:lnTo>
                <a:lnTo>
                  <a:pt x="1489265" y="744728"/>
                </a:lnTo>
                <a:lnTo>
                  <a:pt x="1861502" y="372364"/>
                </a:lnTo>
                <a:lnTo>
                  <a:pt x="1489265" y="0"/>
                </a:lnTo>
                <a:close/>
              </a:path>
            </a:pathLst>
          </a:custGeom>
          <a:solidFill>
            <a:srgbClr val="00AFEF"/>
          </a:solidFill>
        </p:spPr>
        <p:txBody>
          <a:bodyPr wrap="square" lIns="0" tIns="0" rIns="0" bIns="0" rtlCol="0"/>
          <a:lstStyle/>
          <a:p>
            <a:endParaRPr/>
          </a:p>
        </p:txBody>
      </p:sp>
      <p:sp>
        <p:nvSpPr>
          <p:cNvPr id="19" name="object 19"/>
          <p:cNvSpPr/>
          <p:nvPr/>
        </p:nvSpPr>
        <p:spPr>
          <a:xfrm>
            <a:off x="306006" y="4438903"/>
            <a:ext cx="1861820" cy="744855"/>
          </a:xfrm>
          <a:custGeom>
            <a:avLst/>
            <a:gdLst/>
            <a:ahLst/>
            <a:cxnLst/>
            <a:rect l="l" t="t" r="r" b="b"/>
            <a:pathLst>
              <a:path w="1861820" h="744854">
                <a:moveTo>
                  <a:pt x="0" y="0"/>
                </a:moveTo>
                <a:lnTo>
                  <a:pt x="1489265" y="0"/>
                </a:lnTo>
                <a:lnTo>
                  <a:pt x="1861502" y="372364"/>
                </a:lnTo>
                <a:lnTo>
                  <a:pt x="1489265" y="744728"/>
                </a:lnTo>
                <a:lnTo>
                  <a:pt x="0" y="744728"/>
                </a:lnTo>
                <a:lnTo>
                  <a:pt x="372300" y="372364"/>
                </a:lnTo>
                <a:lnTo>
                  <a:pt x="0" y="0"/>
                </a:lnTo>
                <a:close/>
              </a:path>
            </a:pathLst>
          </a:custGeom>
          <a:ln w="25400">
            <a:solidFill>
              <a:srgbClr val="FFFFFF"/>
            </a:solidFill>
          </a:ln>
        </p:spPr>
        <p:txBody>
          <a:bodyPr wrap="square" lIns="0" tIns="0" rIns="0" bIns="0" rtlCol="0"/>
          <a:lstStyle/>
          <a:p>
            <a:endParaRPr/>
          </a:p>
        </p:txBody>
      </p:sp>
      <p:sp>
        <p:nvSpPr>
          <p:cNvPr id="20" name="object 20"/>
          <p:cNvSpPr txBox="1"/>
          <p:nvPr/>
        </p:nvSpPr>
        <p:spPr>
          <a:xfrm>
            <a:off x="727049" y="4588890"/>
            <a:ext cx="811530" cy="376555"/>
          </a:xfrm>
          <a:prstGeom prst="rect">
            <a:avLst/>
          </a:prstGeom>
        </p:spPr>
        <p:txBody>
          <a:bodyPr vert="horz" wrap="square" lIns="0" tIns="12700" rIns="0" bIns="0" rtlCol="0">
            <a:spAutoFit/>
          </a:bodyPr>
          <a:lstStyle/>
          <a:p>
            <a:pPr marL="12700">
              <a:lnSpc>
                <a:spcPct val="100000"/>
              </a:lnSpc>
              <a:spcBef>
                <a:spcPts val="100"/>
              </a:spcBef>
            </a:pPr>
            <a:r>
              <a:rPr sz="2300" spc="-105" dirty="0">
                <a:solidFill>
                  <a:srgbClr val="FFFFFF"/>
                </a:solidFill>
                <a:latin typeface="Arial"/>
                <a:cs typeface="Arial"/>
              </a:rPr>
              <a:t>Colour</a:t>
            </a:r>
            <a:endParaRPr sz="2300">
              <a:latin typeface="Arial"/>
              <a:cs typeface="Arial"/>
            </a:endParaRPr>
          </a:p>
        </p:txBody>
      </p:sp>
      <p:sp>
        <p:nvSpPr>
          <p:cNvPr id="21" name="object 21"/>
          <p:cNvSpPr/>
          <p:nvPr/>
        </p:nvSpPr>
        <p:spPr>
          <a:xfrm>
            <a:off x="1925573" y="4502277"/>
            <a:ext cx="1545590" cy="618490"/>
          </a:xfrm>
          <a:custGeom>
            <a:avLst/>
            <a:gdLst/>
            <a:ahLst/>
            <a:cxnLst/>
            <a:rect l="l" t="t" r="r" b="b"/>
            <a:pathLst>
              <a:path w="1545589" h="618489">
                <a:moveTo>
                  <a:pt x="1236090" y="0"/>
                </a:moveTo>
                <a:lnTo>
                  <a:pt x="0" y="0"/>
                </a:lnTo>
                <a:lnTo>
                  <a:pt x="308990" y="308991"/>
                </a:lnTo>
                <a:lnTo>
                  <a:pt x="0" y="617982"/>
                </a:lnTo>
                <a:lnTo>
                  <a:pt x="1236090" y="617982"/>
                </a:lnTo>
                <a:lnTo>
                  <a:pt x="1545081" y="308991"/>
                </a:lnTo>
                <a:lnTo>
                  <a:pt x="1236090" y="0"/>
                </a:lnTo>
                <a:close/>
              </a:path>
            </a:pathLst>
          </a:custGeom>
          <a:solidFill>
            <a:srgbClr val="92D050">
              <a:alpha val="90194"/>
            </a:srgbClr>
          </a:solidFill>
        </p:spPr>
        <p:txBody>
          <a:bodyPr wrap="square" lIns="0" tIns="0" rIns="0" bIns="0" rtlCol="0"/>
          <a:lstStyle/>
          <a:p>
            <a:endParaRPr/>
          </a:p>
        </p:txBody>
      </p:sp>
      <p:sp>
        <p:nvSpPr>
          <p:cNvPr id="22" name="object 22"/>
          <p:cNvSpPr/>
          <p:nvPr/>
        </p:nvSpPr>
        <p:spPr>
          <a:xfrm>
            <a:off x="1925573" y="4502277"/>
            <a:ext cx="1545590" cy="618490"/>
          </a:xfrm>
          <a:custGeom>
            <a:avLst/>
            <a:gdLst/>
            <a:ahLst/>
            <a:cxnLst/>
            <a:rect l="l" t="t" r="r" b="b"/>
            <a:pathLst>
              <a:path w="1545589" h="618489">
                <a:moveTo>
                  <a:pt x="0" y="0"/>
                </a:moveTo>
                <a:lnTo>
                  <a:pt x="1236090" y="0"/>
                </a:lnTo>
                <a:lnTo>
                  <a:pt x="1545081" y="308991"/>
                </a:lnTo>
                <a:lnTo>
                  <a:pt x="1236090" y="617982"/>
                </a:lnTo>
                <a:lnTo>
                  <a:pt x="0" y="617982"/>
                </a:lnTo>
                <a:lnTo>
                  <a:pt x="308990" y="308991"/>
                </a:lnTo>
                <a:lnTo>
                  <a:pt x="0" y="0"/>
                </a:lnTo>
                <a:close/>
              </a:path>
            </a:pathLst>
          </a:custGeom>
          <a:ln w="25400">
            <a:solidFill>
              <a:srgbClr val="D0D7E8"/>
            </a:solidFill>
          </a:ln>
        </p:spPr>
        <p:txBody>
          <a:bodyPr wrap="square" lIns="0" tIns="0" rIns="0" bIns="0" rtlCol="0"/>
          <a:lstStyle/>
          <a:p>
            <a:endParaRPr/>
          </a:p>
        </p:txBody>
      </p:sp>
      <p:sp>
        <p:nvSpPr>
          <p:cNvPr id="23" name="object 23"/>
          <p:cNvSpPr txBox="1"/>
          <p:nvPr/>
        </p:nvSpPr>
        <p:spPr>
          <a:xfrm>
            <a:off x="2443733" y="4542790"/>
            <a:ext cx="528320" cy="491490"/>
          </a:xfrm>
          <a:prstGeom prst="rect">
            <a:avLst/>
          </a:prstGeom>
        </p:spPr>
        <p:txBody>
          <a:bodyPr vert="horz" wrap="square" lIns="0" tIns="37465" rIns="0" bIns="0" rtlCol="0">
            <a:spAutoFit/>
          </a:bodyPr>
          <a:lstStyle/>
          <a:p>
            <a:pPr marL="12700" marR="5080" indent="50165">
              <a:lnSpc>
                <a:spcPts val="1750"/>
              </a:lnSpc>
              <a:spcBef>
                <a:spcPts val="295"/>
              </a:spcBef>
            </a:pPr>
            <a:r>
              <a:rPr sz="1600" spc="-65" dirty="0">
                <a:latin typeface="Arial"/>
                <a:cs typeface="Arial"/>
              </a:rPr>
              <a:t>Light  </a:t>
            </a:r>
            <a:r>
              <a:rPr sz="1600" spc="-150" dirty="0">
                <a:latin typeface="Arial"/>
                <a:cs typeface="Arial"/>
              </a:rPr>
              <a:t>G</a:t>
            </a:r>
            <a:r>
              <a:rPr sz="1600" spc="-95" dirty="0">
                <a:latin typeface="Arial"/>
                <a:cs typeface="Arial"/>
              </a:rPr>
              <a:t>r</a:t>
            </a:r>
            <a:r>
              <a:rPr sz="1600" spc="-100" dirty="0">
                <a:latin typeface="Arial"/>
                <a:cs typeface="Arial"/>
              </a:rPr>
              <a:t>e</a:t>
            </a:r>
            <a:r>
              <a:rPr sz="1600" spc="-110" dirty="0">
                <a:latin typeface="Arial"/>
                <a:cs typeface="Arial"/>
              </a:rPr>
              <a:t>e</a:t>
            </a:r>
            <a:r>
              <a:rPr sz="1600" spc="-55" dirty="0">
                <a:latin typeface="Arial"/>
                <a:cs typeface="Arial"/>
              </a:rPr>
              <a:t>n</a:t>
            </a:r>
            <a:endParaRPr sz="1600">
              <a:latin typeface="Arial"/>
              <a:cs typeface="Arial"/>
            </a:endParaRPr>
          </a:p>
        </p:txBody>
      </p:sp>
      <p:sp>
        <p:nvSpPr>
          <p:cNvPr id="24" name="object 24"/>
          <p:cNvSpPr/>
          <p:nvPr/>
        </p:nvSpPr>
        <p:spPr>
          <a:xfrm>
            <a:off x="5486400" y="2057400"/>
            <a:ext cx="3124200" cy="464820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6501138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704065"/>
            <a:ext cx="7315200" cy="677108"/>
          </a:xfrm>
        </p:spPr>
        <p:txBody>
          <a:bodyPr>
            <a:normAutofit fontScale="90000"/>
          </a:bodyPr>
          <a:lstStyle/>
          <a:p>
            <a:r>
              <a:rPr lang="en-IN" sz="4400" b="1" dirty="0" err="1" smtClean="0">
                <a:solidFill>
                  <a:schemeClr val="accent2"/>
                </a:solidFill>
              </a:rPr>
              <a:t>Shringara</a:t>
            </a:r>
            <a:endParaRPr lang="en-IN" sz="4400" b="1" dirty="0">
              <a:solidFill>
                <a:schemeClr val="accent2"/>
              </a:solidFill>
            </a:endParaRPr>
          </a:p>
        </p:txBody>
      </p:sp>
      <p:sp>
        <p:nvSpPr>
          <p:cNvPr id="3" name="Text Placeholder 2"/>
          <p:cNvSpPr>
            <a:spLocks noGrp="1"/>
          </p:cNvSpPr>
          <p:nvPr>
            <p:ph idx="1"/>
          </p:nvPr>
        </p:nvSpPr>
        <p:spPr>
          <a:xfrm>
            <a:off x="457200" y="1577341"/>
            <a:ext cx="8229600" cy="5204460"/>
          </a:xfrm>
        </p:spPr>
        <p:txBody>
          <a:bodyPr>
            <a:normAutofit lnSpcReduction="10000"/>
          </a:bodyPr>
          <a:lstStyle/>
          <a:p>
            <a:pPr marL="342900" indent="-342900">
              <a:buFont typeface="Wingdings" pitchFamily="2" charset="2"/>
              <a:buChar char="q"/>
            </a:pPr>
            <a:r>
              <a:rPr lang="en-IN" sz="2300" dirty="0" smtClean="0"/>
              <a:t>Emerges from the </a:t>
            </a:r>
            <a:r>
              <a:rPr lang="en-IN" sz="2300" dirty="0"/>
              <a:t>dominant state of love and is associated with the Lord Vishnu. The mutual affection of love is found not only between man and woman but also between birds, animals and the other entire creature. </a:t>
            </a:r>
            <a:endParaRPr lang="en-IN" sz="2300" dirty="0" smtClean="0"/>
          </a:p>
          <a:p>
            <a:pPr marL="342900" indent="-342900">
              <a:buFont typeface="Wingdings" pitchFamily="2" charset="2"/>
              <a:buChar char="q"/>
            </a:pPr>
            <a:r>
              <a:rPr lang="en-IN" sz="2300" dirty="0" smtClean="0"/>
              <a:t>Erotic </a:t>
            </a:r>
            <a:r>
              <a:rPr lang="en-IN" sz="2300" dirty="0"/>
              <a:t>Sentiment in union arises from </a:t>
            </a:r>
            <a:r>
              <a:rPr lang="en-IN" sz="2300" dirty="0" smtClean="0"/>
              <a:t>determinants </a:t>
            </a:r>
            <a:r>
              <a:rPr lang="en-IN" sz="2300" dirty="0"/>
              <a:t>like pleasure of the season the enjoyment of Garlands the company of beloved persons, objects </a:t>
            </a:r>
            <a:r>
              <a:rPr lang="en-IN" sz="2300" dirty="0" smtClean="0"/>
              <a:t>etc…</a:t>
            </a:r>
          </a:p>
          <a:p>
            <a:pPr marL="342900" indent="-342900">
              <a:buFont typeface="Wingdings" pitchFamily="2" charset="2"/>
              <a:buChar char="q"/>
            </a:pPr>
            <a:r>
              <a:rPr lang="en-IN" sz="2300" dirty="0" smtClean="0"/>
              <a:t>Its consequences are clever </a:t>
            </a:r>
            <a:r>
              <a:rPr lang="en-IN" sz="2300" dirty="0"/>
              <a:t>movement of eyes, eyebrows, soft and delicate movement of the body, sweet </a:t>
            </a:r>
            <a:r>
              <a:rPr lang="en-IN" sz="2300" dirty="0" smtClean="0"/>
              <a:t>words </a:t>
            </a:r>
            <a:r>
              <a:rPr lang="en-IN" sz="2300" dirty="0"/>
              <a:t>and similar other </a:t>
            </a:r>
            <a:r>
              <a:rPr lang="en-IN" sz="2300" dirty="0" smtClean="0"/>
              <a:t>things.</a:t>
            </a:r>
          </a:p>
          <a:p>
            <a:pPr marL="342900" indent="-342900">
              <a:buFont typeface="Wingdings" pitchFamily="2" charset="2"/>
              <a:buChar char="q"/>
            </a:pPr>
            <a:r>
              <a:rPr lang="en-IN" sz="2300" dirty="0" err="1" smtClean="0"/>
              <a:t>Kalidasa’s</a:t>
            </a:r>
            <a:r>
              <a:rPr lang="en-IN" sz="2300" dirty="0" smtClean="0"/>
              <a:t> </a:t>
            </a:r>
            <a:r>
              <a:rPr lang="en-IN" sz="2300" i="1" dirty="0" err="1" smtClean="0"/>
              <a:t>Abhigyana</a:t>
            </a:r>
            <a:r>
              <a:rPr lang="en-IN" sz="2300" i="1" dirty="0" smtClean="0"/>
              <a:t> </a:t>
            </a:r>
            <a:r>
              <a:rPr lang="en-IN" sz="2300" i="1" dirty="0" err="1" smtClean="0"/>
              <a:t>Shakuntalam</a:t>
            </a:r>
            <a:r>
              <a:rPr lang="en-IN" sz="2300" dirty="0" smtClean="0"/>
              <a:t> narrates the union </a:t>
            </a:r>
            <a:r>
              <a:rPr lang="en-IN" sz="2300" dirty="0"/>
              <a:t>of </a:t>
            </a:r>
            <a:r>
              <a:rPr lang="en-IN" sz="2300" dirty="0" err="1"/>
              <a:t>Shakuntala</a:t>
            </a:r>
            <a:r>
              <a:rPr lang="en-IN" sz="2300" dirty="0"/>
              <a:t> and </a:t>
            </a:r>
            <a:r>
              <a:rPr lang="en-IN" sz="2300" dirty="0" err="1" smtClean="0"/>
              <a:t>Dushyant</a:t>
            </a:r>
            <a:r>
              <a:rPr lang="en-IN" sz="2300" dirty="0" smtClean="0"/>
              <a:t>.</a:t>
            </a:r>
          </a:p>
          <a:p>
            <a:pPr marL="342900" indent="-342900">
              <a:buFont typeface="Wingdings" pitchFamily="2" charset="2"/>
              <a:buChar char="q"/>
            </a:pPr>
            <a:r>
              <a:rPr lang="en-IN" sz="2300" dirty="0" err="1" smtClean="0"/>
              <a:t>Sringara</a:t>
            </a:r>
            <a:r>
              <a:rPr lang="en-IN" sz="2300" dirty="0" smtClean="0"/>
              <a:t> </a:t>
            </a:r>
            <a:r>
              <a:rPr lang="en-IN" sz="2300" dirty="0"/>
              <a:t>is reach in pleasure, associated with desired object </a:t>
            </a:r>
            <a:r>
              <a:rPr lang="en-IN" sz="2300" dirty="0" smtClean="0"/>
              <a:t>favourable </a:t>
            </a:r>
            <a:r>
              <a:rPr lang="en-IN" sz="2300" dirty="0"/>
              <a:t>music and poetry and is related with either the union or the separation of man and woman.</a:t>
            </a:r>
          </a:p>
          <a:p>
            <a:endParaRPr lang="en-IN" dirty="0"/>
          </a:p>
        </p:txBody>
      </p:sp>
    </p:spTree>
    <p:extLst>
      <p:ext uri="{BB962C8B-B14F-4D97-AF65-F5344CB8AC3E}">
        <p14:creationId xmlns:p14="http://schemas.microsoft.com/office/powerpoint/2010/main" val="23116234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4313" y="104775"/>
            <a:ext cx="8685848" cy="142875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224313" y="311856"/>
            <a:ext cx="8614887" cy="889346"/>
          </a:xfrm>
          <a:prstGeom prst="rect">
            <a:avLst/>
          </a:prstGeom>
        </p:spPr>
        <p:txBody>
          <a:bodyPr vert="horz" wrap="square" lIns="0" tIns="12065" rIns="0" bIns="0" rtlCol="0">
            <a:spAutoFit/>
          </a:bodyPr>
          <a:lstStyle/>
          <a:p>
            <a:pPr marL="12700">
              <a:lnSpc>
                <a:spcPct val="100000"/>
              </a:lnSpc>
              <a:spcBef>
                <a:spcPts val="95"/>
              </a:spcBef>
            </a:pPr>
            <a:r>
              <a:rPr sz="5700" b="1" spc="-1425" dirty="0">
                <a:solidFill>
                  <a:srgbClr val="FFFFFF"/>
                </a:solidFill>
                <a:uFill>
                  <a:solidFill>
                    <a:srgbClr val="FFFFFF"/>
                  </a:solidFill>
                </a:uFill>
                <a:latin typeface="Times New Roman"/>
                <a:cs typeface="Times New Roman"/>
              </a:rPr>
              <a:t> </a:t>
            </a:r>
            <a:r>
              <a:rPr sz="5700" b="1" spc="105" dirty="0" err="1" smtClean="0">
                <a:solidFill>
                  <a:srgbClr val="FFFFFF"/>
                </a:solidFill>
                <a:uFill>
                  <a:solidFill>
                    <a:srgbClr val="FFFFFF"/>
                  </a:solidFill>
                </a:uFill>
              </a:rPr>
              <a:t>H</a:t>
            </a:r>
            <a:r>
              <a:rPr sz="5700" b="1" spc="90" dirty="0" err="1" smtClean="0">
                <a:solidFill>
                  <a:srgbClr val="FFFFFF"/>
                </a:solidFill>
                <a:uFill>
                  <a:solidFill>
                    <a:srgbClr val="FFFFFF"/>
                  </a:solidFill>
                </a:uFill>
              </a:rPr>
              <a:t>a</a:t>
            </a:r>
            <a:r>
              <a:rPr sz="5700" b="1" spc="345" dirty="0" err="1" smtClean="0">
                <a:solidFill>
                  <a:srgbClr val="FFFFFF"/>
                </a:solidFill>
                <a:uFill>
                  <a:solidFill>
                    <a:srgbClr val="FFFFFF"/>
                  </a:solidFill>
                </a:uFill>
              </a:rPr>
              <a:t>sy</a:t>
            </a:r>
            <a:r>
              <a:rPr sz="5700" b="1" spc="355" dirty="0" err="1" smtClean="0">
                <a:solidFill>
                  <a:srgbClr val="FFFFFF"/>
                </a:solidFill>
                <a:uFill>
                  <a:solidFill>
                    <a:srgbClr val="FFFFFF"/>
                  </a:solidFill>
                </a:uFill>
              </a:rPr>
              <a:t>a</a:t>
            </a:r>
            <a:r>
              <a:rPr lang="en-IN" sz="5700" b="1" spc="355" dirty="0" smtClean="0">
                <a:solidFill>
                  <a:srgbClr val="FFFFFF"/>
                </a:solidFill>
                <a:uFill>
                  <a:solidFill>
                    <a:srgbClr val="FFFFFF"/>
                  </a:solidFill>
                </a:uFill>
              </a:rPr>
              <a:t> (Comic)</a:t>
            </a:r>
            <a:endParaRPr sz="5700" b="1" dirty="0">
              <a:latin typeface="Times New Roman"/>
              <a:cs typeface="Times New Roman"/>
            </a:endParaRPr>
          </a:p>
        </p:txBody>
      </p:sp>
      <p:sp>
        <p:nvSpPr>
          <p:cNvPr id="4" name="object 4"/>
          <p:cNvSpPr/>
          <p:nvPr/>
        </p:nvSpPr>
        <p:spPr>
          <a:xfrm>
            <a:off x="308711" y="3111245"/>
            <a:ext cx="1588135" cy="635635"/>
          </a:xfrm>
          <a:custGeom>
            <a:avLst/>
            <a:gdLst/>
            <a:ahLst/>
            <a:cxnLst/>
            <a:rect l="l" t="t" r="r" b="b"/>
            <a:pathLst>
              <a:path w="1588135" h="635635">
                <a:moveTo>
                  <a:pt x="1270406" y="0"/>
                </a:moveTo>
                <a:lnTo>
                  <a:pt x="0" y="0"/>
                </a:lnTo>
                <a:lnTo>
                  <a:pt x="317588" y="317500"/>
                </a:lnTo>
                <a:lnTo>
                  <a:pt x="0" y="635126"/>
                </a:lnTo>
                <a:lnTo>
                  <a:pt x="1270406" y="635126"/>
                </a:lnTo>
                <a:lnTo>
                  <a:pt x="1587906" y="317500"/>
                </a:lnTo>
                <a:lnTo>
                  <a:pt x="1270406" y="0"/>
                </a:lnTo>
                <a:close/>
              </a:path>
            </a:pathLst>
          </a:custGeom>
          <a:solidFill>
            <a:srgbClr val="4AACC5"/>
          </a:solidFill>
        </p:spPr>
        <p:txBody>
          <a:bodyPr wrap="square" lIns="0" tIns="0" rIns="0" bIns="0" rtlCol="0"/>
          <a:lstStyle/>
          <a:p>
            <a:endParaRPr/>
          </a:p>
        </p:txBody>
      </p:sp>
      <p:sp>
        <p:nvSpPr>
          <p:cNvPr id="5" name="object 5"/>
          <p:cNvSpPr/>
          <p:nvPr/>
        </p:nvSpPr>
        <p:spPr>
          <a:xfrm>
            <a:off x="308711" y="3111245"/>
            <a:ext cx="1588135" cy="635635"/>
          </a:xfrm>
          <a:custGeom>
            <a:avLst/>
            <a:gdLst/>
            <a:ahLst/>
            <a:cxnLst/>
            <a:rect l="l" t="t" r="r" b="b"/>
            <a:pathLst>
              <a:path w="1588135" h="635635">
                <a:moveTo>
                  <a:pt x="0" y="0"/>
                </a:moveTo>
                <a:lnTo>
                  <a:pt x="1270406" y="0"/>
                </a:lnTo>
                <a:lnTo>
                  <a:pt x="1587906" y="317500"/>
                </a:lnTo>
                <a:lnTo>
                  <a:pt x="1270406" y="635126"/>
                </a:lnTo>
                <a:lnTo>
                  <a:pt x="0" y="635126"/>
                </a:lnTo>
                <a:lnTo>
                  <a:pt x="317588" y="317500"/>
                </a:lnTo>
                <a:lnTo>
                  <a:pt x="0" y="0"/>
                </a:lnTo>
                <a:close/>
              </a:path>
            </a:pathLst>
          </a:custGeom>
          <a:ln w="25400">
            <a:solidFill>
              <a:srgbClr val="FFFFFF"/>
            </a:solidFill>
          </a:ln>
        </p:spPr>
        <p:txBody>
          <a:bodyPr wrap="square" lIns="0" tIns="0" rIns="0" bIns="0" rtlCol="0"/>
          <a:lstStyle/>
          <a:p>
            <a:endParaRPr/>
          </a:p>
        </p:txBody>
      </p:sp>
      <p:sp>
        <p:nvSpPr>
          <p:cNvPr id="6" name="object 6"/>
          <p:cNvSpPr txBox="1"/>
          <p:nvPr/>
        </p:nvSpPr>
        <p:spPr>
          <a:xfrm>
            <a:off x="645363" y="3233166"/>
            <a:ext cx="937260" cy="330835"/>
          </a:xfrm>
          <a:prstGeom prst="rect">
            <a:avLst/>
          </a:prstGeom>
        </p:spPr>
        <p:txBody>
          <a:bodyPr vert="horz" wrap="square" lIns="0" tIns="13335" rIns="0" bIns="0" rtlCol="0">
            <a:spAutoFit/>
          </a:bodyPr>
          <a:lstStyle/>
          <a:p>
            <a:pPr marL="12700">
              <a:lnSpc>
                <a:spcPct val="100000"/>
              </a:lnSpc>
              <a:spcBef>
                <a:spcPts val="105"/>
              </a:spcBef>
            </a:pPr>
            <a:r>
              <a:rPr sz="2000" spc="-75" dirty="0">
                <a:solidFill>
                  <a:srgbClr val="FFFFFF"/>
                </a:solidFill>
                <a:latin typeface="Arial"/>
                <a:cs typeface="Arial"/>
              </a:rPr>
              <a:t>Meaning</a:t>
            </a:r>
            <a:endParaRPr sz="2000">
              <a:latin typeface="Arial"/>
              <a:cs typeface="Arial"/>
            </a:endParaRPr>
          </a:p>
        </p:txBody>
      </p:sp>
      <p:sp>
        <p:nvSpPr>
          <p:cNvPr id="7" name="object 7"/>
          <p:cNvSpPr/>
          <p:nvPr/>
        </p:nvSpPr>
        <p:spPr>
          <a:xfrm>
            <a:off x="1690242" y="3165220"/>
            <a:ext cx="1318260" cy="527685"/>
          </a:xfrm>
          <a:custGeom>
            <a:avLst/>
            <a:gdLst/>
            <a:ahLst/>
            <a:cxnLst/>
            <a:rect l="l" t="t" r="r" b="b"/>
            <a:pathLst>
              <a:path w="1318260" h="527685">
                <a:moveTo>
                  <a:pt x="1054354" y="0"/>
                </a:moveTo>
                <a:lnTo>
                  <a:pt x="0" y="0"/>
                </a:lnTo>
                <a:lnTo>
                  <a:pt x="263651" y="263525"/>
                </a:lnTo>
                <a:lnTo>
                  <a:pt x="0" y="527176"/>
                </a:lnTo>
                <a:lnTo>
                  <a:pt x="1054354" y="527176"/>
                </a:lnTo>
                <a:lnTo>
                  <a:pt x="1318006" y="263525"/>
                </a:lnTo>
                <a:lnTo>
                  <a:pt x="1054354" y="0"/>
                </a:lnTo>
                <a:close/>
              </a:path>
            </a:pathLst>
          </a:custGeom>
          <a:solidFill>
            <a:srgbClr val="D0E2EA">
              <a:alpha val="90194"/>
            </a:srgbClr>
          </a:solidFill>
        </p:spPr>
        <p:txBody>
          <a:bodyPr wrap="square" lIns="0" tIns="0" rIns="0" bIns="0" rtlCol="0"/>
          <a:lstStyle/>
          <a:p>
            <a:endParaRPr/>
          </a:p>
        </p:txBody>
      </p:sp>
      <p:sp>
        <p:nvSpPr>
          <p:cNvPr id="8" name="object 8"/>
          <p:cNvSpPr/>
          <p:nvPr/>
        </p:nvSpPr>
        <p:spPr>
          <a:xfrm>
            <a:off x="1690242" y="3165220"/>
            <a:ext cx="1318260" cy="527685"/>
          </a:xfrm>
          <a:custGeom>
            <a:avLst/>
            <a:gdLst/>
            <a:ahLst/>
            <a:cxnLst/>
            <a:rect l="l" t="t" r="r" b="b"/>
            <a:pathLst>
              <a:path w="1318260" h="527685">
                <a:moveTo>
                  <a:pt x="0" y="0"/>
                </a:moveTo>
                <a:lnTo>
                  <a:pt x="1054354" y="0"/>
                </a:lnTo>
                <a:lnTo>
                  <a:pt x="1318006" y="263525"/>
                </a:lnTo>
                <a:lnTo>
                  <a:pt x="1054354" y="527176"/>
                </a:lnTo>
                <a:lnTo>
                  <a:pt x="0" y="527176"/>
                </a:lnTo>
                <a:lnTo>
                  <a:pt x="263651" y="263525"/>
                </a:lnTo>
                <a:lnTo>
                  <a:pt x="0" y="0"/>
                </a:lnTo>
                <a:close/>
              </a:path>
            </a:pathLst>
          </a:custGeom>
          <a:ln w="25400">
            <a:solidFill>
              <a:srgbClr val="D0E2EA"/>
            </a:solidFill>
          </a:ln>
        </p:spPr>
        <p:txBody>
          <a:bodyPr wrap="square" lIns="0" tIns="0" rIns="0" bIns="0" rtlCol="0"/>
          <a:lstStyle/>
          <a:p>
            <a:endParaRPr/>
          </a:p>
        </p:txBody>
      </p:sp>
      <p:sp>
        <p:nvSpPr>
          <p:cNvPr id="9" name="object 9"/>
          <p:cNvSpPr txBox="1"/>
          <p:nvPr/>
        </p:nvSpPr>
        <p:spPr>
          <a:xfrm>
            <a:off x="2086482" y="3252673"/>
            <a:ext cx="548640" cy="300355"/>
          </a:xfrm>
          <a:prstGeom prst="rect">
            <a:avLst/>
          </a:prstGeom>
        </p:spPr>
        <p:txBody>
          <a:bodyPr vert="horz" wrap="square" lIns="0" tIns="12700" rIns="0" bIns="0" rtlCol="0">
            <a:spAutoFit/>
          </a:bodyPr>
          <a:lstStyle/>
          <a:p>
            <a:pPr marL="12700">
              <a:lnSpc>
                <a:spcPct val="100000"/>
              </a:lnSpc>
              <a:spcBef>
                <a:spcPts val="100"/>
              </a:spcBef>
            </a:pPr>
            <a:r>
              <a:rPr sz="1800" spc="40" dirty="0">
                <a:latin typeface="Arial"/>
                <a:cs typeface="Arial"/>
              </a:rPr>
              <a:t>M</a:t>
            </a:r>
            <a:r>
              <a:rPr sz="1800" spc="-5" dirty="0">
                <a:latin typeface="Arial"/>
                <a:cs typeface="Arial"/>
              </a:rPr>
              <a:t>i</a:t>
            </a:r>
            <a:r>
              <a:rPr sz="1800" spc="70" dirty="0">
                <a:latin typeface="Arial"/>
                <a:cs typeface="Arial"/>
              </a:rPr>
              <a:t>r</a:t>
            </a:r>
            <a:r>
              <a:rPr sz="1800" spc="50" dirty="0">
                <a:latin typeface="Arial"/>
                <a:cs typeface="Arial"/>
              </a:rPr>
              <a:t>t</a:t>
            </a:r>
            <a:r>
              <a:rPr sz="1800" spc="-55" dirty="0">
                <a:latin typeface="Arial"/>
                <a:cs typeface="Arial"/>
              </a:rPr>
              <a:t>h</a:t>
            </a:r>
            <a:endParaRPr sz="1800">
              <a:latin typeface="Arial"/>
              <a:cs typeface="Arial"/>
            </a:endParaRPr>
          </a:p>
        </p:txBody>
      </p:sp>
      <p:sp>
        <p:nvSpPr>
          <p:cNvPr id="10" name="object 10"/>
          <p:cNvSpPr/>
          <p:nvPr/>
        </p:nvSpPr>
        <p:spPr>
          <a:xfrm>
            <a:off x="2823717" y="3165220"/>
            <a:ext cx="1449070" cy="527685"/>
          </a:xfrm>
          <a:custGeom>
            <a:avLst/>
            <a:gdLst/>
            <a:ahLst/>
            <a:cxnLst/>
            <a:rect l="l" t="t" r="r" b="b"/>
            <a:pathLst>
              <a:path w="1449070" h="527685">
                <a:moveTo>
                  <a:pt x="1185545" y="0"/>
                </a:moveTo>
                <a:lnTo>
                  <a:pt x="0" y="0"/>
                </a:lnTo>
                <a:lnTo>
                  <a:pt x="263651" y="263525"/>
                </a:lnTo>
                <a:lnTo>
                  <a:pt x="0" y="527176"/>
                </a:lnTo>
                <a:lnTo>
                  <a:pt x="1185545" y="527176"/>
                </a:lnTo>
                <a:lnTo>
                  <a:pt x="1449070" y="263525"/>
                </a:lnTo>
                <a:lnTo>
                  <a:pt x="1185545" y="0"/>
                </a:lnTo>
                <a:close/>
              </a:path>
            </a:pathLst>
          </a:custGeom>
          <a:solidFill>
            <a:srgbClr val="CFEFE0">
              <a:alpha val="90194"/>
            </a:srgbClr>
          </a:solidFill>
        </p:spPr>
        <p:txBody>
          <a:bodyPr wrap="square" lIns="0" tIns="0" rIns="0" bIns="0" rtlCol="0"/>
          <a:lstStyle/>
          <a:p>
            <a:endParaRPr/>
          </a:p>
        </p:txBody>
      </p:sp>
      <p:sp>
        <p:nvSpPr>
          <p:cNvPr id="11" name="object 11"/>
          <p:cNvSpPr/>
          <p:nvPr/>
        </p:nvSpPr>
        <p:spPr>
          <a:xfrm>
            <a:off x="2823717" y="3165220"/>
            <a:ext cx="1449070" cy="527685"/>
          </a:xfrm>
          <a:custGeom>
            <a:avLst/>
            <a:gdLst/>
            <a:ahLst/>
            <a:cxnLst/>
            <a:rect l="l" t="t" r="r" b="b"/>
            <a:pathLst>
              <a:path w="1449070" h="527685">
                <a:moveTo>
                  <a:pt x="0" y="0"/>
                </a:moveTo>
                <a:lnTo>
                  <a:pt x="1185545" y="0"/>
                </a:lnTo>
                <a:lnTo>
                  <a:pt x="1449070" y="263525"/>
                </a:lnTo>
                <a:lnTo>
                  <a:pt x="1185545" y="527176"/>
                </a:lnTo>
                <a:lnTo>
                  <a:pt x="0" y="527176"/>
                </a:lnTo>
                <a:lnTo>
                  <a:pt x="263651" y="263525"/>
                </a:lnTo>
                <a:lnTo>
                  <a:pt x="0" y="0"/>
                </a:lnTo>
                <a:close/>
              </a:path>
            </a:pathLst>
          </a:custGeom>
          <a:ln w="25400">
            <a:solidFill>
              <a:srgbClr val="CFEFE0"/>
            </a:solidFill>
          </a:ln>
        </p:spPr>
        <p:txBody>
          <a:bodyPr wrap="square" lIns="0" tIns="0" rIns="0" bIns="0" rtlCol="0"/>
          <a:lstStyle/>
          <a:p>
            <a:endParaRPr/>
          </a:p>
        </p:txBody>
      </p:sp>
      <p:sp>
        <p:nvSpPr>
          <p:cNvPr id="12" name="object 12"/>
          <p:cNvSpPr txBox="1"/>
          <p:nvPr/>
        </p:nvSpPr>
        <p:spPr>
          <a:xfrm>
            <a:off x="3137407" y="3252673"/>
            <a:ext cx="845819" cy="300355"/>
          </a:xfrm>
          <a:prstGeom prst="rect">
            <a:avLst/>
          </a:prstGeom>
        </p:spPr>
        <p:txBody>
          <a:bodyPr vert="horz" wrap="square" lIns="0" tIns="12700" rIns="0" bIns="0" rtlCol="0">
            <a:spAutoFit/>
          </a:bodyPr>
          <a:lstStyle/>
          <a:p>
            <a:pPr marL="12700">
              <a:lnSpc>
                <a:spcPct val="100000"/>
              </a:lnSpc>
              <a:spcBef>
                <a:spcPts val="100"/>
              </a:spcBef>
            </a:pPr>
            <a:r>
              <a:rPr sz="1800" spc="-135" dirty="0">
                <a:latin typeface="Arial"/>
                <a:cs typeface="Arial"/>
              </a:rPr>
              <a:t>Laug</a:t>
            </a:r>
            <a:r>
              <a:rPr sz="1800" spc="-140" dirty="0">
                <a:latin typeface="Arial"/>
                <a:cs typeface="Arial"/>
              </a:rPr>
              <a:t>h</a:t>
            </a:r>
            <a:r>
              <a:rPr sz="1800" spc="70" dirty="0">
                <a:latin typeface="Arial"/>
                <a:cs typeface="Arial"/>
              </a:rPr>
              <a:t>t</a:t>
            </a:r>
            <a:r>
              <a:rPr sz="1800" spc="-40" dirty="0">
                <a:latin typeface="Arial"/>
                <a:cs typeface="Arial"/>
              </a:rPr>
              <a:t>er</a:t>
            </a:r>
            <a:endParaRPr sz="1800">
              <a:latin typeface="Arial"/>
              <a:cs typeface="Arial"/>
            </a:endParaRPr>
          </a:p>
        </p:txBody>
      </p:sp>
      <p:sp>
        <p:nvSpPr>
          <p:cNvPr id="13" name="object 13"/>
          <p:cNvSpPr/>
          <p:nvPr/>
        </p:nvSpPr>
        <p:spPr>
          <a:xfrm>
            <a:off x="4088257" y="3165220"/>
            <a:ext cx="1318260" cy="527685"/>
          </a:xfrm>
          <a:custGeom>
            <a:avLst/>
            <a:gdLst/>
            <a:ahLst/>
            <a:cxnLst/>
            <a:rect l="l" t="t" r="r" b="b"/>
            <a:pathLst>
              <a:path w="1318260" h="527685">
                <a:moveTo>
                  <a:pt x="1054480" y="0"/>
                </a:moveTo>
                <a:lnTo>
                  <a:pt x="0" y="0"/>
                </a:lnTo>
                <a:lnTo>
                  <a:pt x="263651" y="263525"/>
                </a:lnTo>
                <a:lnTo>
                  <a:pt x="0" y="527176"/>
                </a:lnTo>
                <a:lnTo>
                  <a:pt x="1054480" y="527176"/>
                </a:lnTo>
                <a:lnTo>
                  <a:pt x="1318005" y="263525"/>
                </a:lnTo>
                <a:lnTo>
                  <a:pt x="1054480" y="0"/>
                </a:lnTo>
                <a:close/>
              </a:path>
            </a:pathLst>
          </a:custGeom>
          <a:solidFill>
            <a:srgbClr val="D5F4CE">
              <a:alpha val="90194"/>
            </a:srgbClr>
          </a:solidFill>
        </p:spPr>
        <p:txBody>
          <a:bodyPr wrap="square" lIns="0" tIns="0" rIns="0" bIns="0" rtlCol="0"/>
          <a:lstStyle/>
          <a:p>
            <a:endParaRPr/>
          </a:p>
        </p:txBody>
      </p:sp>
      <p:sp>
        <p:nvSpPr>
          <p:cNvPr id="14" name="object 14"/>
          <p:cNvSpPr/>
          <p:nvPr/>
        </p:nvSpPr>
        <p:spPr>
          <a:xfrm>
            <a:off x="4088257" y="3165220"/>
            <a:ext cx="1318260" cy="527685"/>
          </a:xfrm>
          <a:custGeom>
            <a:avLst/>
            <a:gdLst/>
            <a:ahLst/>
            <a:cxnLst/>
            <a:rect l="l" t="t" r="r" b="b"/>
            <a:pathLst>
              <a:path w="1318260" h="527685">
                <a:moveTo>
                  <a:pt x="0" y="0"/>
                </a:moveTo>
                <a:lnTo>
                  <a:pt x="1054480" y="0"/>
                </a:lnTo>
                <a:lnTo>
                  <a:pt x="1318005" y="263525"/>
                </a:lnTo>
                <a:lnTo>
                  <a:pt x="1054480" y="527176"/>
                </a:lnTo>
                <a:lnTo>
                  <a:pt x="0" y="527176"/>
                </a:lnTo>
                <a:lnTo>
                  <a:pt x="263651" y="263525"/>
                </a:lnTo>
                <a:lnTo>
                  <a:pt x="0" y="0"/>
                </a:lnTo>
                <a:close/>
              </a:path>
            </a:pathLst>
          </a:custGeom>
          <a:ln w="25400">
            <a:solidFill>
              <a:srgbClr val="D5F4CE"/>
            </a:solidFill>
          </a:ln>
        </p:spPr>
        <p:txBody>
          <a:bodyPr wrap="square" lIns="0" tIns="0" rIns="0" bIns="0" rtlCol="0"/>
          <a:lstStyle/>
          <a:p>
            <a:endParaRPr/>
          </a:p>
        </p:txBody>
      </p:sp>
      <p:sp>
        <p:nvSpPr>
          <p:cNvPr id="15" name="object 15"/>
          <p:cNvSpPr txBox="1"/>
          <p:nvPr/>
        </p:nvSpPr>
        <p:spPr>
          <a:xfrm>
            <a:off x="4364228" y="3252673"/>
            <a:ext cx="788670" cy="300355"/>
          </a:xfrm>
          <a:prstGeom prst="rect">
            <a:avLst/>
          </a:prstGeom>
        </p:spPr>
        <p:txBody>
          <a:bodyPr vert="horz" wrap="square" lIns="0" tIns="12700" rIns="0" bIns="0" rtlCol="0">
            <a:spAutoFit/>
          </a:bodyPr>
          <a:lstStyle/>
          <a:p>
            <a:pPr marL="12700">
              <a:lnSpc>
                <a:spcPct val="100000"/>
              </a:lnSpc>
              <a:spcBef>
                <a:spcPts val="100"/>
              </a:spcBef>
            </a:pPr>
            <a:r>
              <a:rPr sz="1800" spc="-125" dirty="0">
                <a:latin typeface="Arial"/>
                <a:cs typeface="Arial"/>
              </a:rPr>
              <a:t>Comedy</a:t>
            </a:r>
            <a:endParaRPr sz="1800">
              <a:latin typeface="Arial"/>
              <a:cs typeface="Arial"/>
            </a:endParaRPr>
          </a:p>
        </p:txBody>
      </p:sp>
      <p:sp>
        <p:nvSpPr>
          <p:cNvPr id="16" name="object 16"/>
          <p:cNvSpPr/>
          <p:nvPr/>
        </p:nvSpPr>
        <p:spPr>
          <a:xfrm>
            <a:off x="308711" y="3835272"/>
            <a:ext cx="1588135" cy="635635"/>
          </a:xfrm>
          <a:custGeom>
            <a:avLst/>
            <a:gdLst/>
            <a:ahLst/>
            <a:cxnLst/>
            <a:rect l="l" t="t" r="r" b="b"/>
            <a:pathLst>
              <a:path w="1588135" h="635635">
                <a:moveTo>
                  <a:pt x="1270406" y="0"/>
                </a:moveTo>
                <a:lnTo>
                  <a:pt x="0" y="0"/>
                </a:lnTo>
                <a:lnTo>
                  <a:pt x="317588" y="317626"/>
                </a:lnTo>
                <a:lnTo>
                  <a:pt x="0" y="635253"/>
                </a:lnTo>
                <a:lnTo>
                  <a:pt x="1270406" y="635253"/>
                </a:lnTo>
                <a:lnTo>
                  <a:pt x="1587906" y="317626"/>
                </a:lnTo>
                <a:lnTo>
                  <a:pt x="1270406" y="0"/>
                </a:lnTo>
                <a:close/>
              </a:path>
            </a:pathLst>
          </a:custGeom>
          <a:solidFill>
            <a:srgbClr val="5FE046"/>
          </a:solidFill>
        </p:spPr>
        <p:txBody>
          <a:bodyPr wrap="square" lIns="0" tIns="0" rIns="0" bIns="0" rtlCol="0"/>
          <a:lstStyle/>
          <a:p>
            <a:endParaRPr/>
          </a:p>
        </p:txBody>
      </p:sp>
      <p:sp>
        <p:nvSpPr>
          <p:cNvPr id="17" name="object 17"/>
          <p:cNvSpPr/>
          <p:nvPr/>
        </p:nvSpPr>
        <p:spPr>
          <a:xfrm>
            <a:off x="308711" y="3835272"/>
            <a:ext cx="1588135" cy="635635"/>
          </a:xfrm>
          <a:custGeom>
            <a:avLst/>
            <a:gdLst/>
            <a:ahLst/>
            <a:cxnLst/>
            <a:rect l="l" t="t" r="r" b="b"/>
            <a:pathLst>
              <a:path w="1588135" h="635635">
                <a:moveTo>
                  <a:pt x="0" y="0"/>
                </a:moveTo>
                <a:lnTo>
                  <a:pt x="1270406" y="0"/>
                </a:lnTo>
                <a:lnTo>
                  <a:pt x="1587906" y="317626"/>
                </a:lnTo>
                <a:lnTo>
                  <a:pt x="1270406" y="635253"/>
                </a:lnTo>
                <a:lnTo>
                  <a:pt x="0" y="635253"/>
                </a:lnTo>
                <a:lnTo>
                  <a:pt x="317588" y="317626"/>
                </a:lnTo>
                <a:lnTo>
                  <a:pt x="0" y="0"/>
                </a:lnTo>
                <a:close/>
              </a:path>
            </a:pathLst>
          </a:custGeom>
          <a:ln w="25399">
            <a:solidFill>
              <a:srgbClr val="FFFFFF"/>
            </a:solidFill>
          </a:ln>
        </p:spPr>
        <p:txBody>
          <a:bodyPr wrap="square" lIns="0" tIns="0" rIns="0" bIns="0" rtlCol="0"/>
          <a:lstStyle/>
          <a:p>
            <a:endParaRPr/>
          </a:p>
        </p:txBody>
      </p:sp>
      <p:sp>
        <p:nvSpPr>
          <p:cNvPr id="18" name="object 18"/>
          <p:cNvSpPr txBox="1"/>
          <p:nvPr/>
        </p:nvSpPr>
        <p:spPr>
          <a:xfrm>
            <a:off x="831291" y="3957320"/>
            <a:ext cx="567690" cy="330835"/>
          </a:xfrm>
          <a:prstGeom prst="rect">
            <a:avLst/>
          </a:prstGeom>
        </p:spPr>
        <p:txBody>
          <a:bodyPr vert="horz" wrap="square" lIns="0" tIns="12700" rIns="0" bIns="0" rtlCol="0">
            <a:spAutoFit/>
          </a:bodyPr>
          <a:lstStyle/>
          <a:p>
            <a:pPr marL="12700">
              <a:lnSpc>
                <a:spcPct val="100000"/>
              </a:lnSpc>
              <a:spcBef>
                <a:spcPts val="100"/>
              </a:spcBef>
            </a:pPr>
            <a:r>
              <a:rPr sz="2000" spc="-65" dirty="0">
                <a:solidFill>
                  <a:srgbClr val="FFFFFF"/>
                </a:solidFill>
                <a:latin typeface="Arial"/>
                <a:cs typeface="Arial"/>
              </a:rPr>
              <a:t>Deity</a:t>
            </a:r>
            <a:endParaRPr sz="2000">
              <a:latin typeface="Arial"/>
              <a:cs typeface="Arial"/>
            </a:endParaRPr>
          </a:p>
        </p:txBody>
      </p:sp>
      <p:sp>
        <p:nvSpPr>
          <p:cNvPr id="19" name="object 19"/>
          <p:cNvSpPr/>
          <p:nvPr/>
        </p:nvSpPr>
        <p:spPr>
          <a:xfrm>
            <a:off x="1690242" y="3889247"/>
            <a:ext cx="1421130" cy="527685"/>
          </a:xfrm>
          <a:custGeom>
            <a:avLst/>
            <a:gdLst/>
            <a:ahLst/>
            <a:cxnLst/>
            <a:rect l="l" t="t" r="r" b="b"/>
            <a:pathLst>
              <a:path w="1421130" h="527685">
                <a:moveTo>
                  <a:pt x="1157351" y="0"/>
                </a:moveTo>
                <a:lnTo>
                  <a:pt x="0" y="0"/>
                </a:lnTo>
                <a:lnTo>
                  <a:pt x="263651" y="263651"/>
                </a:lnTo>
                <a:lnTo>
                  <a:pt x="0" y="527303"/>
                </a:lnTo>
                <a:lnTo>
                  <a:pt x="1157351" y="527303"/>
                </a:lnTo>
                <a:lnTo>
                  <a:pt x="1421002" y="263651"/>
                </a:lnTo>
                <a:lnTo>
                  <a:pt x="1157351" y="0"/>
                </a:lnTo>
                <a:close/>
              </a:path>
            </a:pathLst>
          </a:custGeom>
          <a:solidFill>
            <a:srgbClr val="F6F8CE">
              <a:alpha val="90194"/>
            </a:srgbClr>
          </a:solidFill>
        </p:spPr>
        <p:txBody>
          <a:bodyPr wrap="square" lIns="0" tIns="0" rIns="0" bIns="0" rtlCol="0"/>
          <a:lstStyle/>
          <a:p>
            <a:endParaRPr/>
          </a:p>
        </p:txBody>
      </p:sp>
      <p:sp>
        <p:nvSpPr>
          <p:cNvPr id="20" name="object 20"/>
          <p:cNvSpPr/>
          <p:nvPr/>
        </p:nvSpPr>
        <p:spPr>
          <a:xfrm>
            <a:off x="1690242" y="3889247"/>
            <a:ext cx="1421130" cy="527685"/>
          </a:xfrm>
          <a:custGeom>
            <a:avLst/>
            <a:gdLst/>
            <a:ahLst/>
            <a:cxnLst/>
            <a:rect l="l" t="t" r="r" b="b"/>
            <a:pathLst>
              <a:path w="1421130" h="527685">
                <a:moveTo>
                  <a:pt x="0" y="0"/>
                </a:moveTo>
                <a:lnTo>
                  <a:pt x="1157351" y="0"/>
                </a:lnTo>
                <a:lnTo>
                  <a:pt x="1421002" y="263651"/>
                </a:lnTo>
                <a:lnTo>
                  <a:pt x="1157351" y="527303"/>
                </a:lnTo>
                <a:lnTo>
                  <a:pt x="0" y="527303"/>
                </a:lnTo>
                <a:lnTo>
                  <a:pt x="263651" y="263651"/>
                </a:lnTo>
                <a:lnTo>
                  <a:pt x="0" y="0"/>
                </a:lnTo>
                <a:close/>
              </a:path>
            </a:pathLst>
          </a:custGeom>
          <a:ln w="25400">
            <a:solidFill>
              <a:srgbClr val="F6F8CE"/>
            </a:solidFill>
          </a:ln>
        </p:spPr>
        <p:txBody>
          <a:bodyPr wrap="square" lIns="0" tIns="0" rIns="0" bIns="0" rtlCol="0"/>
          <a:lstStyle/>
          <a:p>
            <a:endParaRPr/>
          </a:p>
        </p:txBody>
      </p:sp>
      <p:sp>
        <p:nvSpPr>
          <p:cNvPr id="21" name="object 21"/>
          <p:cNvSpPr txBox="1"/>
          <p:nvPr/>
        </p:nvSpPr>
        <p:spPr>
          <a:xfrm>
            <a:off x="2011426" y="3977385"/>
            <a:ext cx="801370" cy="299720"/>
          </a:xfrm>
          <a:prstGeom prst="rect">
            <a:avLst/>
          </a:prstGeom>
        </p:spPr>
        <p:txBody>
          <a:bodyPr vert="horz" wrap="square" lIns="0" tIns="12700" rIns="0" bIns="0" rtlCol="0">
            <a:spAutoFit/>
          </a:bodyPr>
          <a:lstStyle/>
          <a:p>
            <a:pPr marL="12700">
              <a:lnSpc>
                <a:spcPct val="100000"/>
              </a:lnSpc>
              <a:spcBef>
                <a:spcPts val="100"/>
              </a:spcBef>
            </a:pPr>
            <a:r>
              <a:rPr sz="1800" spc="-105" dirty="0">
                <a:latin typeface="Arial"/>
                <a:cs typeface="Arial"/>
              </a:rPr>
              <a:t>Pramata</a:t>
            </a:r>
            <a:endParaRPr sz="1800">
              <a:latin typeface="Arial"/>
              <a:cs typeface="Arial"/>
            </a:endParaRPr>
          </a:p>
        </p:txBody>
      </p:sp>
      <p:sp>
        <p:nvSpPr>
          <p:cNvPr id="22" name="object 22"/>
          <p:cNvSpPr/>
          <p:nvPr/>
        </p:nvSpPr>
        <p:spPr>
          <a:xfrm>
            <a:off x="308711" y="4559427"/>
            <a:ext cx="1588135" cy="635635"/>
          </a:xfrm>
          <a:custGeom>
            <a:avLst/>
            <a:gdLst/>
            <a:ahLst/>
            <a:cxnLst/>
            <a:rect l="l" t="t" r="r" b="b"/>
            <a:pathLst>
              <a:path w="1588135" h="635635">
                <a:moveTo>
                  <a:pt x="1270406" y="0"/>
                </a:moveTo>
                <a:lnTo>
                  <a:pt x="0" y="0"/>
                </a:lnTo>
                <a:lnTo>
                  <a:pt x="317588" y="317627"/>
                </a:lnTo>
                <a:lnTo>
                  <a:pt x="0" y="635127"/>
                </a:lnTo>
                <a:lnTo>
                  <a:pt x="1270406" y="635127"/>
                </a:lnTo>
                <a:lnTo>
                  <a:pt x="1587906" y="317627"/>
                </a:lnTo>
                <a:lnTo>
                  <a:pt x="1270406" y="0"/>
                </a:lnTo>
                <a:close/>
              </a:path>
            </a:pathLst>
          </a:custGeom>
          <a:solidFill>
            <a:srgbClr val="F79546"/>
          </a:solidFill>
        </p:spPr>
        <p:txBody>
          <a:bodyPr wrap="square" lIns="0" tIns="0" rIns="0" bIns="0" rtlCol="0"/>
          <a:lstStyle/>
          <a:p>
            <a:endParaRPr/>
          </a:p>
        </p:txBody>
      </p:sp>
      <p:sp>
        <p:nvSpPr>
          <p:cNvPr id="23" name="object 23"/>
          <p:cNvSpPr/>
          <p:nvPr/>
        </p:nvSpPr>
        <p:spPr>
          <a:xfrm>
            <a:off x="308711" y="4559427"/>
            <a:ext cx="1588135" cy="635635"/>
          </a:xfrm>
          <a:custGeom>
            <a:avLst/>
            <a:gdLst/>
            <a:ahLst/>
            <a:cxnLst/>
            <a:rect l="l" t="t" r="r" b="b"/>
            <a:pathLst>
              <a:path w="1588135" h="635635">
                <a:moveTo>
                  <a:pt x="0" y="0"/>
                </a:moveTo>
                <a:lnTo>
                  <a:pt x="1270406" y="0"/>
                </a:lnTo>
                <a:lnTo>
                  <a:pt x="1587906" y="317627"/>
                </a:lnTo>
                <a:lnTo>
                  <a:pt x="1270406" y="635127"/>
                </a:lnTo>
                <a:lnTo>
                  <a:pt x="0" y="635127"/>
                </a:lnTo>
                <a:lnTo>
                  <a:pt x="317588" y="317627"/>
                </a:lnTo>
                <a:lnTo>
                  <a:pt x="0" y="0"/>
                </a:lnTo>
                <a:close/>
              </a:path>
            </a:pathLst>
          </a:custGeom>
          <a:ln w="25400">
            <a:solidFill>
              <a:srgbClr val="FFFFFF"/>
            </a:solidFill>
          </a:ln>
        </p:spPr>
        <p:txBody>
          <a:bodyPr wrap="square" lIns="0" tIns="0" rIns="0" bIns="0" rtlCol="0"/>
          <a:lstStyle/>
          <a:p>
            <a:endParaRPr/>
          </a:p>
        </p:txBody>
      </p:sp>
      <p:sp>
        <p:nvSpPr>
          <p:cNvPr id="24" name="object 24"/>
          <p:cNvSpPr txBox="1"/>
          <p:nvPr/>
        </p:nvSpPr>
        <p:spPr>
          <a:xfrm>
            <a:off x="759663" y="4681473"/>
            <a:ext cx="710565" cy="330835"/>
          </a:xfrm>
          <a:prstGeom prst="rect">
            <a:avLst/>
          </a:prstGeom>
        </p:spPr>
        <p:txBody>
          <a:bodyPr vert="horz" wrap="square" lIns="0" tIns="12700" rIns="0" bIns="0" rtlCol="0">
            <a:spAutoFit/>
          </a:bodyPr>
          <a:lstStyle/>
          <a:p>
            <a:pPr marL="12700">
              <a:lnSpc>
                <a:spcPct val="100000"/>
              </a:lnSpc>
              <a:spcBef>
                <a:spcPts val="100"/>
              </a:spcBef>
            </a:pPr>
            <a:r>
              <a:rPr sz="2000" spc="-90" dirty="0">
                <a:solidFill>
                  <a:srgbClr val="FFFFFF"/>
                </a:solidFill>
                <a:latin typeface="Arial"/>
                <a:cs typeface="Arial"/>
              </a:rPr>
              <a:t>Colour</a:t>
            </a:r>
            <a:endParaRPr sz="2000">
              <a:latin typeface="Arial"/>
              <a:cs typeface="Arial"/>
            </a:endParaRPr>
          </a:p>
        </p:txBody>
      </p:sp>
      <p:sp>
        <p:nvSpPr>
          <p:cNvPr id="25" name="object 25"/>
          <p:cNvSpPr/>
          <p:nvPr/>
        </p:nvSpPr>
        <p:spPr>
          <a:xfrm>
            <a:off x="1690242" y="4613402"/>
            <a:ext cx="1318260" cy="527685"/>
          </a:xfrm>
          <a:custGeom>
            <a:avLst/>
            <a:gdLst/>
            <a:ahLst/>
            <a:cxnLst/>
            <a:rect l="l" t="t" r="r" b="b"/>
            <a:pathLst>
              <a:path w="1318260" h="527685">
                <a:moveTo>
                  <a:pt x="1054354" y="0"/>
                </a:moveTo>
                <a:lnTo>
                  <a:pt x="0" y="0"/>
                </a:lnTo>
                <a:lnTo>
                  <a:pt x="263651" y="263652"/>
                </a:lnTo>
                <a:lnTo>
                  <a:pt x="0" y="527177"/>
                </a:lnTo>
                <a:lnTo>
                  <a:pt x="1054354" y="527177"/>
                </a:lnTo>
                <a:lnTo>
                  <a:pt x="1318006" y="263652"/>
                </a:lnTo>
                <a:lnTo>
                  <a:pt x="1054354" y="0"/>
                </a:lnTo>
                <a:close/>
              </a:path>
            </a:pathLst>
          </a:custGeom>
          <a:solidFill>
            <a:srgbClr val="FBDDCF">
              <a:alpha val="90194"/>
            </a:srgbClr>
          </a:solidFill>
        </p:spPr>
        <p:txBody>
          <a:bodyPr wrap="square" lIns="0" tIns="0" rIns="0" bIns="0" rtlCol="0"/>
          <a:lstStyle/>
          <a:p>
            <a:endParaRPr/>
          </a:p>
        </p:txBody>
      </p:sp>
      <p:sp>
        <p:nvSpPr>
          <p:cNvPr id="26" name="object 26"/>
          <p:cNvSpPr/>
          <p:nvPr/>
        </p:nvSpPr>
        <p:spPr>
          <a:xfrm>
            <a:off x="1690242" y="4613402"/>
            <a:ext cx="1318260" cy="527685"/>
          </a:xfrm>
          <a:custGeom>
            <a:avLst/>
            <a:gdLst/>
            <a:ahLst/>
            <a:cxnLst/>
            <a:rect l="l" t="t" r="r" b="b"/>
            <a:pathLst>
              <a:path w="1318260" h="527685">
                <a:moveTo>
                  <a:pt x="0" y="0"/>
                </a:moveTo>
                <a:lnTo>
                  <a:pt x="1054354" y="0"/>
                </a:lnTo>
                <a:lnTo>
                  <a:pt x="1318006" y="263652"/>
                </a:lnTo>
                <a:lnTo>
                  <a:pt x="1054354" y="527177"/>
                </a:lnTo>
                <a:lnTo>
                  <a:pt x="0" y="527177"/>
                </a:lnTo>
                <a:lnTo>
                  <a:pt x="263651" y="263652"/>
                </a:lnTo>
                <a:lnTo>
                  <a:pt x="0" y="0"/>
                </a:lnTo>
                <a:close/>
              </a:path>
            </a:pathLst>
          </a:custGeom>
          <a:ln w="25400">
            <a:solidFill>
              <a:srgbClr val="FBDDCF"/>
            </a:solidFill>
          </a:ln>
        </p:spPr>
        <p:txBody>
          <a:bodyPr wrap="square" lIns="0" tIns="0" rIns="0" bIns="0" rtlCol="0"/>
          <a:lstStyle/>
          <a:p>
            <a:endParaRPr/>
          </a:p>
        </p:txBody>
      </p:sp>
      <p:sp>
        <p:nvSpPr>
          <p:cNvPr id="27" name="object 27"/>
          <p:cNvSpPr txBox="1"/>
          <p:nvPr/>
        </p:nvSpPr>
        <p:spPr>
          <a:xfrm>
            <a:off x="2035555" y="4681473"/>
            <a:ext cx="654050" cy="330835"/>
          </a:xfrm>
          <a:prstGeom prst="rect">
            <a:avLst/>
          </a:prstGeom>
        </p:spPr>
        <p:txBody>
          <a:bodyPr vert="horz" wrap="square" lIns="0" tIns="12700" rIns="0" bIns="0" rtlCol="0">
            <a:spAutoFit/>
          </a:bodyPr>
          <a:lstStyle/>
          <a:p>
            <a:pPr marL="12700">
              <a:lnSpc>
                <a:spcPct val="100000"/>
              </a:lnSpc>
              <a:spcBef>
                <a:spcPts val="100"/>
              </a:spcBef>
            </a:pPr>
            <a:r>
              <a:rPr sz="2000" spc="-105" dirty="0">
                <a:latin typeface="Arial"/>
                <a:cs typeface="Arial"/>
              </a:rPr>
              <a:t>W</a:t>
            </a:r>
            <a:r>
              <a:rPr sz="2000" spc="-60" dirty="0">
                <a:latin typeface="Arial"/>
                <a:cs typeface="Arial"/>
              </a:rPr>
              <a:t>h</a:t>
            </a:r>
            <a:r>
              <a:rPr sz="2000" spc="55" dirty="0">
                <a:latin typeface="Arial"/>
                <a:cs typeface="Arial"/>
              </a:rPr>
              <a:t>i</a:t>
            </a:r>
            <a:r>
              <a:rPr sz="2000" spc="40" dirty="0">
                <a:latin typeface="Arial"/>
                <a:cs typeface="Arial"/>
              </a:rPr>
              <a:t>t</a:t>
            </a:r>
            <a:r>
              <a:rPr sz="2000" spc="-120" dirty="0">
                <a:latin typeface="Arial"/>
                <a:cs typeface="Arial"/>
              </a:rPr>
              <a:t>e</a:t>
            </a:r>
            <a:endParaRPr sz="2000">
              <a:latin typeface="Arial"/>
              <a:cs typeface="Arial"/>
            </a:endParaRPr>
          </a:p>
        </p:txBody>
      </p:sp>
      <p:sp>
        <p:nvSpPr>
          <p:cNvPr id="28" name="object 28"/>
          <p:cNvSpPr/>
          <p:nvPr/>
        </p:nvSpPr>
        <p:spPr>
          <a:xfrm>
            <a:off x="5715000" y="1600199"/>
            <a:ext cx="3124200" cy="5257797"/>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5662064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spc="300" dirty="0" err="1" smtClean="0">
                <a:solidFill>
                  <a:schemeClr val="accent2"/>
                </a:solidFill>
              </a:rPr>
              <a:t>Hasaya</a:t>
            </a:r>
            <a:endParaRPr lang="en-IN" b="1" spc="300" dirty="0">
              <a:solidFill>
                <a:schemeClr val="accent2"/>
              </a:solidFill>
            </a:endParaRPr>
          </a:p>
        </p:txBody>
      </p:sp>
      <p:sp>
        <p:nvSpPr>
          <p:cNvPr id="3" name="Text Placeholder 2"/>
          <p:cNvSpPr>
            <a:spLocks noGrp="1"/>
          </p:cNvSpPr>
          <p:nvPr>
            <p:ph idx="1"/>
          </p:nvPr>
        </p:nvSpPr>
        <p:spPr>
          <a:xfrm>
            <a:off x="457200" y="1577340"/>
            <a:ext cx="8229600" cy="4739759"/>
          </a:xfrm>
        </p:spPr>
        <p:txBody>
          <a:bodyPr>
            <a:normAutofit fontScale="92500" lnSpcReduction="20000"/>
          </a:bodyPr>
          <a:lstStyle/>
          <a:p>
            <a:pPr marL="285750" indent="-285750">
              <a:buFont typeface="Wingdings" pitchFamily="2" charset="2"/>
              <a:buChar char="q"/>
            </a:pPr>
            <a:r>
              <a:rPr lang="en-IN" sz="2200" dirty="0" smtClean="0"/>
              <a:t>According to </a:t>
            </a:r>
            <a:r>
              <a:rPr lang="en-IN" sz="2200" dirty="0" err="1" smtClean="0"/>
              <a:t>Bharatamuni</a:t>
            </a:r>
            <a:r>
              <a:rPr lang="en-IN" sz="2200" dirty="0" smtClean="0"/>
              <a:t> -  </a:t>
            </a:r>
            <a:r>
              <a:rPr lang="en-IN" sz="2200" dirty="0" err="1" smtClean="0"/>
              <a:t>Humor</a:t>
            </a:r>
            <a:r>
              <a:rPr lang="en-IN" sz="2200" dirty="0" smtClean="0"/>
              <a:t> arises from the grotesque and custom of others, shameless character craze for sensual; pleasure, mischief, foul words. Physical handicapped accusation of others and the like.”</a:t>
            </a:r>
          </a:p>
          <a:p>
            <a:pPr marL="285750" indent="-285750">
              <a:buFont typeface="Wingdings" pitchFamily="2" charset="2"/>
              <a:buChar char="q"/>
            </a:pPr>
            <a:r>
              <a:rPr lang="en-IN" sz="2200" dirty="0" smtClean="0"/>
              <a:t>Laughter related to his or her own self its cold </a:t>
            </a:r>
            <a:r>
              <a:rPr lang="en-IN" sz="2200" b="1" u="sng" dirty="0" smtClean="0"/>
              <a:t>self-</a:t>
            </a:r>
            <a:r>
              <a:rPr lang="en-IN" sz="2200" b="1" u="sng" dirty="0" err="1" smtClean="0"/>
              <a:t>centered</a:t>
            </a:r>
            <a:r>
              <a:rPr lang="en-IN" sz="2200" b="1" u="sng" dirty="0" smtClean="0"/>
              <a:t> laughter</a:t>
            </a:r>
          </a:p>
          <a:p>
            <a:pPr marL="285750" indent="-285750">
              <a:buFont typeface="Wingdings" pitchFamily="2" charset="2"/>
              <a:buChar char="q"/>
            </a:pPr>
            <a:r>
              <a:rPr lang="en-IN" sz="2200" dirty="0" smtClean="0"/>
              <a:t> </a:t>
            </a:r>
            <a:r>
              <a:rPr lang="en-IN" sz="2200" b="1" u="sng" dirty="0" err="1" smtClean="0"/>
              <a:t>Centered</a:t>
            </a:r>
            <a:r>
              <a:rPr lang="en-IN" sz="2200" b="1" u="sng" dirty="0" smtClean="0"/>
              <a:t> – in – others</a:t>
            </a:r>
            <a:r>
              <a:rPr lang="en-IN" sz="2200" dirty="0" smtClean="0"/>
              <a:t>  are of  six types:-</a:t>
            </a:r>
          </a:p>
          <a:p>
            <a:r>
              <a:rPr lang="en-IN" sz="2200" dirty="0" smtClean="0"/>
              <a:t>(1)           Slight smile  (</a:t>
            </a:r>
            <a:r>
              <a:rPr lang="en-IN" sz="2200" dirty="0" err="1" smtClean="0"/>
              <a:t>smita</a:t>
            </a:r>
            <a:r>
              <a:rPr lang="en-IN" sz="2200" dirty="0" smtClean="0"/>
              <a:t>)</a:t>
            </a:r>
          </a:p>
          <a:p>
            <a:r>
              <a:rPr lang="en-IN" sz="2200" dirty="0" smtClean="0"/>
              <a:t>(2)           Smile        (</a:t>
            </a:r>
            <a:r>
              <a:rPr lang="en-IN" sz="2200" dirty="0" err="1" smtClean="0"/>
              <a:t>hasita</a:t>
            </a:r>
            <a:r>
              <a:rPr lang="en-IN" sz="2200" dirty="0" smtClean="0"/>
              <a:t>)</a:t>
            </a:r>
          </a:p>
          <a:p>
            <a:r>
              <a:rPr lang="en-IN" sz="2200" dirty="0" smtClean="0"/>
              <a:t>(3)           Gentle Laughter  (</a:t>
            </a:r>
            <a:r>
              <a:rPr lang="en-IN" sz="2200" dirty="0" err="1" smtClean="0"/>
              <a:t>vihasita</a:t>
            </a:r>
            <a:r>
              <a:rPr lang="en-IN" sz="2200" dirty="0" smtClean="0"/>
              <a:t>)</a:t>
            </a:r>
          </a:p>
          <a:p>
            <a:r>
              <a:rPr lang="en-IN" sz="2200" dirty="0" smtClean="0"/>
              <a:t>(4)           Laughter of Ridicule  (</a:t>
            </a:r>
            <a:r>
              <a:rPr lang="en-IN" sz="2200" dirty="0" err="1" smtClean="0"/>
              <a:t>uphasita</a:t>
            </a:r>
            <a:r>
              <a:rPr lang="en-IN" sz="2200" dirty="0" smtClean="0"/>
              <a:t> )</a:t>
            </a:r>
          </a:p>
          <a:p>
            <a:r>
              <a:rPr lang="en-IN" sz="2200" dirty="0" smtClean="0"/>
              <a:t>(5)           </a:t>
            </a:r>
            <a:r>
              <a:rPr lang="en-IN" sz="2200" dirty="0" smtClean="0"/>
              <a:t>Vulgar </a:t>
            </a:r>
            <a:r>
              <a:rPr lang="en-IN" sz="2200" dirty="0" smtClean="0"/>
              <a:t>Laughter  (</a:t>
            </a:r>
            <a:r>
              <a:rPr lang="en-IN" sz="2200" dirty="0" err="1" smtClean="0"/>
              <a:t>aphasita</a:t>
            </a:r>
            <a:r>
              <a:rPr lang="en-IN" sz="2200" dirty="0" smtClean="0"/>
              <a:t>)</a:t>
            </a:r>
          </a:p>
          <a:p>
            <a:r>
              <a:rPr lang="en-IN" sz="2200" dirty="0" smtClean="0"/>
              <a:t>(6)           Excessive laughter  (</a:t>
            </a:r>
            <a:r>
              <a:rPr lang="en-IN" sz="2200" dirty="0" err="1" smtClean="0"/>
              <a:t>atihasita</a:t>
            </a:r>
            <a:r>
              <a:rPr lang="en-IN" sz="2200" dirty="0" smtClean="0"/>
              <a:t>)</a:t>
            </a:r>
          </a:p>
          <a:p>
            <a:r>
              <a:rPr lang="en-IN" sz="2200" dirty="0" smtClean="0"/>
              <a:t>The best example of </a:t>
            </a:r>
            <a:r>
              <a:rPr lang="en-IN" sz="2200" dirty="0" err="1" smtClean="0"/>
              <a:t>Hasya</a:t>
            </a:r>
            <a:r>
              <a:rPr lang="en-IN" sz="2200" dirty="0" smtClean="0"/>
              <a:t> Rasa is “</a:t>
            </a:r>
            <a:r>
              <a:rPr lang="en-IN" sz="2200" dirty="0" err="1" smtClean="0"/>
              <a:t>Tarak</a:t>
            </a:r>
            <a:r>
              <a:rPr lang="en-IN" sz="2200" dirty="0" smtClean="0"/>
              <a:t> </a:t>
            </a:r>
            <a:r>
              <a:rPr lang="en-IN" sz="2200" dirty="0" err="1" smtClean="0"/>
              <a:t>Maheta</a:t>
            </a:r>
            <a:r>
              <a:rPr lang="en-IN" sz="2200" dirty="0" smtClean="0"/>
              <a:t> </a:t>
            </a:r>
            <a:r>
              <a:rPr lang="en-IN" sz="2200" dirty="0" err="1" smtClean="0"/>
              <a:t>ka</a:t>
            </a:r>
            <a:r>
              <a:rPr lang="en-IN" sz="2200" dirty="0" smtClean="0"/>
              <a:t> </a:t>
            </a:r>
            <a:r>
              <a:rPr lang="en-IN" sz="2200" dirty="0" err="1" smtClean="0"/>
              <a:t>UltaChashma</a:t>
            </a:r>
            <a:r>
              <a:rPr lang="en-IN" sz="2200" dirty="0" smtClean="0"/>
              <a:t>”. It create big laughter among the audience. It shows both types of laughers</a:t>
            </a:r>
            <a:endParaRPr lang="en-IN" sz="2200" dirty="0"/>
          </a:p>
        </p:txBody>
      </p:sp>
    </p:spTree>
    <p:extLst>
      <p:ext uri="{BB962C8B-B14F-4D97-AF65-F5344CB8AC3E}">
        <p14:creationId xmlns:p14="http://schemas.microsoft.com/office/powerpoint/2010/main" val="3196910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06171" y="2918586"/>
            <a:ext cx="2114550" cy="845819"/>
          </a:xfrm>
          <a:custGeom>
            <a:avLst/>
            <a:gdLst/>
            <a:ahLst/>
            <a:cxnLst/>
            <a:rect l="l" t="t" r="r" b="b"/>
            <a:pathLst>
              <a:path w="2114550" h="845820">
                <a:moveTo>
                  <a:pt x="1691157" y="0"/>
                </a:moveTo>
                <a:lnTo>
                  <a:pt x="0" y="0"/>
                </a:lnTo>
                <a:lnTo>
                  <a:pt x="422783" y="422783"/>
                </a:lnTo>
                <a:lnTo>
                  <a:pt x="0" y="845565"/>
                </a:lnTo>
                <a:lnTo>
                  <a:pt x="1691157" y="845565"/>
                </a:lnTo>
                <a:lnTo>
                  <a:pt x="2113940" y="422783"/>
                </a:lnTo>
                <a:lnTo>
                  <a:pt x="1691157" y="0"/>
                </a:lnTo>
                <a:close/>
              </a:path>
            </a:pathLst>
          </a:custGeom>
          <a:solidFill>
            <a:srgbClr val="943735"/>
          </a:solidFill>
        </p:spPr>
        <p:txBody>
          <a:bodyPr wrap="square" lIns="0" tIns="0" rIns="0" bIns="0" rtlCol="0"/>
          <a:lstStyle/>
          <a:p>
            <a:endParaRPr/>
          </a:p>
        </p:txBody>
      </p:sp>
      <p:sp>
        <p:nvSpPr>
          <p:cNvPr id="3" name="object 3"/>
          <p:cNvSpPr/>
          <p:nvPr/>
        </p:nvSpPr>
        <p:spPr>
          <a:xfrm>
            <a:off x="306171" y="2918586"/>
            <a:ext cx="2114550" cy="845819"/>
          </a:xfrm>
          <a:custGeom>
            <a:avLst/>
            <a:gdLst/>
            <a:ahLst/>
            <a:cxnLst/>
            <a:rect l="l" t="t" r="r" b="b"/>
            <a:pathLst>
              <a:path w="2114550" h="845820">
                <a:moveTo>
                  <a:pt x="0" y="0"/>
                </a:moveTo>
                <a:lnTo>
                  <a:pt x="1691157" y="0"/>
                </a:lnTo>
                <a:lnTo>
                  <a:pt x="2113940" y="422783"/>
                </a:lnTo>
                <a:lnTo>
                  <a:pt x="1691157" y="845565"/>
                </a:lnTo>
                <a:lnTo>
                  <a:pt x="0" y="845565"/>
                </a:lnTo>
                <a:lnTo>
                  <a:pt x="422783" y="422783"/>
                </a:lnTo>
                <a:lnTo>
                  <a:pt x="0" y="0"/>
                </a:lnTo>
                <a:close/>
              </a:path>
            </a:pathLst>
          </a:custGeom>
          <a:ln w="25400">
            <a:solidFill>
              <a:srgbClr val="FFFFFF"/>
            </a:solidFill>
          </a:ln>
        </p:spPr>
        <p:txBody>
          <a:bodyPr wrap="square" lIns="0" tIns="0" rIns="0" bIns="0" rtlCol="0"/>
          <a:lstStyle/>
          <a:p>
            <a:endParaRPr/>
          </a:p>
        </p:txBody>
      </p:sp>
      <p:sp>
        <p:nvSpPr>
          <p:cNvPr id="4" name="object 4"/>
          <p:cNvSpPr txBox="1"/>
          <p:nvPr/>
        </p:nvSpPr>
        <p:spPr>
          <a:xfrm>
            <a:off x="753872" y="3082874"/>
            <a:ext cx="1254125" cy="437515"/>
          </a:xfrm>
          <a:prstGeom prst="rect">
            <a:avLst/>
          </a:prstGeom>
        </p:spPr>
        <p:txBody>
          <a:bodyPr vert="horz" wrap="square" lIns="0" tIns="12700" rIns="0" bIns="0" rtlCol="0">
            <a:spAutoFit/>
          </a:bodyPr>
          <a:lstStyle/>
          <a:p>
            <a:pPr marL="12700">
              <a:lnSpc>
                <a:spcPct val="100000"/>
              </a:lnSpc>
              <a:spcBef>
                <a:spcPts val="100"/>
              </a:spcBef>
            </a:pPr>
            <a:r>
              <a:rPr sz="2700" spc="-60" dirty="0">
                <a:solidFill>
                  <a:srgbClr val="FFFFFF"/>
                </a:solidFill>
                <a:latin typeface="Arial"/>
                <a:cs typeface="Arial"/>
              </a:rPr>
              <a:t>M</a:t>
            </a:r>
            <a:r>
              <a:rPr sz="2700" spc="-50" dirty="0">
                <a:solidFill>
                  <a:srgbClr val="FFFFFF"/>
                </a:solidFill>
                <a:latin typeface="Arial"/>
                <a:cs typeface="Arial"/>
              </a:rPr>
              <a:t>e</a:t>
            </a:r>
            <a:r>
              <a:rPr sz="2700" spc="-120" dirty="0">
                <a:solidFill>
                  <a:srgbClr val="FFFFFF"/>
                </a:solidFill>
                <a:latin typeface="Arial"/>
                <a:cs typeface="Arial"/>
              </a:rPr>
              <a:t>aning</a:t>
            </a:r>
            <a:endParaRPr sz="2700">
              <a:latin typeface="Arial"/>
              <a:cs typeface="Arial"/>
            </a:endParaRPr>
          </a:p>
        </p:txBody>
      </p:sp>
      <p:sp>
        <p:nvSpPr>
          <p:cNvPr id="5" name="object 5"/>
          <p:cNvSpPr/>
          <p:nvPr/>
        </p:nvSpPr>
        <p:spPr>
          <a:xfrm>
            <a:off x="2145283" y="2990469"/>
            <a:ext cx="1755139" cy="702310"/>
          </a:xfrm>
          <a:custGeom>
            <a:avLst/>
            <a:gdLst/>
            <a:ahLst/>
            <a:cxnLst/>
            <a:rect l="l" t="t" r="r" b="b"/>
            <a:pathLst>
              <a:path w="1755139" h="702310">
                <a:moveTo>
                  <a:pt x="1403731" y="0"/>
                </a:moveTo>
                <a:lnTo>
                  <a:pt x="0" y="0"/>
                </a:lnTo>
                <a:lnTo>
                  <a:pt x="350901" y="350900"/>
                </a:lnTo>
                <a:lnTo>
                  <a:pt x="0" y="701801"/>
                </a:lnTo>
                <a:lnTo>
                  <a:pt x="1403731" y="701801"/>
                </a:lnTo>
                <a:lnTo>
                  <a:pt x="1754632" y="350900"/>
                </a:lnTo>
                <a:lnTo>
                  <a:pt x="1403731" y="0"/>
                </a:lnTo>
                <a:close/>
              </a:path>
            </a:pathLst>
          </a:custGeom>
          <a:solidFill>
            <a:srgbClr val="006FC0">
              <a:alpha val="90194"/>
            </a:srgbClr>
          </a:solidFill>
        </p:spPr>
        <p:txBody>
          <a:bodyPr wrap="square" lIns="0" tIns="0" rIns="0" bIns="0" rtlCol="0"/>
          <a:lstStyle/>
          <a:p>
            <a:endParaRPr/>
          </a:p>
        </p:txBody>
      </p:sp>
      <p:sp>
        <p:nvSpPr>
          <p:cNvPr id="6" name="object 6"/>
          <p:cNvSpPr/>
          <p:nvPr/>
        </p:nvSpPr>
        <p:spPr>
          <a:xfrm>
            <a:off x="2145283" y="2990469"/>
            <a:ext cx="1755139" cy="702310"/>
          </a:xfrm>
          <a:custGeom>
            <a:avLst/>
            <a:gdLst/>
            <a:ahLst/>
            <a:cxnLst/>
            <a:rect l="l" t="t" r="r" b="b"/>
            <a:pathLst>
              <a:path w="1755139" h="702310">
                <a:moveTo>
                  <a:pt x="0" y="0"/>
                </a:moveTo>
                <a:lnTo>
                  <a:pt x="1403731" y="0"/>
                </a:lnTo>
                <a:lnTo>
                  <a:pt x="1754632" y="350900"/>
                </a:lnTo>
                <a:lnTo>
                  <a:pt x="1403731" y="701801"/>
                </a:lnTo>
                <a:lnTo>
                  <a:pt x="0" y="701801"/>
                </a:lnTo>
                <a:lnTo>
                  <a:pt x="350901" y="350900"/>
                </a:lnTo>
                <a:lnTo>
                  <a:pt x="0" y="0"/>
                </a:lnTo>
                <a:close/>
              </a:path>
            </a:pathLst>
          </a:custGeom>
          <a:ln w="25399">
            <a:solidFill>
              <a:srgbClr val="D0D7E8"/>
            </a:solidFill>
          </a:ln>
        </p:spPr>
        <p:txBody>
          <a:bodyPr wrap="square" lIns="0" tIns="0" rIns="0" bIns="0" rtlCol="0"/>
          <a:lstStyle/>
          <a:p>
            <a:endParaRPr/>
          </a:p>
        </p:txBody>
      </p:sp>
      <p:sp>
        <p:nvSpPr>
          <p:cNvPr id="7" name="object 7"/>
          <p:cNvSpPr txBox="1"/>
          <p:nvPr/>
        </p:nvSpPr>
        <p:spPr>
          <a:xfrm>
            <a:off x="2530601" y="3006089"/>
            <a:ext cx="1010919" cy="607218"/>
          </a:xfrm>
          <a:prstGeom prst="rect">
            <a:avLst/>
          </a:prstGeom>
        </p:spPr>
        <p:txBody>
          <a:bodyPr vert="horz" wrap="square" lIns="0" tIns="42545" rIns="0" bIns="0" rtlCol="0">
            <a:spAutoFit/>
          </a:bodyPr>
          <a:lstStyle/>
          <a:p>
            <a:pPr marL="370840" marR="5080" indent="-358140">
              <a:lnSpc>
                <a:spcPts val="2210"/>
              </a:lnSpc>
              <a:spcBef>
                <a:spcPts val="335"/>
              </a:spcBef>
            </a:pPr>
            <a:r>
              <a:rPr sz="2000" b="1" dirty="0" smtClean="0">
                <a:solidFill>
                  <a:schemeClr val="accent2"/>
                </a:solidFill>
                <a:latin typeface="Times New Roman" pitchFamily="18" charset="0"/>
                <a:cs typeface="Times New Roman" pitchFamily="18" charset="0"/>
              </a:rPr>
              <a:t>Compassion</a:t>
            </a:r>
            <a:endParaRPr sz="2000" b="1" dirty="0">
              <a:solidFill>
                <a:schemeClr val="accent2"/>
              </a:solidFill>
              <a:latin typeface="Times New Roman" pitchFamily="18" charset="0"/>
              <a:cs typeface="Times New Roman" pitchFamily="18" charset="0"/>
            </a:endParaRPr>
          </a:p>
        </p:txBody>
      </p:sp>
      <p:sp>
        <p:nvSpPr>
          <p:cNvPr id="8" name="object 8"/>
          <p:cNvSpPr/>
          <p:nvPr/>
        </p:nvSpPr>
        <p:spPr>
          <a:xfrm>
            <a:off x="3654297" y="2990469"/>
            <a:ext cx="1754505" cy="702310"/>
          </a:xfrm>
          <a:custGeom>
            <a:avLst/>
            <a:gdLst/>
            <a:ahLst/>
            <a:cxnLst/>
            <a:rect l="l" t="t" r="r" b="b"/>
            <a:pathLst>
              <a:path w="1754504" h="702310">
                <a:moveTo>
                  <a:pt x="1403603" y="0"/>
                </a:moveTo>
                <a:lnTo>
                  <a:pt x="0" y="0"/>
                </a:lnTo>
                <a:lnTo>
                  <a:pt x="350900" y="350900"/>
                </a:lnTo>
                <a:lnTo>
                  <a:pt x="0" y="701801"/>
                </a:lnTo>
                <a:lnTo>
                  <a:pt x="1403603" y="701801"/>
                </a:lnTo>
                <a:lnTo>
                  <a:pt x="1754504" y="350900"/>
                </a:lnTo>
                <a:lnTo>
                  <a:pt x="1403603" y="0"/>
                </a:lnTo>
                <a:close/>
              </a:path>
            </a:pathLst>
          </a:custGeom>
          <a:solidFill>
            <a:srgbClr val="006FC0">
              <a:alpha val="90194"/>
            </a:srgbClr>
          </a:solidFill>
        </p:spPr>
        <p:txBody>
          <a:bodyPr wrap="square" lIns="0" tIns="0" rIns="0" bIns="0" rtlCol="0"/>
          <a:lstStyle/>
          <a:p>
            <a:endParaRPr/>
          </a:p>
        </p:txBody>
      </p:sp>
      <p:sp>
        <p:nvSpPr>
          <p:cNvPr id="9" name="object 9"/>
          <p:cNvSpPr/>
          <p:nvPr/>
        </p:nvSpPr>
        <p:spPr>
          <a:xfrm>
            <a:off x="3654297" y="2990469"/>
            <a:ext cx="1754505" cy="702310"/>
          </a:xfrm>
          <a:custGeom>
            <a:avLst/>
            <a:gdLst/>
            <a:ahLst/>
            <a:cxnLst/>
            <a:rect l="l" t="t" r="r" b="b"/>
            <a:pathLst>
              <a:path w="1754504" h="702310">
                <a:moveTo>
                  <a:pt x="0" y="0"/>
                </a:moveTo>
                <a:lnTo>
                  <a:pt x="1403603" y="0"/>
                </a:lnTo>
                <a:lnTo>
                  <a:pt x="1754504" y="350900"/>
                </a:lnTo>
                <a:lnTo>
                  <a:pt x="1403603" y="701801"/>
                </a:lnTo>
                <a:lnTo>
                  <a:pt x="0" y="701801"/>
                </a:lnTo>
                <a:lnTo>
                  <a:pt x="350900" y="350900"/>
                </a:lnTo>
                <a:lnTo>
                  <a:pt x="0" y="0"/>
                </a:lnTo>
                <a:close/>
              </a:path>
            </a:pathLst>
          </a:custGeom>
          <a:ln w="25399">
            <a:solidFill>
              <a:srgbClr val="D0D7E8"/>
            </a:solidFill>
          </a:ln>
        </p:spPr>
        <p:txBody>
          <a:bodyPr wrap="square" lIns="0" tIns="0" rIns="0" bIns="0" rtlCol="0"/>
          <a:lstStyle/>
          <a:p>
            <a:endParaRPr/>
          </a:p>
        </p:txBody>
      </p:sp>
      <p:sp>
        <p:nvSpPr>
          <p:cNvPr id="10" name="object 10"/>
          <p:cNvSpPr txBox="1"/>
          <p:nvPr/>
        </p:nvSpPr>
        <p:spPr>
          <a:xfrm>
            <a:off x="4032250" y="3101467"/>
            <a:ext cx="1031875" cy="406400"/>
          </a:xfrm>
          <a:prstGeom prst="rect">
            <a:avLst/>
          </a:prstGeom>
        </p:spPr>
        <p:txBody>
          <a:bodyPr vert="horz" wrap="square" lIns="0" tIns="12065" rIns="0" bIns="0" rtlCol="0">
            <a:spAutoFit/>
          </a:bodyPr>
          <a:lstStyle/>
          <a:p>
            <a:pPr marL="12700">
              <a:lnSpc>
                <a:spcPct val="100000"/>
              </a:lnSpc>
              <a:spcBef>
                <a:spcPts val="95"/>
              </a:spcBef>
            </a:pPr>
            <a:r>
              <a:rPr sz="2500" spc="-185" dirty="0">
                <a:latin typeface="Arial"/>
                <a:cs typeface="Arial"/>
              </a:rPr>
              <a:t>Tragedy</a:t>
            </a:r>
            <a:endParaRPr sz="2500">
              <a:latin typeface="Arial"/>
              <a:cs typeface="Arial"/>
            </a:endParaRPr>
          </a:p>
        </p:txBody>
      </p:sp>
      <p:sp>
        <p:nvSpPr>
          <p:cNvPr id="11" name="object 11"/>
          <p:cNvSpPr/>
          <p:nvPr/>
        </p:nvSpPr>
        <p:spPr>
          <a:xfrm>
            <a:off x="306171" y="3882516"/>
            <a:ext cx="2114550" cy="845819"/>
          </a:xfrm>
          <a:custGeom>
            <a:avLst/>
            <a:gdLst/>
            <a:ahLst/>
            <a:cxnLst/>
            <a:rect l="l" t="t" r="r" b="b"/>
            <a:pathLst>
              <a:path w="2114550" h="845820">
                <a:moveTo>
                  <a:pt x="1691157" y="0"/>
                </a:moveTo>
                <a:lnTo>
                  <a:pt x="0" y="0"/>
                </a:lnTo>
                <a:lnTo>
                  <a:pt x="422783" y="422782"/>
                </a:lnTo>
                <a:lnTo>
                  <a:pt x="0" y="845565"/>
                </a:lnTo>
                <a:lnTo>
                  <a:pt x="1691157" y="845565"/>
                </a:lnTo>
                <a:lnTo>
                  <a:pt x="2113940" y="422782"/>
                </a:lnTo>
                <a:lnTo>
                  <a:pt x="1691157" y="0"/>
                </a:lnTo>
                <a:close/>
              </a:path>
            </a:pathLst>
          </a:custGeom>
          <a:solidFill>
            <a:srgbClr val="943735"/>
          </a:solidFill>
        </p:spPr>
        <p:txBody>
          <a:bodyPr wrap="square" lIns="0" tIns="0" rIns="0" bIns="0" rtlCol="0"/>
          <a:lstStyle/>
          <a:p>
            <a:endParaRPr/>
          </a:p>
        </p:txBody>
      </p:sp>
      <p:sp>
        <p:nvSpPr>
          <p:cNvPr id="12" name="object 12"/>
          <p:cNvSpPr/>
          <p:nvPr/>
        </p:nvSpPr>
        <p:spPr>
          <a:xfrm>
            <a:off x="306171" y="3882516"/>
            <a:ext cx="2114550" cy="845819"/>
          </a:xfrm>
          <a:custGeom>
            <a:avLst/>
            <a:gdLst/>
            <a:ahLst/>
            <a:cxnLst/>
            <a:rect l="l" t="t" r="r" b="b"/>
            <a:pathLst>
              <a:path w="2114550" h="845820">
                <a:moveTo>
                  <a:pt x="0" y="0"/>
                </a:moveTo>
                <a:lnTo>
                  <a:pt x="1691157" y="0"/>
                </a:lnTo>
                <a:lnTo>
                  <a:pt x="2113940" y="422782"/>
                </a:lnTo>
                <a:lnTo>
                  <a:pt x="1691157" y="845565"/>
                </a:lnTo>
                <a:lnTo>
                  <a:pt x="0" y="845565"/>
                </a:lnTo>
                <a:lnTo>
                  <a:pt x="422783" y="422782"/>
                </a:lnTo>
                <a:lnTo>
                  <a:pt x="0" y="0"/>
                </a:lnTo>
                <a:close/>
              </a:path>
            </a:pathLst>
          </a:custGeom>
          <a:ln w="25400">
            <a:solidFill>
              <a:srgbClr val="FFFFFF"/>
            </a:solidFill>
          </a:ln>
        </p:spPr>
        <p:txBody>
          <a:bodyPr wrap="square" lIns="0" tIns="0" rIns="0" bIns="0" rtlCol="0"/>
          <a:lstStyle/>
          <a:p>
            <a:endParaRPr/>
          </a:p>
        </p:txBody>
      </p:sp>
      <p:sp>
        <p:nvSpPr>
          <p:cNvPr id="13" name="object 13"/>
          <p:cNvSpPr txBox="1"/>
          <p:nvPr/>
        </p:nvSpPr>
        <p:spPr>
          <a:xfrm>
            <a:off x="1002283" y="4047235"/>
            <a:ext cx="755650" cy="436880"/>
          </a:xfrm>
          <a:prstGeom prst="rect">
            <a:avLst/>
          </a:prstGeom>
        </p:spPr>
        <p:txBody>
          <a:bodyPr vert="horz" wrap="square" lIns="0" tIns="12700" rIns="0" bIns="0" rtlCol="0">
            <a:spAutoFit/>
          </a:bodyPr>
          <a:lstStyle/>
          <a:p>
            <a:pPr marL="12700">
              <a:lnSpc>
                <a:spcPct val="100000"/>
              </a:lnSpc>
              <a:spcBef>
                <a:spcPts val="100"/>
              </a:spcBef>
            </a:pPr>
            <a:r>
              <a:rPr sz="2700" spc="-90" dirty="0">
                <a:solidFill>
                  <a:srgbClr val="FFFFFF"/>
                </a:solidFill>
                <a:latin typeface="Arial"/>
                <a:cs typeface="Arial"/>
              </a:rPr>
              <a:t>Deity</a:t>
            </a:r>
            <a:endParaRPr sz="2700">
              <a:latin typeface="Arial"/>
              <a:cs typeface="Arial"/>
            </a:endParaRPr>
          </a:p>
        </p:txBody>
      </p:sp>
      <p:sp>
        <p:nvSpPr>
          <p:cNvPr id="14" name="object 14"/>
          <p:cNvSpPr/>
          <p:nvPr/>
        </p:nvSpPr>
        <p:spPr>
          <a:xfrm>
            <a:off x="2145283" y="3954398"/>
            <a:ext cx="1755139" cy="702310"/>
          </a:xfrm>
          <a:custGeom>
            <a:avLst/>
            <a:gdLst/>
            <a:ahLst/>
            <a:cxnLst/>
            <a:rect l="l" t="t" r="r" b="b"/>
            <a:pathLst>
              <a:path w="1755139" h="702310">
                <a:moveTo>
                  <a:pt x="1403731" y="0"/>
                </a:moveTo>
                <a:lnTo>
                  <a:pt x="0" y="0"/>
                </a:lnTo>
                <a:lnTo>
                  <a:pt x="350901" y="350900"/>
                </a:lnTo>
                <a:lnTo>
                  <a:pt x="0" y="701801"/>
                </a:lnTo>
                <a:lnTo>
                  <a:pt x="1403731" y="701801"/>
                </a:lnTo>
                <a:lnTo>
                  <a:pt x="1754632" y="350900"/>
                </a:lnTo>
                <a:lnTo>
                  <a:pt x="1403731" y="0"/>
                </a:lnTo>
                <a:close/>
              </a:path>
            </a:pathLst>
          </a:custGeom>
          <a:solidFill>
            <a:srgbClr val="006FC0">
              <a:alpha val="90194"/>
            </a:srgbClr>
          </a:solidFill>
        </p:spPr>
        <p:txBody>
          <a:bodyPr wrap="square" lIns="0" tIns="0" rIns="0" bIns="0" rtlCol="0"/>
          <a:lstStyle/>
          <a:p>
            <a:endParaRPr/>
          </a:p>
        </p:txBody>
      </p:sp>
      <p:sp>
        <p:nvSpPr>
          <p:cNvPr id="15" name="object 15"/>
          <p:cNvSpPr/>
          <p:nvPr/>
        </p:nvSpPr>
        <p:spPr>
          <a:xfrm>
            <a:off x="2145283" y="3954398"/>
            <a:ext cx="1755139" cy="702310"/>
          </a:xfrm>
          <a:custGeom>
            <a:avLst/>
            <a:gdLst/>
            <a:ahLst/>
            <a:cxnLst/>
            <a:rect l="l" t="t" r="r" b="b"/>
            <a:pathLst>
              <a:path w="1755139" h="702310">
                <a:moveTo>
                  <a:pt x="0" y="0"/>
                </a:moveTo>
                <a:lnTo>
                  <a:pt x="1403731" y="0"/>
                </a:lnTo>
                <a:lnTo>
                  <a:pt x="1754632" y="350900"/>
                </a:lnTo>
                <a:lnTo>
                  <a:pt x="1403731" y="701801"/>
                </a:lnTo>
                <a:lnTo>
                  <a:pt x="0" y="701801"/>
                </a:lnTo>
                <a:lnTo>
                  <a:pt x="350901" y="350900"/>
                </a:lnTo>
                <a:lnTo>
                  <a:pt x="0" y="0"/>
                </a:lnTo>
                <a:close/>
              </a:path>
            </a:pathLst>
          </a:custGeom>
          <a:ln w="25400">
            <a:solidFill>
              <a:srgbClr val="D0D7E8"/>
            </a:solidFill>
          </a:ln>
        </p:spPr>
        <p:txBody>
          <a:bodyPr wrap="square" lIns="0" tIns="0" rIns="0" bIns="0" rtlCol="0"/>
          <a:lstStyle/>
          <a:p>
            <a:endParaRPr/>
          </a:p>
        </p:txBody>
      </p:sp>
      <p:sp>
        <p:nvSpPr>
          <p:cNvPr id="16" name="object 16"/>
          <p:cNvSpPr txBox="1"/>
          <p:nvPr/>
        </p:nvSpPr>
        <p:spPr>
          <a:xfrm>
            <a:off x="2680207" y="4065473"/>
            <a:ext cx="715645" cy="319959"/>
          </a:xfrm>
          <a:prstGeom prst="rect">
            <a:avLst/>
          </a:prstGeom>
        </p:spPr>
        <p:txBody>
          <a:bodyPr vert="horz" wrap="square" lIns="0" tIns="12065" rIns="0" bIns="0" rtlCol="0">
            <a:spAutoFit/>
          </a:bodyPr>
          <a:lstStyle/>
          <a:p>
            <a:pPr marL="12700">
              <a:lnSpc>
                <a:spcPct val="100000"/>
              </a:lnSpc>
              <a:spcBef>
                <a:spcPts val="95"/>
              </a:spcBef>
            </a:pPr>
            <a:r>
              <a:rPr sz="2000" b="1" dirty="0">
                <a:latin typeface="Arial"/>
                <a:cs typeface="Arial"/>
              </a:rPr>
              <a:t>Yama</a:t>
            </a:r>
            <a:endParaRPr sz="2500" b="1" dirty="0">
              <a:latin typeface="Arial"/>
              <a:cs typeface="Arial"/>
            </a:endParaRPr>
          </a:p>
        </p:txBody>
      </p:sp>
      <p:sp>
        <p:nvSpPr>
          <p:cNvPr id="17" name="object 17"/>
          <p:cNvSpPr/>
          <p:nvPr/>
        </p:nvSpPr>
        <p:spPr>
          <a:xfrm>
            <a:off x="381000" y="4876800"/>
            <a:ext cx="2113915" cy="845819"/>
          </a:xfrm>
          <a:custGeom>
            <a:avLst/>
            <a:gdLst/>
            <a:ahLst/>
            <a:cxnLst/>
            <a:rect l="l" t="t" r="r" b="b"/>
            <a:pathLst>
              <a:path w="2113915" h="845820">
                <a:moveTo>
                  <a:pt x="1691132" y="0"/>
                </a:moveTo>
                <a:lnTo>
                  <a:pt x="0" y="0"/>
                </a:lnTo>
                <a:lnTo>
                  <a:pt x="422795" y="422783"/>
                </a:lnTo>
                <a:lnTo>
                  <a:pt x="0" y="845578"/>
                </a:lnTo>
                <a:lnTo>
                  <a:pt x="1691132" y="845578"/>
                </a:lnTo>
                <a:lnTo>
                  <a:pt x="2113915" y="422783"/>
                </a:lnTo>
                <a:lnTo>
                  <a:pt x="1691132" y="0"/>
                </a:lnTo>
                <a:close/>
              </a:path>
            </a:pathLst>
          </a:custGeom>
          <a:solidFill>
            <a:srgbClr val="943735"/>
          </a:solidFill>
        </p:spPr>
        <p:txBody>
          <a:bodyPr wrap="square" lIns="0" tIns="0" rIns="0" bIns="0" rtlCol="0"/>
          <a:lstStyle/>
          <a:p>
            <a:endParaRPr/>
          </a:p>
        </p:txBody>
      </p:sp>
      <p:sp>
        <p:nvSpPr>
          <p:cNvPr id="18" name="object 18"/>
          <p:cNvSpPr/>
          <p:nvPr/>
        </p:nvSpPr>
        <p:spPr>
          <a:xfrm>
            <a:off x="381000" y="4876800"/>
            <a:ext cx="2113915" cy="845819"/>
          </a:xfrm>
          <a:custGeom>
            <a:avLst/>
            <a:gdLst/>
            <a:ahLst/>
            <a:cxnLst/>
            <a:rect l="l" t="t" r="r" b="b"/>
            <a:pathLst>
              <a:path w="2113915" h="845820">
                <a:moveTo>
                  <a:pt x="0" y="0"/>
                </a:moveTo>
                <a:lnTo>
                  <a:pt x="1691132" y="0"/>
                </a:lnTo>
                <a:lnTo>
                  <a:pt x="2113915" y="422783"/>
                </a:lnTo>
                <a:lnTo>
                  <a:pt x="1691132" y="845578"/>
                </a:lnTo>
                <a:lnTo>
                  <a:pt x="0" y="845578"/>
                </a:lnTo>
                <a:lnTo>
                  <a:pt x="422795" y="422783"/>
                </a:lnTo>
                <a:lnTo>
                  <a:pt x="0" y="0"/>
                </a:lnTo>
                <a:close/>
              </a:path>
            </a:pathLst>
          </a:custGeom>
          <a:ln w="25400">
            <a:solidFill>
              <a:srgbClr val="FFFFFF"/>
            </a:solidFill>
          </a:ln>
        </p:spPr>
        <p:txBody>
          <a:bodyPr wrap="square" lIns="0" tIns="0" rIns="0" bIns="0" rtlCol="0"/>
          <a:lstStyle/>
          <a:p>
            <a:endParaRPr/>
          </a:p>
        </p:txBody>
      </p:sp>
      <p:sp>
        <p:nvSpPr>
          <p:cNvPr id="19" name="object 19"/>
          <p:cNvSpPr txBox="1"/>
          <p:nvPr/>
        </p:nvSpPr>
        <p:spPr>
          <a:xfrm>
            <a:off x="981252" y="5041468"/>
            <a:ext cx="949960" cy="437515"/>
          </a:xfrm>
          <a:prstGeom prst="rect">
            <a:avLst/>
          </a:prstGeom>
        </p:spPr>
        <p:txBody>
          <a:bodyPr vert="horz" wrap="square" lIns="0" tIns="12700" rIns="0" bIns="0" rtlCol="0">
            <a:spAutoFit/>
          </a:bodyPr>
          <a:lstStyle/>
          <a:p>
            <a:pPr marL="12700">
              <a:lnSpc>
                <a:spcPct val="100000"/>
              </a:lnSpc>
              <a:spcBef>
                <a:spcPts val="100"/>
              </a:spcBef>
            </a:pPr>
            <a:r>
              <a:rPr sz="2700" spc="-120" dirty="0">
                <a:solidFill>
                  <a:srgbClr val="FFFFFF"/>
                </a:solidFill>
                <a:latin typeface="Arial"/>
                <a:cs typeface="Arial"/>
              </a:rPr>
              <a:t>Colour</a:t>
            </a:r>
            <a:endParaRPr sz="2700">
              <a:latin typeface="Arial"/>
              <a:cs typeface="Arial"/>
            </a:endParaRPr>
          </a:p>
        </p:txBody>
      </p:sp>
      <p:sp>
        <p:nvSpPr>
          <p:cNvPr id="20" name="object 20"/>
          <p:cNvSpPr/>
          <p:nvPr/>
        </p:nvSpPr>
        <p:spPr>
          <a:xfrm>
            <a:off x="2145283" y="4918328"/>
            <a:ext cx="1755139" cy="702310"/>
          </a:xfrm>
          <a:custGeom>
            <a:avLst/>
            <a:gdLst/>
            <a:ahLst/>
            <a:cxnLst/>
            <a:rect l="l" t="t" r="r" b="b"/>
            <a:pathLst>
              <a:path w="1755139" h="702310">
                <a:moveTo>
                  <a:pt x="1403731" y="0"/>
                </a:moveTo>
                <a:lnTo>
                  <a:pt x="0" y="0"/>
                </a:lnTo>
                <a:lnTo>
                  <a:pt x="350901" y="350901"/>
                </a:lnTo>
                <a:lnTo>
                  <a:pt x="0" y="701852"/>
                </a:lnTo>
                <a:lnTo>
                  <a:pt x="1403731" y="701852"/>
                </a:lnTo>
                <a:lnTo>
                  <a:pt x="1754632" y="350901"/>
                </a:lnTo>
                <a:lnTo>
                  <a:pt x="1403731" y="0"/>
                </a:lnTo>
                <a:close/>
              </a:path>
            </a:pathLst>
          </a:custGeom>
          <a:solidFill>
            <a:srgbClr val="006FC0">
              <a:alpha val="90194"/>
            </a:srgbClr>
          </a:solidFill>
        </p:spPr>
        <p:txBody>
          <a:bodyPr wrap="square" lIns="0" tIns="0" rIns="0" bIns="0" rtlCol="0"/>
          <a:lstStyle/>
          <a:p>
            <a:endParaRPr/>
          </a:p>
        </p:txBody>
      </p:sp>
      <p:sp>
        <p:nvSpPr>
          <p:cNvPr id="21" name="object 21"/>
          <p:cNvSpPr/>
          <p:nvPr/>
        </p:nvSpPr>
        <p:spPr>
          <a:xfrm>
            <a:off x="2145283" y="4918328"/>
            <a:ext cx="1755139" cy="702310"/>
          </a:xfrm>
          <a:custGeom>
            <a:avLst/>
            <a:gdLst/>
            <a:ahLst/>
            <a:cxnLst/>
            <a:rect l="l" t="t" r="r" b="b"/>
            <a:pathLst>
              <a:path w="1755139" h="702310">
                <a:moveTo>
                  <a:pt x="0" y="0"/>
                </a:moveTo>
                <a:lnTo>
                  <a:pt x="1403731" y="0"/>
                </a:lnTo>
                <a:lnTo>
                  <a:pt x="1754632" y="350901"/>
                </a:lnTo>
                <a:lnTo>
                  <a:pt x="1403731" y="701852"/>
                </a:lnTo>
                <a:lnTo>
                  <a:pt x="0" y="701852"/>
                </a:lnTo>
                <a:lnTo>
                  <a:pt x="350901" y="350901"/>
                </a:lnTo>
                <a:lnTo>
                  <a:pt x="0" y="0"/>
                </a:lnTo>
                <a:close/>
              </a:path>
            </a:pathLst>
          </a:custGeom>
          <a:ln w="25400">
            <a:solidFill>
              <a:srgbClr val="D0D7E8"/>
            </a:solidFill>
          </a:ln>
        </p:spPr>
        <p:txBody>
          <a:bodyPr wrap="square" lIns="0" tIns="0" rIns="0" bIns="0" rtlCol="0"/>
          <a:lstStyle/>
          <a:p>
            <a:endParaRPr/>
          </a:p>
        </p:txBody>
      </p:sp>
      <p:sp>
        <p:nvSpPr>
          <p:cNvPr id="22" name="object 22"/>
          <p:cNvSpPr txBox="1"/>
          <p:nvPr/>
        </p:nvSpPr>
        <p:spPr>
          <a:xfrm>
            <a:off x="2722879" y="5029961"/>
            <a:ext cx="633095" cy="406400"/>
          </a:xfrm>
          <a:prstGeom prst="rect">
            <a:avLst/>
          </a:prstGeom>
        </p:spPr>
        <p:txBody>
          <a:bodyPr vert="horz" wrap="square" lIns="0" tIns="12065" rIns="0" bIns="0" rtlCol="0">
            <a:spAutoFit/>
          </a:bodyPr>
          <a:lstStyle/>
          <a:p>
            <a:pPr marL="12700">
              <a:lnSpc>
                <a:spcPct val="100000"/>
              </a:lnSpc>
              <a:spcBef>
                <a:spcPts val="95"/>
              </a:spcBef>
            </a:pPr>
            <a:r>
              <a:rPr sz="2500" spc="-235" dirty="0">
                <a:latin typeface="Arial"/>
                <a:cs typeface="Arial"/>
              </a:rPr>
              <a:t>G</a:t>
            </a:r>
            <a:r>
              <a:rPr sz="2500" spc="-135" dirty="0">
                <a:latin typeface="Arial"/>
                <a:cs typeface="Arial"/>
              </a:rPr>
              <a:t>rey</a:t>
            </a:r>
            <a:endParaRPr sz="2500">
              <a:latin typeface="Arial"/>
              <a:cs typeface="Arial"/>
            </a:endParaRPr>
          </a:p>
        </p:txBody>
      </p:sp>
      <p:sp>
        <p:nvSpPr>
          <p:cNvPr id="23" name="object 23"/>
          <p:cNvSpPr txBox="1">
            <a:spLocks noGrp="1"/>
          </p:cNvSpPr>
          <p:nvPr>
            <p:ph type="title"/>
          </p:nvPr>
        </p:nvSpPr>
        <p:spPr>
          <a:xfrm>
            <a:off x="685800" y="426125"/>
            <a:ext cx="7772400" cy="976549"/>
          </a:xfrm>
          <a:prstGeom prst="rect">
            <a:avLst/>
          </a:prstGeom>
          <a:solidFill>
            <a:srgbClr val="FFFF00"/>
          </a:solidFill>
        </p:spPr>
        <p:txBody>
          <a:bodyPr vert="horz" wrap="square" lIns="0" tIns="296545" rIns="0" bIns="0" rtlCol="0">
            <a:spAutoFit/>
          </a:bodyPr>
          <a:lstStyle/>
          <a:p>
            <a:pPr marL="2524125">
              <a:lnSpc>
                <a:spcPct val="100000"/>
              </a:lnSpc>
              <a:spcBef>
                <a:spcPts val="2335"/>
              </a:spcBef>
            </a:pPr>
            <a:r>
              <a:rPr b="1" spc="-1165" dirty="0">
                <a:uFill>
                  <a:solidFill>
                    <a:srgbClr val="000000"/>
                  </a:solidFill>
                </a:uFill>
                <a:latin typeface="Times New Roman"/>
                <a:cs typeface="Times New Roman"/>
              </a:rPr>
              <a:t> </a:t>
            </a:r>
            <a:r>
              <a:rPr b="1" spc="-425" dirty="0" smtClean="0">
                <a:uFill>
                  <a:solidFill>
                    <a:srgbClr val="000000"/>
                  </a:solidFill>
                </a:uFill>
              </a:rPr>
              <a:t>KARUNA</a:t>
            </a:r>
            <a:endParaRPr b="1" spc="-425" dirty="0">
              <a:uFill>
                <a:solidFill>
                  <a:srgbClr val="000000"/>
                </a:solidFill>
              </a:uFill>
            </a:endParaRPr>
          </a:p>
        </p:txBody>
      </p:sp>
      <p:sp>
        <p:nvSpPr>
          <p:cNvPr id="24" name="object 24"/>
          <p:cNvSpPr/>
          <p:nvPr/>
        </p:nvSpPr>
        <p:spPr>
          <a:xfrm>
            <a:off x="5867400" y="1981200"/>
            <a:ext cx="2971800" cy="441960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9849386"/>
      </p:ext>
    </p:extLst>
  </p:cSld>
  <p:clrMapOvr>
    <a:masterClrMapping/>
  </p:clrMapOvr>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Look Back in Anger</Template>
  <TotalTime>29</TotalTime>
  <Words>1797</Words>
  <Application>Microsoft Office PowerPoint</Application>
  <PresentationFormat>On-screen Show (4:3)</PresentationFormat>
  <Paragraphs>164</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Technic</vt:lpstr>
      <vt:lpstr>Types of Rasa </vt:lpstr>
      <vt:lpstr>PowerPoint Presentation</vt:lpstr>
      <vt:lpstr>Types of Rasa</vt:lpstr>
      <vt:lpstr>Navaras</vt:lpstr>
      <vt:lpstr> Shringara (Erotic)</vt:lpstr>
      <vt:lpstr>Shringara</vt:lpstr>
      <vt:lpstr> Hasya (Comic)</vt:lpstr>
      <vt:lpstr>Hasaya</vt:lpstr>
      <vt:lpstr> KARUNA</vt:lpstr>
      <vt:lpstr>Karuna (Pathos)</vt:lpstr>
      <vt:lpstr>Fury</vt:lpstr>
      <vt:lpstr>Raudra (Furious)</vt:lpstr>
      <vt:lpstr> VEERA (Heroic)</vt:lpstr>
      <vt:lpstr>Vira</vt:lpstr>
      <vt:lpstr>Bhayānakam</vt:lpstr>
      <vt:lpstr>Bhayanakam </vt:lpstr>
      <vt:lpstr>BIBHATSYA (Disgust)</vt:lpstr>
      <vt:lpstr>Bibhatsaya</vt:lpstr>
      <vt:lpstr> ADBHUTA (Wonder)</vt:lpstr>
      <vt:lpstr>Adbhuta</vt:lpstr>
      <vt:lpstr>SANTA (Peace)</vt:lpstr>
      <vt:lpstr>Santa Rasa</vt:lpstr>
      <vt:lpstr>Santa Rasa (I)</vt:lpstr>
      <vt:lpstr>Santa Rasa (II)</vt:lpstr>
      <vt:lpstr>Theory(Vad)-1</vt:lpstr>
      <vt:lpstr>Theory- 2</vt:lpstr>
      <vt:lpstr>Theory- 3</vt:lpstr>
      <vt:lpstr>Theory- 4</vt:lpstr>
      <vt:lpstr>Conclusion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Types of Rasa </dc:title>
  <dc:creator>HP</dc:creator>
  <cp:lastModifiedBy>HP</cp:lastModifiedBy>
  <cp:revision>4</cp:revision>
  <dcterms:created xsi:type="dcterms:W3CDTF">2006-08-16T00:00:00Z</dcterms:created>
  <dcterms:modified xsi:type="dcterms:W3CDTF">2020-05-02T07:36:03Z</dcterms:modified>
</cp:coreProperties>
</file>