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419" y="63018"/>
            <a:ext cx="9027160" cy="173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2289" y="163829"/>
            <a:ext cx="5519420" cy="1365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583690"/>
            <a:ext cx="8074660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7069" y="0"/>
              <a:ext cx="7129780" cy="1700530"/>
            </a:xfrm>
            <a:custGeom>
              <a:avLst/>
              <a:gdLst/>
              <a:ahLst/>
              <a:cxnLst/>
              <a:rect l="l" t="t" r="r" b="b"/>
              <a:pathLst>
                <a:path w="7129780" h="1700530">
                  <a:moveTo>
                    <a:pt x="7129780" y="0"/>
                  </a:moveTo>
                  <a:lnTo>
                    <a:pt x="0" y="0"/>
                  </a:lnTo>
                  <a:lnTo>
                    <a:pt x="0" y="1700529"/>
                  </a:lnTo>
                  <a:lnTo>
                    <a:pt x="7129780" y="1700529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7069" y="1"/>
            <a:ext cx="7129780" cy="1497398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306070">
              <a:lnSpc>
                <a:spcPts val="5275"/>
              </a:lnSpc>
              <a:spcBef>
                <a:spcPts val="1370"/>
              </a:spcBef>
            </a:pPr>
            <a:r>
              <a:rPr sz="4400" b="1" spc="-5" smtClean="0">
                <a:latin typeface="Comic Sans MS"/>
                <a:cs typeface="Comic Sans MS"/>
              </a:rPr>
              <a:t>Eutrophicat</a:t>
            </a:r>
            <a:r>
              <a:rPr lang="en-IN" sz="4400" b="1" spc="-5" dirty="0" smtClean="0">
                <a:latin typeface="Comic Sans MS"/>
                <a:cs typeface="Comic Sans MS"/>
              </a:rPr>
              <a:t>ion:  </a:t>
            </a:r>
            <a:r>
              <a:rPr sz="4400" b="1" spc="-25" smtClean="0">
                <a:latin typeface="Times New Roman"/>
                <a:cs typeface="Times New Roman"/>
              </a:rPr>
              <a:t>a</a:t>
            </a:r>
            <a:r>
              <a:rPr sz="4400" b="1" spc="-25">
                <a:latin typeface="Times New Roman"/>
                <a:cs typeface="Times New Roman"/>
              </a:rPr>
              <a:t>	</a:t>
            </a:r>
            <a:r>
              <a:rPr sz="4400" b="1" spc="105" smtClean="0">
                <a:latin typeface="Times New Roman"/>
                <a:cs typeface="Times New Roman"/>
              </a:rPr>
              <a:t>major</a:t>
            </a:r>
            <a:r>
              <a:rPr lang="en-IN" sz="4400" b="1" spc="105" dirty="0" smtClean="0">
                <a:latin typeface="Times New Roman"/>
                <a:cs typeface="Times New Roman"/>
              </a:rPr>
              <a:t> </a:t>
            </a:r>
            <a:r>
              <a:rPr lang="en-US" sz="4400" b="1" spc="490" dirty="0" smtClean="0">
                <a:latin typeface="Times New Roman"/>
                <a:cs typeface="Times New Roman"/>
              </a:rPr>
              <a:t>i</a:t>
            </a:r>
            <a:r>
              <a:rPr lang="en-US" sz="4400" b="1" spc="565" dirty="0" smtClean="0">
                <a:latin typeface="Times New Roman"/>
                <a:cs typeface="Times New Roman"/>
              </a:rPr>
              <a:t>ss</a:t>
            </a:r>
            <a:r>
              <a:rPr lang="en-US" sz="4400" b="1" spc="430" dirty="0" smtClean="0">
                <a:latin typeface="Times New Roman"/>
                <a:cs typeface="Times New Roman"/>
              </a:rPr>
              <a:t>u</a:t>
            </a:r>
            <a:r>
              <a:rPr lang="en-US" sz="4400" b="1" spc="-375" dirty="0" smtClean="0">
                <a:latin typeface="Times New Roman"/>
                <a:cs typeface="Times New Roman"/>
              </a:rPr>
              <a:t>e</a:t>
            </a:r>
            <a:endParaRPr lang="en-US" sz="44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9850" y="71120"/>
            <a:ext cx="36918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6.</a:t>
            </a:r>
            <a:r>
              <a:rPr sz="6000" spc="-75" dirty="0"/>
              <a:t> </a:t>
            </a:r>
            <a:r>
              <a:rPr sz="6000" spc="-10" dirty="0"/>
              <a:t>Effects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2540" y="1004570"/>
            <a:ext cx="8966200" cy="584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342900">
              <a:lnSpc>
                <a:spcPts val="2910"/>
              </a:lnSpc>
              <a:spcBef>
                <a:spcPts val="100"/>
              </a:spcBef>
              <a:buChar char="•"/>
              <a:tabLst>
                <a:tab pos="431165" algn="l"/>
                <a:tab pos="431800" algn="l"/>
              </a:tabLst>
            </a:pPr>
            <a:r>
              <a:rPr sz="2700" spc="-5" dirty="0">
                <a:latin typeface="Comic Sans MS"/>
                <a:cs typeface="Comic Sans MS"/>
              </a:rPr>
              <a:t>Thick algal blooms decrease sunlight</a:t>
            </a:r>
            <a:r>
              <a:rPr sz="2700" spc="-4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penetration,</a:t>
            </a:r>
            <a:endParaRPr sz="2700">
              <a:latin typeface="Comic Sans MS"/>
              <a:cs typeface="Comic Sans MS"/>
            </a:endParaRPr>
          </a:p>
          <a:p>
            <a:pPr marL="431800" marR="81280">
              <a:lnSpc>
                <a:spcPct val="79900"/>
              </a:lnSpc>
              <a:spcBef>
                <a:spcPts val="320"/>
              </a:spcBef>
            </a:pPr>
            <a:r>
              <a:rPr sz="2700" spc="-5" dirty="0">
                <a:latin typeface="Comic Sans MS"/>
                <a:cs typeface="Comic Sans MS"/>
              </a:rPr>
              <a:t>leads to death of submerged aquatic </a:t>
            </a:r>
            <a:r>
              <a:rPr sz="2700" spc="-10" dirty="0">
                <a:latin typeface="Comic Sans MS"/>
                <a:cs typeface="Comic Sans MS"/>
              </a:rPr>
              <a:t>vegetation </a:t>
            </a:r>
            <a:r>
              <a:rPr sz="2700" spc="-5" dirty="0">
                <a:latin typeface="Comic Sans MS"/>
                <a:cs typeface="Comic Sans MS"/>
              </a:rPr>
              <a:t>(less  fish/shellfish</a:t>
            </a:r>
            <a:r>
              <a:rPr sz="2700" spc="-2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habitat)</a:t>
            </a:r>
            <a:endParaRPr sz="2700">
              <a:latin typeface="Comic Sans MS"/>
              <a:cs typeface="Comic Sans MS"/>
            </a:endParaRPr>
          </a:p>
          <a:p>
            <a:pPr marL="431800" marR="287655" indent="-342900">
              <a:lnSpc>
                <a:spcPct val="79600"/>
              </a:lnSpc>
              <a:spcBef>
                <a:spcPts val="2660"/>
              </a:spcBef>
              <a:buChar char="•"/>
              <a:tabLst>
                <a:tab pos="431165" algn="l"/>
                <a:tab pos="431800" algn="l"/>
              </a:tabLst>
            </a:pPr>
            <a:r>
              <a:rPr sz="2700" spc="-10" dirty="0">
                <a:latin typeface="Comic Sans MS"/>
                <a:cs typeface="Comic Sans MS"/>
              </a:rPr>
              <a:t>More organic matter </a:t>
            </a:r>
            <a:r>
              <a:rPr sz="2700" spc="-5" dirty="0">
                <a:latin typeface="Comic Sans MS"/>
                <a:cs typeface="Comic Sans MS"/>
              </a:rPr>
              <a:t>leads to decrease </a:t>
            </a:r>
            <a:r>
              <a:rPr sz="2700" spc="-10" dirty="0">
                <a:latin typeface="Comic Sans MS"/>
                <a:cs typeface="Comic Sans MS"/>
              </a:rPr>
              <a:t>of </a:t>
            </a:r>
            <a:r>
              <a:rPr sz="2700" spc="-5" dirty="0">
                <a:latin typeface="Comic Sans MS"/>
                <a:cs typeface="Comic Sans MS"/>
              </a:rPr>
              <a:t>dissolved  oxygen (DO)</a:t>
            </a:r>
            <a:r>
              <a:rPr sz="2700" spc="-2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concentrations</a:t>
            </a:r>
            <a:endParaRPr sz="2700">
              <a:latin typeface="Comic Sans MS"/>
              <a:cs typeface="Comic Sans MS"/>
            </a:endParaRPr>
          </a:p>
          <a:p>
            <a:pPr marL="172085" algn="ctr">
              <a:lnSpc>
                <a:spcPts val="3180"/>
              </a:lnSpc>
            </a:pPr>
            <a:r>
              <a:rPr sz="2700" spc="-100" dirty="0">
                <a:latin typeface="Comic Sans MS"/>
                <a:cs typeface="Comic Sans MS"/>
              </a:rPr>
              <a:t>CH</a:t>
            </a:r>
            <a:r>
              <a:rPr sz="2325" spc="-150" baseline="-23297" dirty="0">
                <a:latin typeface="Comic Sans MS"/>
                <a:cs typeface="Comic Sans MS"/>
              </a:rPr>
              <a:t>2</a:t>
            </a:r>
            <a:r>
              <a:rPr sz="2700" spc="-100" dirty="0">
                <a:latin typeface="Comic Sans MS"/>
                <a:cs typeface="Comic Sans MS"/>
              </a:rPr>
              <a:t>O </a:t>
            </a:r>
            <a:r>
              <a:rPr sz="2700" dirty="0">
                <a:latin typeface="Comic Sans MS"/>
                <a:cs typeface="Comic Sans MS"/>
              </a:rPr>
              <a:t>+ </a:t>
            </a:r>
            <a:r>
              <a:rPr sz="2700" spc="-195" dirty="0">
                <a:latin typeface="Comic Sans MS"/>
                <a:cs typeface="Comic Sans MS"/>
              </a:rPr>
              <a:t>O</a:t>
            </a:r>
            <a:r>
              <a:rPr sz="2325" spc="-292" baseline="-23297" dirty="0">
                <a:latin typeface="Comic Sans MS"/>
                <a:cs typeface="Comic Sans MS"/>
              </a:rPr>
              <a:t>2</a:t>
            </a:r>
            <a:r>
              <a:rPr sz="2325" spc="104" baseline="-23297" dirty="0">
                <a:latin typeface="Comic Sans MS"/>
                <a:cs typeface="Comic Sans MS"/>
              </a:rPr>
              <a:t> </a:t>
            </a:r>
            <a:r>
              <a:rPr sz="2700" dirty="0">
                <a:latin typeface="Comic Sans MS"/>
                <a:cs typeface="Comic Sans MS"/>
              </a:rPr>
              <a:t>= </a:t>
            </a:r>
            <a:r>
              <a:rPr sz="2700" spc="-130" dirty="0">
                <a:latin typeface="Comic Sans MS"/>
                <a:cs typeface="Comic Sans MS"/>
              </a:rPr>
              <a:t>CO</a:t>
            </a:r>
            <a:r>
              <a:rPr sz="2325" spc="-195" baseline="-23297" dirty="0">
                <a:latin typeface="Comic Sans MS"/>
                <a:cs typeface="Comic Sans MS"/>
              </a:rPr>
              <a:t>2 </a:t>
            </a:r>
            <a:r>
              <a:rPr sz="2700" dirty="0">
                <a:latin typeface="Comic Sans MS"/>
                <a:cs typeface="Comic Sans MS"/>
              </a:rPr>
              <a:t>+</a:t>
            </a:r>
            <a:r>
              <a:rPr sz="2700" spc="-165" dirty="0">
                <a:latin typeface="Comic Sans MS"/>
                <a:cs typeface="Comic Sans MS"/>
              </a:rPr>
              <a:t> </a:t>
            </a:r>
            <a:r>
              <a:rPr sz="2700" spc="-130" dirty="0">
                <a:latin typeface="Comic Sans MS"/>
                <a:cs typeface="Comic Sans MS"/>
              </a:rPr>
              <a:t>H</a:t>
            </a:r>
            <a:r>
              <a:rPr sz="2325" spc="-195" baseline="-23297" dirty="0">
                <a:latin typeface="Comic Sans MS"/>
                <a:cs typeface="Comic Sans MS"/>
              </a:rPr>
              <a:t>2</a:t>
            </a:r>
            <a:r>
              <a:rPr sz="2700" spc="-130" dirty="0">
                <a:latin typeface="Comic Sans MS"/>
                <a:cs typeface="Comic Sans MS"/>
              </a:rPr>
              <a:t>O</a:t>
            </a:r>
            <a:endParaRPr sz="2700">
              <a:latin typeface="Comic Sans MS"/>
              <a:cs typeface="Comic Sans MS"/>
            </a:endParaRPr>
          </a:p>
          <a:p>
            <a:pPr marL="831850" marR="118745" lvl="1" indent="-285750">
              <a:lnSpc>
                <a:spcPct val="85400"/>
              </a:lnSpc>
              <a:spcBef>
                <a:spcPts val="890"/>
              </a:spcBef>
              <a:buChar char="–"/>
              <a:tabLst>
                <a:tab pos="831215" algn="l"/>
                <a:tab pos="831850" algn="l"/>
              </a:tabLst>
            </a:pPr>
            <a:r>
              <a:rPr sz="2400" spc="-5" dirty="0">
                <a:latin typeface="Comic Sans MS"/>
                <a:cs typeface="Comic Sans MS"/>
              </a:rPr>
              <a:t>BOD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biological oxygen demand,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measure </a:t>
            </a:r>
            <a:r>
              <a:rPr sz="2400" dirty="0">
                <a:latin typeface="Comic Sans MS"/>
                <a:cs typeface="Comic Sans MS"/>
              </a:rPr>
              <a:t>of </a:t>
            </a:r>
            <a:r>
              <a:rPr sz="2400" spc="-5" dirty="0">
                <a:latin typeface="Comic Sans MS"/>
                <a:cs typeface="Comic Sans MS"/>
              </a:rPr>
              <a:t>how </a:t>
            </a:r>
            <a:r>
              <a:rPr sz="2400" dirty="0">
                <a:latin typeface="Comic Sans MS"/>
                <a:cs typeface="Comic Sans MS"/>
              </a:rPr>
              <a:t>much  </a:t>
            </a:r>
            <a:r>
              <a:rPr sz="2400" spc="-185" dirty="0">
                <a:latin typeface="Comic Sans MS"/>
                <a:cs typeface="Comic Sans MS"/>
              </a:rPr>
              <a:t>O</a:t>
            </a:r>
            <a:r>
              <a:rPr sz="2100" spc="-277" baseline="-23809" dirty="0">
                <a:latin typeface="Comic Sans MS"/>
                <a:cs typeface="Comic Sans MS"/>
              </a:rPr>
              <a:t>2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given quantity of organic matter can remove from  the </a:t>
            </a:r>
            <a:r>
              <a:rPr sz="2400" spc="-10" dirty="0">
                <a:latin typeface="Comic Sans MS"/>
                <a:cs typeface="Comic Sans MS"/>
              </a:rPr>
              <a:t>water</a:t>
            </a:r>
            <a:endParaRPr sz="2400">
              <a:latin typeface="Comic Sans MS"/>
              <a:cs typeface="Comic Sans MS"/>
            </a:endParaRPr>
          </a:p>
          <a:p>
            <a:pPr marL="831850" marR="1036955" lvl="1" indent="-285750">
              <a:lnSpc>
                <a:spcPct val="79900"/>
              </a:lnSpc>
              <a:spcBef>
                <a:spcPts val="600"/>
              </a:spcBef>
              <a:buChar char="–"/>
              <a:tabLst>
                <a:tab pos="831215" algn="l"/>
                <a:tab pos="831850" algn="l"/>
              </a:tabLst>
            </a:pPr>
            <a:r>
              <a:rPr sz="2400" spc="-5" dirty="0">
                <a:latin typeface="Comic Sans MS"/>
                <a:cs typeface="Comic Sans MS"/>
              </a:rPr>
              <a:t>BOD: sewage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165mg/L; food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750mg/L; paper </a:t>
            </a:r>
            <a:r>
              <a:rPr sz="2400" dirty="0">
                <a:latin typeface="Comic Sans MS"/>
                <a:cs typeface="Comic Sans MS"/>
              </a:rPr>
              <a:t>=  </a:t>
            </a:r>
            <a:r>
              <a:rPr sz="2400" spc="-5" dirty="0">
                <a:latin typeface="Comic Sans MS"/>
                <a:cs typeface="Comic Sans MS"/>
              </a:rPr>
              <a:t>375mg/L</a:t>
            </a:r>
            <a:endParaRPr sz="24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omic Sans MS"/>
              <a:buChar char="–"/>
            </a:pPr>
            <a:endParaRPr sz="2950">
              <a:latin typeface="Comic Sans MS"/>
              <a:cs typeface="Comic Sans MS"/>
            </a:endParaRPr>
          </a:p>
          <a:p>
            <a:pPr marL="431800" marR="411480" indent="-342900">
              <a:lnSpc>
                <a:spcPts val="3040"/>
              </a:lnSpc>
              <a:buChar char="•"/>
              <a:tabLst>
                <a:tab pos="431165" algn="l"/>
                <a:tab pos="431800" algn="l"/>
              </a:tabLst>
            </a:pPr>
            <a:r>
              <a:rPr sz="2700" spc="-5" dirty="0">
                <a:latin typeface="Comic Sans MS"/>
                <a:cs typeface="Comic Sans MS"/>
              </a:rPr>
              <a:t>Anoxia kills fish (Healthy water has </a:t>
            </a:r>
            <a:r>
              <a:rPr sz="2700" spc="-10" dirty="0">
                <a:latin typeface="Comic Sans MS"/>
                <a:cs typeface="Comic Sans MS"/>
              </a:rPr>
              <a:t>8mg/L </a:t>
            </a:r>
            <a:r>
              <a:rPr sz="2700" spc="-105" dirty="0">
                <a:latin typeface="Comic Sans MS"/>
                <a:cs typeface="Comic Sans MS"/>
              </a:rPr>
              <a:t>O</a:t>
            </a:r>
            <a:r>
              <a:rPr sz="2325" spc="-157" baseline="-23297" dirty="0">
                <a:latin typeface="Comic Sans MS"/>
                <a:cs typeface="Comic Sans MS"/>
              </a:rPr>
              <a:t>2</a:t>
            </a:r>
            <a:r>
              <a:rPr sz="2700" spc="-105" dirty="0">
                <a:latin typeface="Comic Sans MS"/>
                <a:cs typeface="Comic Sans MS"/>
              </a:rPr>
              <a:t>, </a:t>
            </a:r>
            <a:r>
              <a:rPr sz="2700" spc="-5" dirty="0">
                <a:solidFill>
                  <a:srgbClr val="FF0000"/>
                </a:solidFill>
                <a:latin typeface="Comic Sans MS"/>
                <a:cs typeface="Comic Sans MS"/>
              </a:rPr>
              <a:t>fish  die at</a:t>
            </a:r>
            <a:r>
              <a:rPr sz="2700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700" spc="-10" dirty="0">
                <a:solidFill>
                  <a:srgbClr val="FF0000"/>
                </a:solidFill>
                <a:latin typeface="Comic Sans MS"/>
                <a:cs typeface="Comic Sans MS"/>
              </a:rPr>
              <a:t>2mg/L)</a:t>
            </a:r>
            <a:endParaRPr sz="2700">
              <a:latin typeface="Comic Sans MS"/>
              <a:cs typeface="Comic Sans MS"/>
            </a:endParaRPr>
          </a:p>
          <a:p>
            <a:pPr marL="831850" lvl="1" indent="-285750">
              <a:lnSpc>
                <a:spcPts val="2750"/>
              </a:lnSpc>
              <a:buChar char="–"/>
              <a:tabLst>
                <a:tab pos="831215" algn="l"/>
                <a:tab pos="831850" algn="l"/>
              </a:tabLst>
            </a:pPr>
            <a:r>
              <a:rPr sz="2400" spc="-185" dirty="0">
                <a:latin typeface="Comic Sans MS"/>
                <a:cs typeface="Comic Sans MS"/>
              </a:rPr>
              <a:t>O</a:t>
            </a:r>
            <a:r>
              <a:rPr sz="2100" spc="-277" baseline="-23809" dirty="0">
                <a:latin typeface="Comic Sans MS"/>
                <a:cs typeface="Comic Sans MS"/>
              </a:rPr>
              <a:t>2 </a:t>
            </a:r>
            <a:r>
              <a:rPr sz="2400" spc="-5" dirty="0">
                <a:latin typeface="Comic Sans MS"/>
                <a:cs typeface="Comic Sans MS"/>
              </a:rPr>
              <a:t>sag</a:t>
            </a:r>
            <a:r>
              <a:rPr sz="24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curve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670" y="452120"/>
            <a:ext cx="3498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dirty="0"/>
              <a:t>O</a:t>
            </a:r>
            <a:r>
              <a:rPr sz="3825" baseline="-23965" dirty="0"/>
              <a:t>2	</a:t>
            </a:r>
            <a:r>
              <a:rPr sz="4400" spc="-5" dirty="0"/>
              <a:t>Sag</a:t>
            </a:r>
            <a:r>
              <a:rPr sz="4400" spc="-70" dirty="0"/>
              <a:t> </a:t>
            </a:r>
            <a:r>
              <a:rPr sz="4400" spc="-5" dirty="0"/>
              <a:t>Curve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0" y="1341119"/>
            <a:ext cx="9144000" cy="5516880"/>
            <a:chOff x="0" y="1341119"/>
            <a:chExt cx="9144000" cy="5516880"/>
          </a:xfrm>
        </p:grpSpPr>
        <p:sp>
          <p:nvSpPr>
            <p:cNvPr id="4" name="object 4"/>
            <p:cNvSpPr/>
            <p:nvPr/>
          </p:nvSpPr>
          <p:spPr>
            <a:xfrm>
              <a:off x="0" y="1341119"/>
              <a:ext cx="9144000" cy="5516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8990" y="1503679"/>
              <a:ext cx="2086610" cy="3745229"/>
            </a:xfrm>
            <a:custGeom>
              <a:avLst/>
              <a:gdLst/>
              <a:ahLst/>
              <a:cxnLst/>
              <a:rect l="l" t="t" r="r" b="b"/>
              <a:pathLst>
                <a:path w="2086610" h="3745229">
                  <a:moveTo>
                    <a:pt x="0" y="3745230"/>
                  </a:moveTo>
                  <a:lnTo>
                    <a:pt x="2086610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6600" y="1483359"/>
              <a:ext cx="2087880" cy="3745229"/>
            </a:xfrm>
            <a:custGeom>
              <a:avLst/>
              <a:gdLst/>
              <a:ahLst/>
              <a:cxnLst/>
              <a:rect l="l" t="t" r="r" b="b"/>
              <a:pathLst>
                <a:path w="2087879" h="3745229">
                  <a:moveTo>
                    <a:pt x="0" y="3745229"/>
                  </a:moveTo>
                  <a:lnTo>
                    <a:pt x="2087879" y="0"/>
                  </a:lnTo>
                </a:path>
              </a:pathLst>
            </a:custGeom>
            <a:ln w="255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5600" y="1504949"/>
              <a:ext cx="1079500" cy="0"/>
            </a:xfrm>
            <a:custGeom>
              <a:avLst/>
              <a:gdLst/>
              <a:ahLst/>
              <a:cxnLst/>
              <a:rect l="l" t="t" r="r" b="b"/>
              <a:pathLst>
                <a:path w="1079500">
                  <a:moveTo>
                    <a:pt x="0" y="0"/>
                  </a:moveTo>
                  <a:lnTo>
                    <a:pt x="1079500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4479" y="1484629"/>
              <a:ext cx="1079500" cy="0"/>
            </a:xfrm>
            <a:custGeom>
              <a:avLst/>
              <a:gdLst/>
              <a:ahLst/>
              <a:cxnLst/>
              <a:rect l="l" t="t" r="r" b="b"/>
              <a:pathLst>
                <a:path w="1079500">
                  <a:moveTo>
                    <a:pt x="0" y="0"/>
                  </a:moveTo>
                  <a:lnTo>
                    <a:pt x="1079500" y="0"/>
                  </a:lnTo>
                </a:path>
              </a:pathLst>
            </a:custGeom>
            <a:ln w="255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0" y="1504949"/>
              <a:ext cx="1943100" cy="3743960"/>
            </a:xfrm>
            <a:custGeom>
              <a:avLst/>
              <a:gdLst/>
              <a:ahLst/>
              <a:cxnLst/>
              <a:rect l="l" t="t" r="r" b="b"/>
              <a:pathLst>
                <a:path w="1943100" h="3743960">
                  <a:moveTo>
                    <a:pt x="1943100" y="0"/>
                  </a:moveTo>
                  <a:lnTo>
                    <a:pt x="0" y="374396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0879" y="1484629"/>
              <a:ext cx="1941830" cy="3745229"/>
            </a:xfrm>
            <a:custGeom>
              <a:avLst/>
              <a:gdLst/>
              <a:ahLst/>
              <a:cxnLst/>
              <a:rect l="l" t="t" r="r" b="b"/>
              <a:pathLst>
                <a:path w="1941829" h="3745229">
                  <a:moveTo>
                    <a:pt x="1941830" y="0"/>
                  </a:moveTo>
                  <a:lnTo>
                    <a:pt x="0" y="3745230"/>
                  </a:lnTo>
                </a:path>
              </a:pathLst>
            </a:custGeom>
            <a:ln w="255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48990" y="5248910"/>
              <a:ext cx="0" cy="1224280"/>
            </a:xfrm>
            <a:custGeom>
              <a:avLst/>
              <a:gdLst/>
              <a:ahLst/>
              <a:cxnLst/>
              <a:rect l="l" t="t" r="r" b="b"/>
              <a:pathLst>
                <a:path h="1224279">
                  <a:moveTo>
                    <a:pt x="0" y="0"/>
                  </a:moveTo>
                  <a:lnTo>
                    <a:pt x="0" y="122428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6600" y="5229860"/>
              <a:ext cx="0" cy="1223010"/>
            </a:xfrm>
            <a:custGeom>
              <a:avLst/>
              <a:gdLst/>
              <a:ahLst/>
              <a:cxnLst/>
              <a:rect l="l" t="t" r="r" b="b"/>
              <a:pathLst>
                <a:path h="1223010">
                  <a:moveTo>
                    <a:pt x="0" y="0"/>
                  </a:moveTo>
                  <a:lnTo>
                    <a:pt x="0" y="1223009"/>
                  </a:lnTo>
                </a:path>
              </a:pathLst>
            </a:custGeom>
            <a:ln w="255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3270" y="5248910"/>
              <a:ext cx="0" cy="1224280"/>
            </a:xfrm>
            <a:custGeom>
              <a:avLst/>
              <a:gdLst/>
              <a:ahLst/>
              <a:cxnLst/>
              <a:rect l="l" t="t" r="r" b="b"/>
              <a:pathLst>
                <a:path h="1224279">
                  <a:moveTo>
                    <a:pt x="0" y="0"/>
                  </a:moveTo>
                  <a:lnTo>
                    <a:pt x="0" y="122428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0879" y="5229860"/>
              <a:ext cx="0" cy="1223010"/>
            </a:xfrm>
            <a:custGeom>
              <a:avLst/>
              <a:gdLst/>
              <a:ahLst/>
              <a:cxnLst/>
              <a:rect l="l" t="t" r="r" b="b"/>
              <a:pathLst>
                <a:path h="1223010">
                  <a:moveTo>
                    <a:pt x="0" y="0"/>
                  </a:moveTo>
                  <a:lnTo>
                    <a:pt x="0" y="1223009"/>
                  </a:lnTo>
                </a:path>
              </a:pathLst>
            </a:custGeom>
            <a:ln w="255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8990" y="6473190"/>
              <a:ext cx="1224280" cy="0"/>
            </a:xfrm>
            <a:custGeom>
              <a:avLst/>
              <a:gdLst/>
              <a:ahLst/>
              <a:cxnLst/>
              <a:rect l="l" t="t" r="r" b="b"/>
              <a:pathLst>
                <a:path w="1224279">
                  <a:moveTo>
                    <a:pt x="0" y="0"/>
                  </a:moveTo>
                  <a:lnTo>
                    <a:pt x="1224280" y="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6600" y="6452869"/>
              <a:ext cx="1224280" cy="0"/>
            </a:xfrm>
            <a:custGeom>
              <a:avLst/>
              <a:gdLst/>
              <a:ahLst/>
              <a:cxnLst/>
              <a:rect l="l" t="t" r="r" b="b"/>
              <a:pathLst>
                <a:path w="1224279">
                  <a:moveTo>
                    <a:pt x="0" y="0"/>
                  </a:moveTo>
                  <a:lnTo>
                    <a:pt x="1224279" y="0"/>
                  </a:lnTo>
                </a:path>
              </a:pathLst>
            </a:custGeom>
            <a:ln w="255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19" y="63018"/>
            <a:ext cx="8773160" cy="17322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950" b="1" spc="-10" dirty="0">
                <a:latin typeface="Comic Sans MS"/>
                <a:cs typeface="Comic Sans MS"/>
              </a:rPr>
              <a:t>TOXIC</a:t>
            </a:r>
            <a:r>
              <a:rPr sz="2950" b="1" spc="-20" dirty="0">
                <a:latin typeface="Comic Sans MS"/>
                <a:cs typeface="Comic Sans MS"/>
              </a:rPr>
              <a:t> </a:t>
            </a:r>
            <a:r>
              <a:rPr sz="2950" b="1" spc="-15" dirty="0">
                <a:latin typeface="Comic Sans MS"/>
                <a:cs typeface="Comic Sans MS"/>
              </a:rPr>
              <a:t>ALGAE</a:t>
            </a:r>
            <a:endParaRPr sz="2950">
              <a:latin typeface="Comic Sans MS"/>
              <a:cs typeface="Comic Sans MS"/>
            </a:endParaRPr>
          </a:p>
          <a:p>
            <a:pPr marL="534670" marR="5080" indent="-262890" algn="just">
              <a:lnSpc>
                <a:spcPct val="105100"/>
              </a:lnSpc>
              <a:spcBef>
                <a:spcPts val="610"/>
              </a:spcBef>
            </a:pPr>
            <a:r>
              <a:rPr sz="2200" dirty="0">
                <a:latin typeface="Comic Sans MS"/>
                <a:cs typeface="Comic Sans MS"/>
              </a:rPr>
              <a:t>– Addition of limiting nutrient </a:t>
            </a:r>
            <a:r>
              <a:rPr sz="2200" spc="-5" dirty="0">
                <a:latin typeface="Comic Sans MS"/>
                <a:cs typeface="Comic Sans MS"/>
              </a:rPr>
              <a:t>(N, P), </a:t>
            </a:r>
            <a:r>
              <a:rPr sz="2200" dirty="0">
                <a:latin typeface="Comic Sans MS"/>
                <a:cs typeface="Comic Sans MS"/>
              </a:rPr>
              <a:t>e.g. </a:t>
            </a:r>
            <a:r>
              <a:rPr sz="2200" spc="-5" dirty="0">
                <a:latin typeface="Comic Sans MS"/>
                <a:cs typeface="Comic Sans MS"/>
              </a:rPr>
              <a:t>by </a:t>
            </a:r>
            <a:r>
              <a:rPr sz="2200" dirty="0">
                <a:latin typeface="Comic Sans MS"/>
                <a:cs typeface="Comic Sans MS"/>
              </a:rPr>
              <a:t>excess fertilizer </a:t>
            </a:r>
            <a:r>
              <a:rPr sz="2200" spc="5" dirty="0">
                <a:latin typeface="Comic Sans MS"/>
                <a:cs typeface="Comic Sans MS"/>
              </a:rPr>
              <a:t>or  </a:t>
            </a:r>
            <a:r>
              <a:rPr sz="2200" dirty="0">
                <a:latin typeface="Comic Sans MS"/>
                <a:cs typeface="Comic Sans MS"/>
              </a:rPr>
              <a:t>sewage effluent can stimulate growth </a:t>
            </a:r>
            <a:r>
              <a:rPr sz="2200" spc="5" dirty="0">
                <a:latin typeface="Comic Sans MS"/>
                <a:cs typeface="Comic Sans MS"/>
              </a:rPr>
              <a:t>of </a:t>
            </a:r>
            <a:r>
              <a:rPr sz="2200" dirty="0">
                <a:latin typeface="Comic Sans MS"/>
                <a:cs typeface="Comic Sans MS"/>
              </a:rPr>
              <a:t>certain cyanobacteria  or</a:t>
            </a:r>
            <a:r>
              <a:rPr sz="2200" spc="-1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dinoflagellates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500" y="3956309"/>
            <a:ext cx="1329055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50" i="1" spc="-30" dirty="0">
                <a:latin typeface="Comic Sans MS"/>
                <a:cs typeface="Comic Sans MS"/>
              </a:rPr>
              <a:t>P</a:t>
            </a:r>
            <a:r>
              <a:rPr sz="2250" i="1" spc="-25" dirty="0">
                <a:latin typeface="Comic Sans MS"/>
                <a:cs typeface="Comic Sans MS"/>
              </a:rPr>
              <a:t>f</a:t>
            </a:r>
            <a:r>
              <a:rPr sz="2250" i="1" spc="-20" dirty="0">
                <a:latin typeface="Comic Sans MS"/>
                <a:cs typeface="Comic Sans MS"/>
              </a:rPr>
              <a:t>ies</a:t>
            </a:r>
            <a:r>
              <a:rPr sz="2250" i="1" spc="-25" dirty="0">
                <a:latin typeface="Comic Sans MS"/>
                <a:cs typeface="Comic Sans MS"/>
              </a:rPr>
              <a:t>ter</a:t>
            </a:r>
            <a:r>
              <a:rPr sz="2250" i="1" spc="-10" dirty="0">
                <a:latin typeface="Comic Sans MS"/>
                <a:cs typeface="Comic Sans MS"/>
              </a:rPr>
              <a:t>i</a:t>
            </a:r>
            <a:r>
              <a:rPr sz="2250" i="1" spc="-25" dirty="0">
                <a:latin typeface="Comic Sans MS"/>
                <a:cs typeface="Comic Sans MS"/>
              </a:rPr>
              <a:t>a</a:t>
            </a:r>
            <a:endParaRPr sz="225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48579" y="1845310"/>
            <a:ext cx="3647440" cy="4652010"/>
            <a:chOff x="5148579" y="1845310"/>
            <a:chExt cx="3647440" cy="4652010"/>
          </a:xfrm>
        </p:grpSpPr>
        <p:sp>
          <p:nvSpPr>
            <p:cNvPr id="5" name="object 5"/>
            <p:cNvSpPr/>
            <p:nvPr/>
          </p:nvSpPr>
          <p:spPr>
            <a:xfrm>
              <a:off x="5148579" y="1845310"/>
              <a:ext cx="3647439" cy="1811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8579" y="3916680"/>
              <a:ext cx="3647439" cy="2580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1845310"/>
            <a:ext cx="4361180" cy="4607560"/>
            <a:chOff x="0" y="1845310"/>
            <a:chExt cx="4361180" cy="4607560"/>
          </a:xfrm>
        </p:grpSpPr>
        <p:sp>
          <p:nvSpPr>
            <p:cNvPr id="8" name="object 8"/>
            <p:cNvSpPr/>
            <p:nvPr/>
          </p:nvSpPr>
          <p:spPr>
            <a:xfrm>
              <a:off x="0" y="1845310"/>
              <a:ext cx="2915920" cy="1811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52750" y="2750820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2479" y="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220210"/>
              <a:ext cx="2915920" cy="2232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72129" y="5308600"/>
              <a:ext cx="792480" cy="0"/>
            </a:xfrm>
            <a:custGeom>
              <a:avLst/>
              <a:gdLst/>
              <a:ahLst/>
              <a:cxnLst/>
              <a:rect l="l" t="t" r="r" b="b"/>
              <a:pathLst>
                <a:path w="792479">
                  <a:moveTo>
                    <a:pt x="0" y="0"/>
                  </a:moveTo>
                  <a:lnTo>
                    <a:pt x="7924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52750" y="2750820"/>
              <a:ext cx="792480" cy="2585720"/>
            </a:xfrm>
            <a:custGeom>
              <a:avLst/>
              <a:gdLst/>
              <a:ahLst/>
              <a:cxnLst/>
              <a:rect l="l" t="t" r="r" b="b"/>
              <a:pathLst>
                <a:path w="792479" h="2585720">
                  <a:moveTo>
                    <a:pt x="0" y="2576829"/>
                  </a:moveTo>
                  <a:lnTo>
                    <a:pt x="792479" y="2576829"/>
                  </a:lnTo>
                </a:path>
                <a:path w="792479" h="2585720">
                  <a:moveTo>
                    <a:pt x="792479" y="0"/>
                  </a:moveTo>
                  <a:lnTo>
                    <a:pt x="792479" y="258571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45229" y="3802380"/>
              <a:ext cx="610870" cy="589280"/>
            </a:xfrm>
            <a:custGeom>
              <a:avLst/>
              <a:gdLst/>
              <a:ahLst/>
              <a:cxnLst/>
              <a:rect l="l" t="t" r="r" b="b"/>
              <a:pathLst>
                <a:path w="610870" h="589279">
                  <a:moveTo>
                    <a:pt x="316230" y="0"/>
                  </a:moveTo>
                  <a:lnTo>
                    <a:pt x="316230" y="147320"/>
                  </a:lnTo>
                  <a:lnTo>
                    <a:pt x="0" y="147320"/>
                  </a:lnTo>
                  <a:lnTo>
                    <a:pt x="0" y="440690"/>
                  </a:lnTo>
                  <a:lnTo>
                    <a:pt x="316230" y="440690"/>
                  </a:lnTo>
                  <a:lnTo>
                    <a:pt x="316230" y="589280"/>
                  </a:lnTo>
                  <a:lnTo>
                    <a:pt x="610870" y="294640"/>
                  </a:lnTo>
                  <a:lnTo>
                    <a:pt x="3162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45229" y="3802380"/>
              <a:ext cx="610870" cy="589280"/>
            </a:xfrm>
            <a:custGeom>
              <a:avLst/>
              <a:gdLst/>
              <a:ahLst/>
              <a:cxnLst/>
              <a:rect l="l" t="t" r="r" b="b"/>
              <a:pathLst>
                <a:path w="610870" h="589279">
                  <a:moveTo>
                    <a:pt x="0" y="147320"/>
                  </a:moveTo>
                  <a:lnTo>
                    <a:pt x="316230" y="147320"/>
                  </a:lnTo>
                  <a:lnTo>
                    <a:pt x="316230" y="0"/>
                  </a:lnTo>
                  <a:lnTo>
                    <a:pt x="610870" y="294640"/>
                  </a:lnTo>
                  <a:lnTo>
                    <a:pt x="316230" y="589280"/>
                  </a:lnTo>
                  <a:lnTo>
                    <a:pt x="316230" y="440690"/>
                  </a:lnTo>
                  <a:lnTo>
                    <a:pt x="0" y="440690"/>
                  </a:lnTo>
                  <a:lnTo>
                    <a:pt x="0" y="147320"/>
                  </a:lnTo>
                  <a:close/>
                </a:path>
                <a:path w="610870" h="589279">
                  <a:moveTo>
                    <a:pt x="0" y="0"/>
                  </a:moveTo>
                  <a:lnTo>
                    <a:pt x="0" y="0"/>
                  </a:lnTo>
                </a:path>
                <a:path w="610870" h="589279">
                  <a:moveTo>
                    <a:pt x="610870" y="589280"/>
                  </a:moveTo>
                  <a:lnTo>
                    <a:pt x="610870" y="58928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29" y="246562"/>
            <a:ext cx="8863965" cy="249936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R="195580" algn="ctr">
              <a:lnSpc>
                <a:spcPct val="100000"/>
              </a:lnSpc>
              <a:spcBef>
                <a:spcPts val="825"/>
              </a:spcBef>
            </a:pPr>
            <a:r>
              <a:rPr sz="4000" spc="-5" dirty="0"/>
              <a:t>Algal Blooms </a:t>
            </a:r>
            <a:r>
              <a:rPr sz="4000" spc="-10" dirty="0"/>
              <a:t>“Red</a:t>
            </a:r>
            <a:r>
              <a:rPr sz="4000" spc="-15" dirty="0"/>
              <a:t> </a:t>
            </a:r>
            <a:r>
              <a:rPr sz="4000" spc="-10" dirty="0"/>
              <a:t>Tides”</a:t>
            </a:r>
            <a:endParaRPr sz="4000"/>
          </a:p>
          <a:p>
            <a:pPr marL="12700" marR="5080">
              <a:lnSpc>
                <a:spcPct val="100000"/>
              </a:lnSpc>
              <a:spcBef>
                <a:spcPts val="509"/>
              </a:spcBef>
            </a:pPr>
            <a:r>
              <a:rPr sz="2800" spc="-5" dirty="0"/>
              <a:t>Very </a:t>
            </a:r>
            <a:r>
              <a:rPr sz="2800" spc="-10" dirty="0"/>
              <a:t>fast </a:t>
            </a:r>
            <a:r>
              <a:rPr sz="2800" spc="-5" dirty="0"/>
              <a:t>growth of algae leads to “bloom” </a:t>
            </a:r>
            <a:r>
              <a:rPr sz="2800" dirty="0"/>
              <a:t>or </a:t>
            </a:r>
            <a:r>
              <a:rPr sz="2800" spc="-5" dirty="0"/>
              <a:t>dense  patches near water surface- </a:t>
            </a:r>
            <a:r>
              <a:rPr sz="2800" spc="-5" dirty="0">
                <a:solidFill>
                  <a:srgbClr val="FF0000"/>
                </a:solidFill>
              </a:rPr>
              <a:t>“Red tide”: pigment </a:t>
            </a:r>
            <a:r>
              <a:rPr sz="2800" dirty="0">
                <a:solidFill>
                  <a:srgbClr val="FF0000"/>
                </a:solidFill>
              </a:rPr>
              <a:t>of  </a:t>
            </a:r>
            <a:r>
              <a:rPr sz="2800" spc="-5" dirty="0">
                <a:solidFill>
                  <a:srgbClr val="FF0000"/>
                </a:solidFill>
              </a:rPr>
              <a:t>phytoplankton makes water appear discolored (can be  </a:t>
            </a:r>
            <a:r>
              <a:rPr sz="2800" dirty="0">
                <a:solidFill>
                  <a:srgbClr val="FF0000"/>
                </a:solidFill>
              </a:rPr>
              <a:t>red, </a:t>
            </a:r>
            <a:r>
              <a:rPr sz="2800" spc="-5" dirty="0">
                <a:solidFill>
                  <a:srgbClr val="FF0000"/>
                </a:solidFill>
              </a:rPr>
              <a:t>green, brown,</a:t>
            </a:r>
            <a:r>
              <a:rPr sz="280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orange)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79070" y="2924810"/>
            <a:ext cx="8964930" cy="3157220"/>
            <a:chOff x="179070" y="2924810"/>
            <a:chExt cx="8964930" cy="3157220"/>
          </a:xfrm>
        </p:grpSpPr>
        <p:sp>
          <p:nvSpPr>
            <p:cNvPr id="4" name="object 4"/>
            <p:cNvSpPr/>
            <p:nvPr/>
          </p:nvSpPr>
          <p:spPr>
            <a:xfrm>
              <a:off x="179070" y="2924810"/>
              <a:ext cx="4392930" cy="3157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50129" y="2924810"/>
              <a:ext cx="4293870" cy="31572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119" y="163829"/>
            <a:ext cx="7973695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9770" marR="5080" indent="-3227070">
              <a:lnSpc>
                <a:spcPct val="100000"/>
              </a:lnSpc>
              <a:spcBef>
                <a:spcPts val="100"/>
              </a:spcBef>
              <a:tabLst>
                <a:tab pos="2960370" algn="l"/>
              </a:tabLst>
            </a:pPr>
            <a:r>
              <a:rPr spc="-5" dirty="0"/>
              <a:t>Lake Erie:	The Eutrophication  Story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484630"/>
            <a:ext cx="9144000" cy="5373370"/>
            <a:chOff x="0" y="1484630"/>
            <a:chExt cx="9144000" cy="5373370"/>
          </a:xfrm>
        </p:grpSpPr>
        <p:sp>
          <p:nvSpPr>
            <p:cNvPr id="4" name="object 4"/>
            <p:cNvSpPr/>
            <p:nvPr/>
          </p:nvSpPr>
          <p:spPr>
            <a:xfrm>
              <a:off x="4823459" y="1628140"/>
              <a:ext cx="4320540" cy="3045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84630"/>
              <a:ext cx="4572000" cy="53733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66060" y="4531359"/>
              <a:ext cx="2308860" cy="1360170"/>
            </a:xfrm>
            <a:custGeom>
              <a:avLst/>
              <a:gdLst/>
              <a:ahLst/>
              <a:cxnLst/>
              <a:rect l="l" t="t" r="r" b="b"/>
              <a:pathLst>
                <a:path w="2308860" h="1360170">
                  <a:moveTo>
                    <a:pt x="2308860" y="0"/>
                  </a:moveTo>
                  <a:lnTo>
                    <a:pt x="0" y="136017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27629" y="5820409"/>
              <a:ext cx="177800" cy="153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93670" y="4508500"/>
              <a:ext cx="2310130" cy="1360170"/>
            </a:xfrm>
            <a:custGeom>
              <a:avLst/>
              <a:gdLst/>
              <a:ahLst/>
              <a:cxnLst/>
              <a:rect l="l" t="t" r="r" b="b"/>
              <a:pathLst>
                <a:path w="2310129" h="1360170">
                  <a:moveTo>
                    <a:pt x="2310130" y="0"/>
                  </a:moveTo>
                  <a:lnTo>
                    <a:pt x="0" y="136017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5239" y="5797550"/>
              <a:ext cx="179070" cy="152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20590" y="4888229"/>
            <a:ext cx="11493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0590" y="61087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05070" y="4903470"/>
            <a:ext cx="406781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12th </a:t>
            </a:r>
            <a:r>
              <a:rPr sz="2000" spc="-5" dirty="0">
                <a:latin typeface="Comic Sans MS"/>
                <a:cs typeface="Comic Sans MS"/>
              </a:rPr>
              <a:t>Largest lake </a:t>
            </a:r>
            <a:r>
              <a:rPr sz="2000" dirty="0">
                <a:latin typeface="Comic Sans MS"/>
                <a:cs typeface="Comic Sans MS"/>
              </a:rPr>
              <a:t>in </a:t>
            </a:r>
            <a:r>
              <a:rPr sz="2000" spc="-5" dirty="0">
                <a:latin typeface="Comic Sans MS"/>
                <a:cs typeface="Comic Sans MS"/>
              </a:rPr>
              <a:t>the world  </a:t>
            </a:r>
            <a:r>
              <a:rPr sz="2000" dirty="0">
                <a:latin typeface="Comic Sans MS"/>
                <a:cs typeface="Comic Sans MS"/>
              </a:rPr>
              <a:t>Detroit River from </a:t>
            </a:r>
            <a:r>
              <a:rPr sz="2000" spc="-10" dirty="0">
                <a:latin typeface="Comic Sans MS"/>
                <a:cs typeface="Comic Sans MS"/>
              </a:rPr>
              <a:t>Lake </a:t>
            </a:r>
            <a:r>
              <a:rPr sz="2000" spc="-5" dirty="0">
                <a:latin typeface="Comic Sans MS"/>
                <a:cs typeface="Comic Sans MS"/>
              </a:rPr>
              <a:t>Superior,  Michigan, </a:t>
            </a:r>
            <a:r>
              <a:rPr sz="2000" dirty="0">
                <a:latin typeface="Comic Sans MS"/>
                <a:cs typeface="Comic Sans MS"/>
              </a:rPr>
              <a:t>Huron </a:t>
            </a:r>
            <a:r>
              <a:rPr sz="2000" spc="-5" dirty="0">
                <a:latin typeface="Comic Sans MS"/>
                <a:cs typeface="Comic Sans MS"/>
              </a:rPr>
              <a:t>and</a:t>
            </a:r>
            <a:r>
              <a:rPr sz="2000" spc="-4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represents</a:t>
            </a:r>
            <a:endParaRPr sz="2000">
              <a:latin typeface="Comic Sans MS"/>
              <a:cs typeface="Comic Sans MS"/>
            </a:endParaRPr>
          </a:p>
          <a:p>
            <a:pPr marL="12700" marR="293370">
              <a:lnSpc>
                <a:spcPct val="100000"/>
              </a:lnSpc>
              <a:tabLst>
                <a:tab pos="1202690" algn="l"/>
              </a:tabLst>
            </a:pPr>
            <a:r>
              <a:rPr sz="2000" dirty="0">
                <a:latin typeface="Comic Sans MS"/>
                <a:cs typeface="Comic Sans MS"/>
              </a:rPr>
              <a:t>~95% </a:t>
            </a:r>
            <a:r>
              <a:rPr sz="2000" spc="-5" dirty="0">
                <a:latin typeface="Comic Sans MS"/>
                <a:cs typeface="Comic Sans MS"/>
              </a:rPr>
              <a:t>of </a:t>
            </a:r>
            <a:r>
              <a:rPr sz="2000" dirty="0">
                <a:latin typeface="Comic Sans MS"/>
                <a:cs typeface="Comic Sans MS"/>
              </a:rPr>
              <a:t>current inflow  Outflow:	</a:t>
            </a:r>
            <a:r>
              <a:rPr sz="2000" spc="-5" dirty="0">
                <a:latin typeface="Comic Sans MS"/>
                <a:cs typeface="Comic Sans MS"/>
              </a:rPr>
              <a:t>Niagara </a:t>
            </a:r>
            <a:r>
              <a:rPr sz="2000" dirty="0">
                <a:latin typeface="Comic Sans MS"/>
                <a:cs typeface="Comic Sans MS"/>
              </a:rPr>
              <a:t>River to</a:t>
            </a:r>
            <a:r>
              <a:rPr sz="2000" spc="-7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Lake  </a:t>
            </a:r>
            <a:r>
              <a:rPr sz="2000" spc="-5" dirty="0">
                <a:latin typeface="Comic Sans MS"/>
                <a:cs typeface="Comic Sans MS"/>
              </a:rPr>
              <a:t>Ontario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4130" marR="5080" indent="-12814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</a:t>
            </a:r>
            <a:r>
              <a:rPr dirty="0"/>
              <a:t>Source</a:t>
            </a:r>
            <a:r>
              <a:rPr spc="-85" dirty="0"/>
              <a:t> </a:t>
            </a:r>
            <a:r>
              <a:rPr spc="-5" dirty="0"/>
              <a:t>Problem-  Phosphorus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39240"/>
            <a:ext cx="8623300" cy="516509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9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omic Sans MS"/>
                <a:cs typeface="Comic Sans MS"/>
              </a:rPr>
              <a:t>Sewage and Industrial</a:t>
            </a:r>
            <a:r>
              <a:rPr sz="300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Waste</a:t>
            </a:r>
            <a:endParaRPr sz="3000">
              <a:latin typeface="Comic Sans MS"/>
              <a:cs typeface="Comic Sans MS"/>
            </a:endParaRPr>
          </a:p>
          <a:p>
            <a:pPr marL="755650" marR="1770380" lvl="1" indent="-285750">
              <a:lnSpc>
                <a:spcPts val="3220"/>
              </a:lnSpc>
              <a:spcBef>
                <a:spcPts val="810"/>
              </a:spcBef>
              <a:buChar char="–"/>
              <a:tabLst>
                <a:tab pos="755650" algn="l"/>
              </a:tabLst>
            </a:pPr>
            <a:r>
              <a:rPr sz="3000" spc="-5" dirty="0">
                <a:latin typeface="Comic Sans MS"/>
                <a:cs typeface="Comic Sans MS"/>
              </a:rPr>
              <a:t>Introduction of phosphorus-based  detergents.</a:t>
            </a:r>
            <a:endParaRPr sz="300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360"/>
              </a:spcBef>
              <a:buChar char="–"/>
              <a:tabLst>
                <a:tab pos="755650" algn="l"/>
              </a:tabLst>
            </a:pPr>
            <a:r>
              <a:rPr sz="3000" dirty="0">
                <a:latin typeface="Comic Sans MS"/>
                <a:cs typeface="Comic Sans MS"/>
              </a:rPr>
              <a:t>9 </a:t>
            </a:r>
            <a:r>
              <a:rPr sz="3000" spc="-10" dirty="0">
                <a:latin typeface="Comic Sans MS"/>
                <a:cs typeface="Comic Sans MS"/>
              </a:rPr>
              <a:t>million </a:t>
            </a:r>
            <a:r>
              <a:rPr sz="3000" spc="-5" dirty="0">
                <a:latin typeface="Comic Sans MS"/>
                <a:cs typeface="Comic Sans MS"/>
              </a:rPr>
              <a:t>municipal</a:t>
            </a:r>
            <a:r>
              <a:rPr sz="3000" spc="-1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population</a:t>
            </a:r>
            <a:endParaRPr sz="300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390"/>
              </a:spcBef>
              <a:buChar char="–"/>
              <a:tabLst>
                <a:tab pos="755650" algn="l"/>
              </a:tabLst>
            </a:pPr>
            <a:r>
              <a:rPr sz="3000" dirty="0">
                <a:latin typeface="Comic Sans MS"/>
                <a:cs typeface="Comic Sans MS"/>
              </a:rPr>
              <a:t>2 </a:t>
            </a:r>
            <a:r>
              <a:rPr sz="3000" spc="-10" dirty="0">
                <a:latin typeface="Comic Sans MS"/>
                <a:cs typeface="Comic Sans MS"/>
              </a:rPr>
              <a:t>million </a:t>
            </a:r>
            <a:r>
              <a:rPr sz="3000" spc="-5" dirty="0">
                <a:latin typeface="Comic Sans MS"/>
                <a:cs typeface="Comic Sans MS"/>
              </a:rPr>
              <a:t>septic tanks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population</a:t>
            </a:r>
            <a:endParaRPr sz="30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251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omic Sans MS"/>
                <a:cs typeface="Comic Sans MS"/>
              </a:rPr>
              <a:t>Agricultural Activity </a:t>
            </a:r>
            <a:r>
              <a:rPr sz="3000" dirty="0">
                <a:latin typeface="Comic Sans MS"/>
                <a:cs typeface="Comic Sans MS"/>
              </a:rPr>
              <a:t>- </a:t>
            </a:r>
            <a:r>
              <a:rPr sz="3000" spc="-5" dirty="0">
                <a:latin typeface="Comic Sans MS"/>
                <a:cs typeface="Comic Sans MS"/>
              </a:rPr>
              <a:t>Both Canada and</a:t>
            </a:r>
            <a:r>
              <a:rPr sz="3000" spc="-25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US</a:t>
            </a:r>
            <a:endParaRPr sz="300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Char char="–"/>
              <a:tabLst>
                <a:tab pos="755650" algn="l"/>
              </a:tabLst>
            </a:pPr>
            <a:r>
              <a:rPr sz="3000" spc="-5" dirty="0">
                <a:latin typeface="Comic Sans MS"/>
                <a:cs typeface="Comic Sans MS"/>
              </a:rPr>
              <a:t>Drainage </a:t>
            </a:r>
            <a:r>
              <a:rPr sz="3000" dirty="0">
                <a:latin typeface="Comic Sans MS"/>
                <a:cs typeface="Comic Sans MS"/>
              </a:rPr>
              <a:t>vast </a:t>
            </a:r>
            <a:r>
              <a:rPr sz="3000" spc="-5" dirty="0">
                <a:latin typeface="Comic Sans MS"/>
                <a:cs typeface="Comic Sans MS"/>
              </a:rPr>
              <a:t>coastal</a:t>
            </a:r>
            <a:r>
              <a:rPr sz="3000" spc="-2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wetlands</a:t>
            </a:r>
            <a:endParaRPr sz="300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390"/>
              </a:spcBef>
              <a:buChar char="–"/>
              <a:tabLst>
                <a:tab pos="755650" algn="l"/>
              </a:tabLst>
            </a:pPr>
            <a:r>
              <a:rPr sz="3000" spc="-5" dirty="0">
                <a:latin typeface="Comic Sans MS"/>
                <a:cs typeface="Comic Sans MS"/>
              </a:rPr>
              <a:t>Increased sediment runoff from </a:t>
            </a:r>
            <a:r>
              <a:rPr sz="3000" spc="-10" dirty="0">
                <a:latin typeface="Comic Sans MS"/>
                <a:cs typeface="Comic Sans MS"/>
              </a:rPr>
              <a:t>tilled</a:t>
            </a:r>
            <a:r>
              <a:rPr sz="3000" spc="-3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lands</a:t>
            </a:r>
            <a:endParaRPr sz="3000">
              <a:latin typeface="Comic Sans MS"/>
              <a:cs typeface="Comic Sans MS"/>
            </a:endParaRPr>
          </a:p>
          <a:p>
            <a:pPr marL="755650" marR="686435" lvl="1" indent="-285750">
              <a:lnSpc>
                <a:spcPts val="3220"/>
              </a:lnSpc>
              <a:spcBef>
                <a:spcPts val="800"/>
              </a:spcBef>
              <a:buChar char="–"/>
              <a:tabLst>
                <a:tab pos="755650" algn="l"/>
              </a:tabLst>
            </a:pPr>
            <a:r>
              <a:rPr sz="3000" spc="-5" dirty="0">
                <a:latin typeface="Comic Sans MS"/>
                <a:cs typeface="Comic Sans MS"/>
              </a:rPr>
              <a:t>Increase phosphorus and nitrogen based  fertilizer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use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4489" y="497840"/>
            <a:ext cx="3333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</a:t>
            </a:r>
            <a:r>
              <a:rPr spc="-60" dirty="0"/>
              <a:t> </a:t>
            </a:r>
            <a:r>
              <a:rPr spc="-5" dirty="0"/>
              <a:t>Solution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86229"/>
            <a:ext cx="8752840" cy="52006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2900">
              <a:lnSpc>
                <a:spcPct val="89800"/>
              </a:lnSpc>
              <a:spcBef>
                <a:spcPts val="490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International Joint Commission </a:t>
            </a:r>
            <a:r>
              <a:rPr sz="3200" dirty="0">
                <a:latin typeface="Comic Sans MS"/>
                <a:cs typeface="Comic Sans MS"/>
              </a:rPr>
              <a:t>(IJC)  </a:t>
            </a:r>
            <a:r>
              <a:rPr sz="3200" spc="-5" dirty="0">
                <a:latin typeface="Comic Sans MS"/>
                <a:cs typeface="Comic Sans MS"/>
              </a:rPr>
              <a:t>determined that eutrophication </a:t>
            </a:r>
            <a:r>
              <a:rPr sz="3200" dirty="0">
                <a:latin typeface="Comic Sans MS"/>
                <a:cs typeface="Comic Sans MS"/>
              </a:rPr>
              <a:t>was  </a:t>
            </a:r>
            <a:r>
              <a:rPr sz="3200" spc="-5" dirty="0">
                <a:latin typeface="Comic Sans MS"/>
                <a:cs typeface="Comic Sans MS"/>
              </a:rPr>
              <a:t>occurring </a:t>
            </a:r>
            <a:r>
              <a:rPr sz="3200" spc="5" dirty="0">
                <a:latin typeface="Comic Sans MS"/>
                <a:cs typeface="Comic Sans MS"/>
              </a:rPr>
              <a:t>as </a:t>
            </a:r>
            <a:r>
              <a:rPr sz="3200" dirty="0">
                <a:latin typeface="Comic Sans MS"/>
                <a:cs typeface="Comic Sans MS"/>
              </a:rPr>
              <a:t>a result </a:t>
            </a:r>
            <a:r>
              <a:rPr sz="3200" spc="-5" dirty="0">
                <a:latin typeface="Comic Sans MS"/>
                <a:cs typeface="Comic Sans MS"/>
              </a:rPr>
              <a:t>of the high </a:t>
            </a:r>
            <a:r>
              <a:rPr sz="3200" b="1" spc="-5" dirty="0">
                <a:latin typeface="Comic Sans MS"/>
                <a:cs typeface="Comic Sans MS"/>
              </a:rPr>
              <a:t>phosphorus  </a:t>
            </a:r>
            <a:r>
              <a:rPr sz="3200" spc="-5" dirty="0">
                <a:latin typeface="Comic Sans MS"/>
                <a:cs typeface="Comic Sans MS"/>
              </a:rPr>
              <a:t>loading entering the lake in the 1950 </a:t>
            </a:r>
            <a:r>
              <a:rPr sz="3200" dirty="0">
                <a:latin typeface="Comic Sans MS"/>
                <a:cs typeface="Comic Sans MS"/>
              </a:rPr>
              <a:t>and  1960s.</a:t>
            </a:r>
            <a:endParaRPr sz="3200">
              <a:latin typeface="Comic Sans MS"/>
              <a:cs typeface="Comic Sans MS"/>
            </a:endParaRPr>
          </a:p>
          <a:p>
            <a:pPr marL="355600" marR="483870" indent="-342900">
              <a:lnSpc>
                <a:spcPct val="89700"/>
              </a:lnSpc>
              <a:spcBef>
                <a:spcPts val="81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$7.5 Billion </a:t>
            </a:r>
            <a:r>
              <a:rPr sz="3200" dirty="0">
                <a:latin typeface="Comic Sans MS"/>
                <a:cs typeface="Comic Sans MS"/>
              </a:rPr>
              <a:t>spent </a:t>
            </a:r>
            <a:r>
              <a:rPr sz="3200" spc="-5" dirty="0">
                <a:latin typeface="Comic Sans MS"/>
                <a:cs typeface="Comic Sans MS"/>
              </a:rPr>
              <a:t>since 1972 to bring into  compliance with </a:t>
            </a:r>
            <a:r>
              <a:rPr sz="3200" dirty="0">
                <a:latin typeface="Comic Sans MS"/>
                <a:cs typeface="Comic Sans MS"/>
              </a:rPr>
              <a:t>1.0 </a:t>
            </a:r>
            <a:r>
              <a:rPr sz="3200" spc="-5" dirty="0">
                <a:latin typeface="Comic Sans MS"/>
                <a:cs typeface="Comic Sans MS"/>
              </a:rPr>
              <a:t>mg/L phosphorus  abatement </a:t>
            </a:r>
            <a:r>
              <a:rPr sz="3200" dirty="0">
                <a:latin typeface="Comic Sans MS"/>
                <a:cs typeface="Comic Sans MS"/>
              </a:rPr>
              <a:t>program.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Goal is 11,000 metric tons/year</a:t>
            </a:r>
            <a:r>
              <a:rPr sz="3200" spc="4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phosphorus</a:t>
            </a:r>
            <a:endParaRPr sz="3200">
              <a:latin typeface="Comic Sans MS"/>
              <a:cs typeface="Comic Sans MS"/>
            </a:endParaRPr>
          </a:p>
          <a:p>
            <a:pPr marL="355600" marR="1557655" indent="-342900">
              <a:lnSpc>
                <a:spcPts val="344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Reduce the phosphorus in household  detergents.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7868920" cy="187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09980">
              <a:lnSpc>
                <a:spcPct val="138300"/>
              </a:lnSpc>
              <a:spcBef>
                <a:spcPts val="95"/>
              </a:spcBef>
              <a:tabLst>
                <a:tab pos="5946140" algn="l"/>
              </a:tabLst>
            </a:pPr>
            <a:r>
              <a:rPr spc="-5" dirty="0"/>
              <a:t>6</a:t>
            </a:r>
            <a:r>
              <a:rPr dirty="0"/>
              <a:t>.</a:t>
            </a:r>
            <a:r>
              <a:rPr spc="5" dirty="0"/>
              <a:t> </a:t>
            </a:r>
            <a:r>
              <a:rPr b="1" dirty="0">
                <a:latin typeface="Comic Sans MS"/>
                <a:cs typeface="Comic Sans MS"/>
              </a:rPr>
              <a:t>Pr</a:t>
            </a:r>
            <a:r>
              <a:rPr b="1" spc="-5" dirty="0">
                <a:latin typeface="Comic Sans MS"/>
                <a:cs typeface="Comic Sans MS"/>
              </a:rPr>
              <a:t>e</a:t>
            </a:r>
            <a:r>
              <a:rPr b="1" spc="-10" dirty="0">
                <a:latin typeface="Comic Sans MS"/>
                <a:cs typeface="Comic Sans MS"/>
              </a:rPr>
              <a:t>v</a:t>
            </a:r>
            <a:r>
              <a:rPr b="1" spc="-5" dirty="0">
                <a:latin typeface="Comic Sans MS"/>
                <a:cs typeface="Comic Sans MS"/>
              </a:rPr>
              <a:t>e</a:t>
            </a:r>
            <a:r>
              <a:rPr b="1" dirty="0">
                <a:latin typeface="Comic Sans MS"/>
                <a:cs typeface="Comic Sans MS"/>
              </a:rPr>
              <a:t>n</a:t>
            </a:r>
            <a:r>
              <a:rPr b="1" spc="-10" dirty="0">
                <a:latin typeface="Comic Sans MS"/>
                <a:cs typeface="Comic Sans MS"/>
              </a:rPr>
              <a:t>t</a:t>
            </a:r>
            <a:r>
              <a:rPr b="1" dirty="0">
                <a:latin typeface="Comic Sans MS"/>
                <a:cs typeface="Comic Sans MS"/>
              </a:rPr>
              <a:t>i</a:t>
            </a:r>
            <a:r>
              <a:rPr b="1" spc="-5" dirty="0">
                <a:latin typeface="Comic Sans MS"/>
                <a:cs typeface="Comic Sans MS"/>
              </a:rPr>
              <a:t>o</a:t>
            </a:r>
            <a:r>
              <a:rPr b="1" dirty="0">
                <a:latin typeface="Comic Sans MS"/>
                <a:cs typeface="Comic Sans MS"/>
              </a:rPr>
              <a:t>n</a:t>
            </a:r>
            <a:r>
              <a:rPr b="1" spc="-5" dirty="0">
                <a:latin typeface="Comic Sans MS"/>
                <a:cs typeface="Comic Sans MS"/>
              </a:rPr>
              <a:t> a</a:t>
            </a:r>
            <a:r>
              <a:rPr b="1" dirty="0">
                <a:latin typeface="Comic Sans MS"/>
                <a:cs typeface="Comic Sans MS"/>
              </a:rPr>
              <a:t>nd	</a:t>
            </a:r>
            <a:r>
              <a:rPr b="1" spc="-5" dirty="0">
                <a:latin typeface="Comic Sans MS"/>
                <a:cs typeface="Comic Sans MS"/>
              </a:rPr>
              <a:t>C</a:t>
            </a:r>
            <a:r>
              <a:rPr b="1" dirty="0">
                <a:latin typeface="Comic Sans MS"/>
                <a:cs typeface="Comic Sans MS"/>
              </a:rPr>
              <a:t>o</a:t>
            </a:r>
            <a:r>
              <a:rPr b="1" spc="-5" dirty="0">
                <a:latin typeface="Comic Sans MS"/>
                <a:cs typeface="Comic Sans MS"/>
              </a:rPr>
              <a:t>n</a:t>
            </a:r>
            <a:r>
              <a:rPr b="1" dirty="0">
                <a:latin typeface="Comic Sans MS"/>
                <a:cs typeface="Comic Sans MS"/>
              </a:rPr>
              <a:t>t</a:t>
            </a:r>
            <a:r>
              <a:rPr b="1" spc="-5" dirty="0">
                <a:latin typeface="Comic Sans MS"/>
                <a:cs typeface="Comic Sans MS"/>
              </a:rPr>
              <a:t>rol  Prevention: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60220"/>
            <a:ext cx="8978900" cy="4690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812800" indent="-800100" algn="just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812800" algn="l"/>
              </a:tabLst>
            </a:pPr>
            <a:r>
              <a:rPr sz="33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Effectiveness</a:t>
            </a:r>
            <a:endParaRPr sz="3300">
              <a:latin typeface="Comic Sans MS"/>
              <a:cs typeface="Comic Sans MS"/>
            </a:endParaRPr>
          </a:p>
          <a:p>
            <a:pPr marL="12700" marR="5080" indent="273050" algn="just">
              <a:lnSpc>
                <a:spcPts val="3560"/>
              </a:lnSpc>
              <a:spcBef>
                <a:spcPts val="880"/>
              </a:spcBef>
            </a:pPr>
            <a:r>
              <a:rPr sz="3300" spc="-5" dirty="0">
                <a:latin typeface="Comic Sans MS"/>
                <a:cs typeface="Comic Sans MS"/>
              </a:rPr>
              <a:t>Sources </a:t>
            </a:r>
            <a:r>
              <a:rPr sz="3300" dirty="0">
                <a:latin typeface="Comic Sans MS"/>
                <a:cs typeface="Comic Sans MS"/>
              </a:rPr>
              <a:t>of </a:t>
            </a:r>
            <a:r>
              <a:rPr sz="3300" spc="-5" dirty="0">
                <a:latin typeface="Comic Sans MS"/>
                <a:cs typeface="Comic Sans MS"/>
              </a:rPr>
              <a:t>nutrients must be identified and  evaluated, and </a:t>
            </a:r>
            <a:r>
              <a:rPr sz="3300" dirty="0">
                <a:latin typeface="Comic Sans MS"/>
                <a:cs typeface="Comic Sans MS"/>
              </a:rPr>
              <a:t>then </a:t>
            </a:r>
            <a:r>
              <a:rPr sz="3300" spc="-5" dirty="0">
                <a:solidFill>
                  <a:srgbClr val="FF0000"/>
                </a:solidFill>
                <a:latin typeface="Comic Sans MS"/>
                <a:cs typeface="Comic Sans MS"/>
              </a:rPr>
              <a:t>cost-effective </a:t>
            </a:r>
            <a:r>
              <a:rPr sz="3300" dirty="0">
                <a:solidFill>
                  <a:srgbClr val="FF0000"/>
                </a:solidFill>
                <a:latin typeface="Comic Sans MS"/>
                <a:cs typeface="Comic Sans MS"/>
              </a:rPr>
              <a:t>methods  </a:t>
            </a:r>
            <a:r>
              <a:rPr sz="3300" dirty="0">
                <a:latin typeface="Comic Sans MS"/>
                <a:cs typeface="Comic Sans MS"/>
              </a:rPr>
              <a:t>of </a:t>
            </a:r>
            <a:r>
              <a:rPr sz="3300" spc="-5" dirty="0">
                <a:latin typeface="Comic Sans MS"/>
                <a:cs typeface="Comic Sans MS"/>
              </a:rPr>
              <a:t>controls </a:t>
            </a:r>
            <a:r>
              <a:rPr sz="3300" dirty="0">
                <a:latin typeface="Comic Sans MS"/>
                <a:cs typeface="Comic Sans MS"/>
              </a:rPr>
              <a:t>must </a:t>
            </a:r>
            <a:r>
              <a:rPr sz="3300" spc="-5" dirty="0">
                <a:latin typeface="Comic Sans MS"/>
                <a:cs typeface="Comic Sans MS"/>
              </a:rPr>
              <a:t>be</a:t>
            </a:r>
            <a:r>
              <a:rPr sz="3300" spc="-35" dirty="0">
                <a:latin typeface="Comic Sans MS"/>
                <a:cs typeface="Comic Sans MS"/>
              </a:rPr>
              <a:t> </a:t>
            </a:r>
            <a:r>
              <a:rPr sz="3300" spc="-5" dirty="0">
                <a:latin typeface="Comic Sans MS"/>
                <a:cs typeface="Comic Sans MS"/>
              </a:rPr>
              <a:t>implemented.</a:t>
            </a:r>
            <a:endParaRPr sz="3300">
              <a:latin typeface="Comic Sans MS"/>
              <a:cs typeface="Comic Sans MS"/>
            </a:endParaRPr>
          </a:p>
          <a:p>
            <a:pPr marL="576580" indent="-563880" algn="just">
              <a:lnSpc>
                <a:spcPct val="100000"/>
              </a:lnSpc>
              <a:spcBef>
                <a:spcPts val="370"/>
              </a:spcBef>
              <a:buSzPct val="81250"/>
              <a:buAutoNum type="arabicPeriod" startAt="2"/>
              <a:tabLst>
                <a:tab pos="576580" algn="l"/>
              </a:tabLst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Minimizing </a:t>
            </a:r>
            <a:r>
              <a:rPr sz="33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nonpoint</a:t>
            </a:r>
            <a:r>
              <a:rPr sz="3300" b="1" u="heavy" spc="7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3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pollution</a:t>
            </a:r>
            <a:endParaRPr sz="3300">
              <a:latin typeface="Comic Sans MS"/>
              <a:cs typeface="Comic Sans MS"/>
            </a:endParaRPr>
          </a:p>
          <a:p>
            <a:pPr marL="12700" marR="6350" algn="just">
              <a:lnSpc>
                <a:spcPct val="90000"/>
              </a:lnSpc>
              <a:spcBef>
                <a:spcPts val="900"/>
              </a:spcBef>
            </a:pPr>
            <a:r>
              <a:rPr sz="3600" spc="-5" dirty="0">
                <a:latin typeface="Comic Sans MS"/>
                <a:cs typeface="Comic Sans MS"/>
              </a:rPr>
              <a:t>The following </a:t>
            </a:r>
            <a:r>
              <a:rPr sz="3600" spc="-10" dirty="0">
                <a:latin typeface="Comic Sans MS"/>
                <a:cs typeface="Comic Sans MS"/>
              </a:rPr>
              <a:t>steps </a:t>
            </a:r>
            <a:r>
              <a:rPr sz="3600" spc="-5" dirty="0">
                <a:latin typeface="Comic Sans MS"/>
                <a:cs typeface="Comic Sans MS"/>
              </a:rPr>
              <a:t>are recommended to </a:t>
            </a:r>
            <a:r>
              <a:rPr sz="3600" spc="1065" dirty="0">
                <a:latin typeface="Comic Sans MS"/>
                <a:cs typeface="Comic Sans MS"/>
              </a:rPr>
              <a:t> </a:t>
            </a:r>
            <a:r>
              <a:rPr sz="3600" spc="-5" dirty="0">
                <a:latin typeface="Comic Sans MS"/>
                <a:cs typeface="Comic Sans MS"/>
              </a:rPr>
              <a:t>minimize the amount of pollution that can  </a:t>
            </a:r>
            <a:r>
              <a:rPr sz="3600" spc="-10" dirty="0">
                <a:latin typeface="Comic Sans MS"/>
                <a:cs typeface="Comic Sans MS"/>
              </a:rPr>
              <a:t>enter </a:t>
            </a:r>
            <a:r>
              <a:rPr sz="3600" spc="-5" dirty="0">
                <a:latin typeface="Comic Sans MS"/>
                <a:cs typeface="Comic Sans MS"/>
              </a:rPr>
              <a:t>aquatic ecosystems from ambiguous  sources;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5259"/>
            <a:ext cx="46297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2775" algn="l"/>
              </a:tabLst>
            </a:pPr>
            <a:r>
              <a:rPr sz="3000" b="1" spc="-5" dirty="0">
                <a:latin typeface="Comic Sans MS"/>
                <a:cs typeface="Comic Sans MS"/>
              </a:rPr>
              <a:t>i.	Riparian buffer</a:t>
            </a:r>
            <a:r>
              <a:rPr sz="3000" b="1" spc="-8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zones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3069" y="681990"/>
            <a:ext cx="14185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omic Sans MS"/>
                <a:cs typeface="Comic Sans MS"/>
              </a:rPr>
              <a:t>cre</a:t>
            </a:r>
            <a:r>
              <a:rPr sz="3000" dirty="0">
                <a:latin typeface="Comic Sans MS"/>
                <a:cs typeface="Comic Sans MS"/>
              </a:rPr>
              <a:t>at</a:t>
            </a:r>
            <a:r>
              <a:rPr sz="3000" spc="-10" dirty="0">
                <a:latin typeface="Comic Sans MS"/>
                <a:cs typeface="Comic Sans MS"/>
              </a:rPr>
              <a:t>ed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49905" y="681990"/>
            <a:ext cx="811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omic Sans MS"/>
                <a:cs typeface="Comic Sans MS"/>
              </a:rPr>
              <a:t>n</a:t>
            </a:r>
            <a:r>
              <a:rPr sz="3000" dirty="0">
                <a:latin typeface="Comic Sans MS"/>
                <a:cs typeface="Comic Sans MS"/>
              </a:rPr>
              <a:t>e</a:t>
            </a:r>
            <a:r>
              <a:rPr sz="3000" spc="-10" dirty="0">
                <a:latin typeface="Comic Sans MS"/>
                <a:cs typeface="Comic Sans MS"/>
              </a:rPr>
              <a:t>a</a:t>
            </a:r>
            <a:r>
              <a:rPr sz="3000" dirty="0">
                <a:latin typeface="Comic Sans MS"/>
                <a:cs typeface="Comic Sans MS"/>
              </a:rPr>
              <a:t>r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681990"/>
            <a:ext cx="6096635" cy="44373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  <a:tabLst>
                <a:tab pos="1795145" algn="l"/>
                <a:tab pos="3349625" algn="l"/>
                <a:tab pos="4705985" algn="l"/>
                <a:tab pos="5649595" algn="l"/>
              </a:tabLst>
            </a:pPr>
            <a:r>
              <a:rPr sz="3000" dirty="0">
                <a:solidFill>
                  <a:srgbClr val="00AF4F"/>
                </a:solidFill>
                <a:latin typeface="Comic Sans MS"/>
                <a:cs typeface="Comic Sans MS"/>
              </a:rPr>
              <a:t>R</a:t>
            </a:r>
            <a:r>
              <a:rPr sz="3000" spc="-10" dirty="0">
                <a:solidFill>
                  <a:srgbClr val="00AF4F"/>
                </a:solidFill>
                <a:latin typeface="Comic Sans MS"/>
                <a:cs typeface="Comic Sans MS"/>
              </a:rPr>
              <a:t>i</a:t>
            </a:r>
            <a:r>
              <a:rPr sz="3000" dirty="0">
                <a:solidFill>
                  <a:srgbClr val="00AF4F"/>
                </a:solidFill>
                <a:latin typeface="Comic Sans MS"/>
                <a:cs typeface="Comic Sans MS"/>
              </a:rPr>
              <a:t>pa</a:t>
            </a:r>
            <a:r>
              <a:rPr sz="3000" spc="-5" dirty="0">
                <a:solidFill>
                  <a:srgbClr val="00AF4F"/>
                </a:solidFill>
                <a:latin typeface="Comic Sans MS"/>
                <a:cs typeface="Comic Sans MS"/>
              </a:rPr>
              <a:t>ria</a:t>
            </a:r>
            <a:r>
              <a:rPr sz="3000" dirty="0">
                <a:solidFill>
                  <a:srgbClr val="00AF4F"/>
                </a:solidFill>
                <a:latin typeface="Comic Sans MS"/>
                <a:cs typeface="Comic Sans MS"/>
              </a:rPr>
              <a:t>n	</a:t>
            </a:r>
            <a:r>
              <a:rPr sz="3000" spc="-10" dirty="0">
                <a:solidFill>
                  <a:srgbClr val="00AF4F"/>
                </a:solidFill>
                <a:latin typeface="Comic Sans MS"/>
                <a:cs typeface="Comic Sans MS"/>
              </a:rPr>
              <a:t>b</a:t>
            </a:r>
            <a:r>
              <a:rPr sz="3000" spc="-5" dirty="0">
                <a:solidFill>
                  <a:srgbClr val="00AF4F"/>
                </a:solidFill>
                <a:latin typeface="Comic Sans MS"/>
                <a:cs typeface="Comic Sans MS"/>
              </a:rPr>
              <a:t>u</a:t>
            </a:r>
            <a:r>
              <a:rPr sz="3000" dirty="0">
                <a:solidFill>
                  <a:srgbClr val="00AF4F"/>
                </a:solidFill>
                <a:latin typeface="Comic Sans MS"/>
                <a:cs typeface="Comic Sans MS"/>
              </a:rPr>
              <a:t>f</a:t>
            </a:r>
            <a:r>
              <a:rPr sz="3000" spc="-5" dirty="0">
                <a:solidFill>
                  <a:srgbClr val="00AF4F"/>
                </a:solidFill>
                <a:latin typeface="Comic Sans MS"/>
                <a:cs typeface="Comic Sans MS"/>
              </a:rPr>
              <a:t>f</a:t>
            </a:r>
            <a:r>
              <a:rPr sz="3000" spc="-10" dirty="0">
                <a:solidFill>
                  <a:srgbClr val="00AF4F"/>
                </a:solidFill>
                <a:latin typeface="Comic Sans MS"/>
                <a:cs typeface="Comic Sans MS"/>
              </a:rPr>
              <a:t>e</a:t>
            </a:r>
            <a:r>
              <a:rPr sz="3000" dirty="0">
                <a:solidFill>
                  <a:srgbClr val="00AF4F"/>
                </a:solidFill>
                <a:latin typeface="Comic Sans MS"/>
                <a:cs typeface="Comic Sans MS"/>
              </a:rPr>
              <a:t>r	z</a:t>
            </a:r>
            <a:r>
              <a:rPr sz="3000" spc="-10" dirty="0">
                <a:solidFill>
                  <a:srgbClr val="00AF4F"/>
                </a:solidFill>
                <a:latin typeface="Comic Sans MS"/>
                <a:cs typeface="Comic Sans MS"/>
              </a:rPr>
              <a:t>o</a:t>
            </a:r>
            <a:r>
              <a:rPr sz="3000" spc="5" dirty="0">
                <a:solidFill>
                  <a:srgbClr val="00AF4F"/>
                </a:solidFill>
                <a:latin typeface="Comic Sans MS"/>
                <a:cs typeface="Comic Sans MS"/>
              </a:rPr>
              <a:t>n</a:t>
            </a:r>
            <a:r>
              <a:rPr sz="3000" spc="-10" dirty="0">
                <a:solidFill>
                  <a:srgbClr val="00AF4F"/>
                </a:solidFill>
                <a:latin typeface="Comic Sans MS"/>
                <a:cs typeface="Comic Sans MS"/>
              </a:rPr>
              <a:t>e</a:t>
            </a:r>
            <a:r>
              <a:rPr sz="3000" dirty="0">
                <a:solidFill>
                  <a:srgbClr val="00AF4F"/>
                </a:solidFill>
                <a:latin typeface="Comic Sans MS"/>
                <a:cs typeface="Comic Sans MS"/>
              </a:rPr>
              <a:t>s	</a:t>
            </a:r>
            <a:r>
              <a:rPr sz="3000" spc="-5" dirty="0">
                <a:latin typeface="Comic Sans MS"/>
                <a:cs typeface="Comic Sans MS"/>
              </a:rPr>
              <a:t>c</a:t>
            </a:r>
            <a:r>
              <a:rPr sz="3000" dirty="0">
                <a:latin typeface="Comic Sans MS"/>
                <a:cs typeface="Comic Sans MS"/>
              </a:rPr>
              <a:t>an	</a:t>
            </a:r>
            <a:r>
              <a:rPr sz="3000" spc="-10" dirty="0">
                <a:latin typeface="Comic Sans MS"/>
                <a:cs typeface="Comic Sans MS"/>
              </a:rPr>
              <a:t>b</a:t>
            </a:r>
            <a:r>
              <a:rPr sz="3000" dirty="0">
                <a:latin typeface="Comic Sans MS"/>
                <a:cs typeface="Comic Sans MS"/>
              </a:rPr>
              <a:t>e  </a:t>
            </a:r>
            <a:r>
              <a:rPr sz="3000" spc="-5" dirty="0">
                <a:latin typeface="Comic Sans MS"/>
                <a:cs typeface="Comic Sans MS"/>
              </a:rPr>
              <a:t>waterways in </a:t>
            </a:r>
            <a:r>
              <a:rPr sz="3000" dirty="0">
                <a:latin typeface="Comic Sans MS"/>
                <a:cs typeface="Comic Sans MS"/>
              </a:rPr>
              <a:t>an </a:t>
            </a:r>
            <a:r>
              <a:rPr sz="3000" spc="-5" dirty="0">
                <a:latin typeface="Comic Sans MS"/>
                <a:cs typeface="Comic Sans MS"/>
              </a:rPr>
              <a:t>attempt </a:t>
            </a:r>
            <a:r>
              <a:rPr sz="3000" dirty="0">
                <a:latin typeface="Comic Sans MS"/>
                <a:cs typeface="Comic Sans MS"/>
              </a:rPr>
              <a:t>to </a:t>
            </a:r>
            <a:r>
              <a:rPr sz="3000" spc="-5" dirty="0">
                <a:solidFill>
                  <a:srgbClr val="00AF4F"/>
                </a:solidFill>
                <a:latin typeface="Comic Sans MS"/>
                <a:cs typeface="Comic Sans MS"/>
              </a:rPr>
              <a:t>filter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3000" spc="-5" dirty="0">
                <a:latin typeface="Comic Sans MS"/>
                <a:cs typeface="Comic Sans MS"/>
              </a:rPr>
              <a:t>pollutants; sediments</a:t>
            </a:r>
            <a:endParaRPr sz="3000">
              <a:latin typeface="Comic Sans MS"/>
              <a:cs typeface="Comic Sans MS"/>
            </a:endParaRPr>
          </a:p>
          <a:p>
            <a:pPr marL="12700" marR="3003550">
              <a:lnSpc>
                <a:spcPct val="110700"/>
              </a:lnSpc>
              <a:spcBef>
                <a:spcPts val="5"/>
              </a:spcBef>
            </a:pPr>
            <a:r>
              <a:rPr sz="3000" spc="-5" dirty="0">
                <a:latin typeface="Comic Sans MS"/>
                <a:cs typeface="Comic Sans MS"/>
              </a:rPr>
              <a:t>and nutrients </a:t>
            </a:r>
            <a:r>
              <a:rPr sz="3000" spc="-10" dirty="0">
                <a:latin typeface="Comic Sans MS"/>
                <a:cs typeface="Comic Sans MS"/>
              </a:rPr>
              <a:t>are  </a:t>
            </a:r>
            <a:r>
              <a:rPr sz="3000" spc="-5" dirty="0">
                <a:solidFill>
                  <a:srgbClr val="00AF4F"/>
                </a:solidFill>
                <a:latin typeface="Comic Sans MS"/>
                <a:cs typeface="Comic Sans MS"/>
              </a:rPr>
              <a:t>deposited </a:t>
            </a:r>
            <a:r>
              <a:rPr sz="3000" spc="-10" dirty="0">
                <a:latin typeface="Comic Sans MS"/>
                <a:cs typeface="Comic Sans MS"/>
              </a:rPr>
              <a:t>here  </a:t>
            </a:r>
            <a:r>
              <a:rPr sz="3000" spc="-5" dirty="0">
                <a:latin typeface="Comic Sans MS"/>
                <a:cs typeface="Comic Sans MS"/>
              </a:rPr>
              <a:t>instead of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3000" spc="-5" dirty="0">
                <a:latin typeface="Comic Sans MS"/>
                <a:cs typeface="Comic Sans MS"/>
              </a:rPr>
              <a:t>in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water.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19455" algn="l"/>
              </a:tabLst>
            </a:pPr>
            <a:r>
              <a:rPr sz="3000" b="1" spc="-5" dirty="0">
                <a:latin typeface="Comic Sans MS"/>
                <a:cs typeface="Comic Sans MS"/>
              </a:rPr>
              <a:t>ii.	Prevention</a:t>
            </a:r>
            <a:r>
              <a:rPr sz="3000" b="1" spc="-10" dirty="0">
                <a:latin typeface="Comic Sans MS"/>
                <a:cs typeface="Comic Sans MS"/>
              </a:rPr>
              <a:t> policy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142229"/>
            <a:ext cx="8980170" cy="13055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algn="just">
              <a:lnSpc>
                <a:spcPts val="3240"/>
              </a:lnSpc>
              <a:spcBef>
                <a:spcPts val="505"/>
              </a:spcBef>
            </a:pPr>
            <a:r>
              <a:rPr sz="3000" spc="-5" dirty="0">
                <a:solidFill>
                  <a:srgbClr val="FF0000"/>
                </a:solidFill>
                <a:latin typeface="Comic Sans MS"/>
                <a:cs typeface="Comic Sans MS"/>
              </a:rPr>
              <a:t>Laws </a:t>
            </a:r>
            <a:r>
              <a:rPr sz="3000" spc="-5" dirty="0">
                <a:latin typeface="Comic Sans MS"/>
                <a:cs typeface="Comic Sans MS"/>
              </a:rPr>
              <a:t>regulating the discharge and treatment of  sewage can led </a:t>
            </a:r>
            <a:r>
              <a:rPr sz="3000" dirty="0">
                <a:latin typeface="Comic Sans MS"/>
                <a:cs typeface="Comic Sans MS"/>
              </a:rPr>
              <a:t>to </a:t>
            </a:r>
            <a:r>
              <a:rPr sz="3000" spc="-5" dirty="0">
                <a:latin typeface="Comic Sans MS"/>
                <a:cs typeface="Comic Sans MS"/>
              </a:rPr>
              <a:t>dramatic nutrient reductions to  surrounding ecosystems</a:t>
            </a:r>
            <a:r>
              <a:rPr sz="3000" dirty="0">
                <a:latin typeface="Comic Sans MS"/>
                <a:cs typeface="Comic Sans MS"/>
              </a:rPr>
              <a:t> .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4279" y="2029460"/>
            <a:ext cx="5334000" cy="273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9829" y="497840"/>
            <a:ext cx="1868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c</a:t>
            </a:r>
            <a:r>
              <a:rPr spc="-5" dirty="0"/>
              <a:t>o</a:t>
            </a:r>
            <a:r>
              <a:rPr dirty="0"/>
              <a:t>n</a:t>
            </a:r>
            <a:r>
              <a:rPr spc="-10" dirty="0"/>
              <a:t>t</a:t>
            </a:r>
            <a:r>
              <a:rPr spc="10" dirty="0"/>
              <a:t>d</a:t>
            </a:r>
            <a:r>
              <a:rPr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3690"/>
            <a:ext cx="8073390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omic Sans MS"/>
                <a:cs typeface="Comic Sans MS"/>
              </a:rPr>
              <a:t>iii. Nitrogen testing and</a:t>
            </a:r>
            <a:r>
              <a:rPr sz="3200" b="1" spc="2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modeling</a:t>
            </a:r>
            <a:endParaRPr sz="3200">
              <a:latin typeface="Comic Sans MS"/>
              <a:cs typeface="Comic Sans MS"/>
            </a:endParaRPr>
          </a:p>
          <a:p>
            <a:pPr marL="12700" marR="13335" algn="just">
              <a:lnSpc>
                <a:spcPts val="3450"/>
              </a:lnSpc>
              <a:spcBef>
                <a:spcPts val="3519"/>
              </a:spcBef>
            </a:pPr>
            <a:r>
              <a:rPr sz="3200" spc="-5" dirty="0">
                <a:latin typeface="Comic Sans MS"/>
                <a:cs typeface="Comic Sans MS"/>
              </a:rPr>
              <a:t>Soil Nitrogen Testing (N-Testing) is </a:t>
            </a:r>
            <a:r>
              <a:rPr sz="3200" dirty="0">
                <a:latin typeface="Comic Sans MS"/>
                <a:cs typeface="Comic Sans MS"/>
              </a:rPr>
              <a:t>a  </a:t>
            </a:r>
            <a:r>
              <a:rPr sz="3200" spc="-5" dirty="0">
                <a:latin typeface="Comic Sans MS"/>
                <a:cs typeface="Comic Sans MS"/>
              </a:rPr>
              <a:t>technique </a:t>
            </a:r>
            <a:r>
              <a:rPr sz="3200" dirty="0">
                <a:latin typeface="Comic Sans MS"/>
                <a:cs typeface="Comic Sans MS"/>
              </a:rPr>
              <a:t>that </a:t>
            </a:r>
            <a:r>
              <a:rPr sz="3200" spc="-5" dirty="0">
                <a:latin typeface="Comic Sans MS"/>
                <a:cs typeface="Comic Sans MS"/>
              </a:rPr>
              <a:t>helps farmers optimize  the amount of fertilizer applied to</a:t>
            </a:r>
            <a:r>
              <a:rPr sz="3200" spc="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crops.</a:t>
            </a:r>
            <a:endParaRPr sz="3200">
              <a:latin typeface="Comic Sans MS"/>
              <a:cs typeface="Comic Sans MS"/>
            </a:endParaRPr>
          </a:p>
          <a:p>
            <a:pPr marL="12700" marR="5080" algn="just">
              <a:lnSpc>
                <a:spcPct val="89900"/>
              </a:lnSpc>
              <a:spcBef>
                <a:spcPts val="745"/>
              </a:spcBef>
            </a:pPr>
            <a:r>
              <a:rPr sz="3200" spc="-5" dirty="0">
                <a:latin typeface="Comic Sans MS"/>
                <a:cs typeface="Comic Sans MS"/>
              </a:rPr>
              <a:t>By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testing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the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soil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and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modeling the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bare 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minimum amount of fertilizer </a:t>
            </a:r>
            <a:r>
              <a:rPr sz="3200" spc="10" dirty="0">
                <a:solidFill>
                  <a:srgbClr val="FF0000"/>
                </a:solidFill>
                <a:latin typeface="Comic Sans MS"/>
                <a:cs typeface="Comic Sans MS"/>
              </a:rPr>
              <a:t>needed</a:t>
            </a:r>
            <a:r>
              <a:rPr sz="3200" spc="10" dirty="0">
                <a:latin typeface="Comic Sans MS"/>
                <a:cs typeface="Comic Sans MS"/>
              </a:rPr>
              <a:t>,  </a:t>
            </a:r>
            <a:r>
              <a:rPr sz="3200" dirty="0">
                <a:latin typeface="Comic Sans MS"/>
                <a:cs typeface="Comic Sans MS"/>
              </a:rPr>
              <a:t>farmers reap </a:t>
            </a:r>
            <a:r>
              <a:rPr sz="3200" spc="-5" dirty="0">
                <a:latin typeface="Comic Sans MS"/>
                <a:cs typeface="Comic Sans MS"/>
              </a:rPr>
              <a:t>economic benefits while the  environment remains clean.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509" y="411479"/>
            <a:ext cx="7835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1. Introduction to</a:t>
            </a:r>
            <a:r>
              <a:rPr sz="4000" spc="-50" dirty="0"/>
              <a:t> </a:t>
            </a:r>
            <a:r>
              <a:rPr sz="4000" spc="-10" dirty="0"/>
              <a:t>Eutrophication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28929" y="1578609"/>
            <a:ext cx="8555990" cy="49187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12065">
              <a:lnSpc>
                <a:spcPct val="79900"/>
              </a:lnSpc>
              <a:spcBef>
                <a:spcPts val="750"/>
              </a:spcBef>
              <a:tabLst>
                <a:tab pos="2687955" algn="l"/>
                <a:tab pos="3446779" algn="l"/>
                <a:tab pos="4885055" algn="l"/>
                <a:tab pos="5450205" algn="l"/>
                <a:tab pos="7132955" algn="l"/>
                <a:tab pos="7689215" algn="l"/>
              </a:tabLst>
            </a:pPr>
            <a:r>
              <a:rPr sz="2700" b="1" spc="10" dirty="0">
                <a:latin typeface="Comic Sans MS"/>
                <a:cs typeface="Comic Sans MS"/>
              </a:rPr>
              <a:t>E</a:t>
            </a:r>
            <a:r>
              <a:rPr sz="2700" b="1" spc="-5" dirty="0">
                <a:latin typeface="Comic Sans MS"/>
                <a:cs typeface="Comic Sans MS"/>
              </a:rPr>
              <a:t>utr</a:t>
            </a:r>
            <a:r>
              <a:rPr sz="2700" b="1" spc="-10" dirty="0">
                <a:latin typeface="Comic Sans MS"/>
                <a:cs typeface="Comic Sans MS"/>
              </a:rPr>
              <a:t>o</a:t>
            </a:r>
            <a:r>
              <a:rPr sz="2700" b="1" spc="-5" dirty="0">
                <a:latin typeface="Comic Sans MS"/>
                <a:cs typeface="Comic Sans MS"/>
              </a:rPr>
              <a:t>phi</a:t>
            </a:r>
            <a:r>
              <a:rPr sz="2700" b="1" dirty="0">
                <a:latin typeface="Comic Sans MS"/>
                <a:cs typeface="Comic Sans MS"/>
              </a:rPr>
              <a:t>c</a:t>
            </a:r>
            <a:r>
              <a:rPr sz="2700" b="1" spc="-5" dirty="0">
                <a:latin typeface="Comic Sans MS"/>
                <a:cs typeface="Comic Sans MS"/>
              </a:rPr>
              <a:t>atio</a:t>
            </a:r>
            <a:r>
              <a:rPr sz="2700" b="1" spc="20" dirty="0">
                <a:latin typeface="Comic Sans MS"/>
                <a:cs typeface="Comic Sans MS"/>
              </a:rPr>
              <a:t>n</a:t>
            </a:r>
            <a:r>
              <a:rPr sz="2700" dirty="0">
                <a:latin typeface="Comic Sans MS"/>
                <a:cs typeface="Comic Sans MS"/>
              </a:rPr>
              <a:t>:	t</a:t>
            </a:r>
            <a:r>
              <a:rPr sz="2700" spc="-10" dirty="0">
                <a:latin typeface="Comic Sans MS"/>
                <a:cs typeface="Comic Sans MS"/>
              </a:rPr>
              <a:t>h</a:t>
            </a:r>
            <a:r>
              <a:rPr sz="2700" dirty="0">
                <a:latin typeface="Comic Sans MS"/>
                <a:cs typeface="Comic Sans MS"/>
              </a:rPr>
              <a:t>e	</a:t>
            </a:r>
            <a:r>
              <a:rPr sz="2700" spc="-5" dirty="0">
                <a:latin typeface="Comic Sans MS"/>
                <a:cs typeface="Comic Sans MS"/>
              </a:rPr>
              <a:t>pr</a:t>
            </a:r>
            <a:r>
              <a:rPr sz="2700" spc="-10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c</a:t>
            </a:r>
            <a:r>
              <a:rPr sz="2700" spc="-5" dirty="0">
                <a:latin typeface="Comic Sans MS"/>
                <a:cs typeface="Comic Sans MS"/>
              </a:rPr>
              <a:t>e</a:t>
            </a:r>
            <a:r>
              <a:rPr sz="2700" dirty="0">
                <a:latin typeface="Comic Sans MS"/>
                <a:cs typeface="Comic Sans MS"/>
              </a:rPr>
              <a:t>ss	</a:t>
            </a:r>
            <a:r>
              <a:rPr sz="2700" spc="-5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f	</a:t>
            </a:r>
            <a:r>
              <a:rPr sz="2700" spc="-5" dirty="0">
                <a:latin typeface="Comic Sans MS"/>
                <a:cs typeface="Comic Sans MS"/>
              </a:rPr>
              <a:t>b</a:t>
            </a:r>
            <a:r>
              <a:rPr sz="2700" spc="-10" dirty="0">
                <a:latin typeface="Comic Sans MS"/>
                <a:cs typeface="Comic Sans MS"/>
              </a:rPr>
              <a:t>e</a:t>
            </a:r>
            <a:r>
              <a:rPr sz="2700" dirty="0">
                <a:latin typeface="Comic Sans MS"/>
                <a:cs typeface="Comic Sans MS"/>
              </a:rPr>
              <a:t>c</a:t>
            </a:r>
            <a:r>
              <a:rPr sz="2700" spc="-5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m</a:t>
            </a:r>
            <a:r>
              <a:rPr sz="2700" spc="-5" dirty="0">
                <a:latin typeface="Comic Sans MS"/>
                <a:cs typeface="Comic Sans MS"/>
              </a:rPr>
              <a:t>in</a:t>
            </a:r>
            <a:r>
              <a:rPr sz="2700" dirty="0">
                <a:latin typeface="Comic Sans MS"/>
                <a:cs typeface="Comic Sans MS"/>
              </a:rPr>
              <a:t>g	</a:t>
            </a:r>
            <a:r>
              <a:rPr sz="2700" spc="-15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r	</a:t>
            </a:r>
            <a:r>
              <a:rPr sz="2700" spc="-15" dirty="0">
                <a:latin typeface="Comic Sans MS"/>
                <a:cs typeface="Comic Sans MS"/>
              </a:rPr>
              <a:t>b</a:t>
            </a:r>
            <a:r>
              <a:rPr sz="2700" spc="-5" dirty="0">
                <a:latin typeface="Comic Sans MS"/>
                <a:cs typeface="Comic Sans MS"/>
              </a:rPr>
              <a:t>ein</a:t>
            </a:r>
            <a:r>
              <a:rPr sz="2700" dirty="0">
                <a:latin typeface="Comic Sans MS"/>
                <a:cs typeface="Comic Sans MS"/>
              </a:rPr>
              <a:t>g  </a:t>
            </a:r>
            <a:r>
              <a:rPr sz="2700" spc="-5" dirty="0">
                <a:latin typeface="Comic Sans MS"/>
                <a:cs typeface="Comic Sans MS"/>
              </a:rPr>
              <a:t>made</a:t>
            </a:r>
            <a:r>
              <a:rPr sz="2700" spc="-15" dirty="0">
                <a:latin typeface="Comic Sans MS"/>
                <a:cs typeface="Comic Sans MS"/>
              </a:rPr>
              <a:t> </a:t>
            </a:r>
            <a:r>
              <a:rPr sz="2700" spc="-10" dirty="0">
                <a:latin typeface="Comic Sans MS"/>
                <a:cs typeface="Comic Sans MS"/>
              </a:rPr>
              <a:t>eutrophic</a:t>
            </a:r>
            <a:endParaRPr sz="2700">
              <a:latin typeface="Comic Sans MS"/>
              <a:cs typeface="Comic Sans MS"/>
            </a:endParaRPr>
          </a:p>
          <a:p>
            <a:pPr marL="12700" marR="15240">
              <a:lnSpc>
                <a:spcPct val="79900"/>
              </a:lnSpc>
              <a:spcBef>
                <a:spcPts val="2850"/>
              </a:spcBef>
              <a:tabLst>
                <a:tab pos="1828800" algn="l"/>
                <a:tab pos="2536190" algn="l"/>
                <a:tab pos="3549015" algn="l"/>
                <a:tab pos="4063365" algn="l"/>
                <a:tab pos="5070475" algn="l"/>
                <a:tab pos="6621145" algn="l"/>
                <a:tab pos="7057390" algn="l"/>
              </a:tabLst>
            </a:pPr>
            <a:r>
              <a:rPr sz="2700" b="1" spc="10" dirty="0">
                <a:latin typeface="Comic Sans MS"/>
                <a:cs typeface="Comic Sans MS"/>
              </a:rPr>
              <a:t>E</a:t>
            </a:r>
            <a:r>
              <a:rPr sz="2700" b="1" spc="-5" dirty="0">
                <a:latin typeface="Comic Sans MS"/>
                <a:cs typeface="Comic Sans MS"/>
              </a:rPr>
              <a:t>utr</a:t>
            </a:r>
            <a:r>
              <a:rPr sz="2700" b="1" spc="-10" dirty="0">
                <a:latin typeface="Comic Sans MS"/>
                <a:cs typeface="Comic Sans MS"/>
              </a:rPr>
              <a:t>o</a:t>
            </a:r>
            <a:r>
              <a:rPr sz="2700" b="1" spc="-5" dirty="0">
                <a:latin typeface="Comic Sans MS"/>
                <a:cs typeface="Comic Sans MS"/>
              </a:rPr>
              <a:t>phi</a:t>
            </a:r>
            <a:r>
              <a:rPr sz="2700" b="1" spc="15" dirty="0">
                <a:latin typeface="Comic Sans MS"/>
                <a:cs typeface="Comic Sans MS"/>
              </a:rPr>
              <a:t>c</a:t>
            </a:r>
            <a:r>
              <a:rPr sz="2700" dirty="0">
                <a:latin typeface="Comic Sans MS"/>
                <a:cs typeface="Comic Sans MS"/>
              </a:rPr>
              <a:t>:	</a:t>
            </a:r>
            <a:r>
              <a:rPr sz="2700" spc="-5" dirty="0">
                <a:latin typeface="Comic Sans MS"/>
                <a:cs typeface="Comic Sans MS"/>
              </a:rPr>
              <a:t>th</a:t>
            </a:r>
            <a:r>
              <a:rPr sz="2700" dirty="0">
                <a:latin typeface="Comic Sans MS"/>
                <a:cs typeface="Comic Sans MS"/>
              </a:rPr>
              <a:t>e	s</a:t>
            </a:r>
            <a:r>
              <a:rPr sz="2700" spc="-5" dirty="0">
                <a:latin typeface="Comic Sans MS"/>
                <a:cs typeface="Comic Sans MS"/>
              </a:rPr>
              <a:t>tat</a:t>
            </a:r>
            <a:r>
              <a:rPr sz="2700" dirty="0">
                <a:latin typeface="Comic Sans MS"/>
                <a:cs typeface="Comic Sans MS"/>
              </a:rPr>
              <a:t>e	</a:t>
            </a:r>
            <a:r>
              <a:rPr sz="2700" spc="-5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f	</a:t>
            </a:r>
            <a:r>
              <a:rPr sz="2700" spc="-15" dirty="0">
                <a:latin typeface="Comic Sans MS"/>
                <a:cs typeface="Comic Sans MS"/>
              </a:rPr>
              <a:t>b</a:t>
            </a:r>
            <a:r>
              <a:rPr sz="2700" spc="-5" dirty="0">
                <a:latin typeface="Comic Sans MS"/>
                <a:cs typeface="Comic Sans MS"/>
              </a:rPr>
              <a:t>e</a:t>
            </a:r>
            <a:r>
              <a:rPr sz="2700" spc="-10" dirty="0">
                <a:latin typeface="Comic Sans MS"/>
                <a:cs typeface="Comic Sans MS"/>
              </a:rPr>
              <a:t>i</a:t>
            </a:r>
            <a:r>
              <a:rPr sz="2700" dirty="0">
                <a:latin typeface="Comic Sans MS"/>
                <a:cs typeface="Comic Sans MS"/>
              </a:rPr>
              <a:t>ng	</a:t>
            </a:r>
            <a:r>
              <a:rPr sz="2700" spc="-15" dirty="0">
                <a:latin typeface="Comic Sans MS"/>
                <a:cs typeface="Comic Sans MS"/>
              </a:rPr>
              <a:t>e</a:t>
            </a:r>
            <a:r>
              <a:rPr sz="2700" dirty="0">
                <a:latin typeface="Comic Sans MS"/>
                <a:cs typeface="Comic Sans MS"/>
              </a:rPr>
              <a:t>n</a:t>
            </a:r>
            <a:r>
              <a:rPr sz="2700" spc="-5" dirty="0">
                <a:latin typeface="Comic Sans MS"/>
                <a:cs typeface="Comic Sans MS"/>
              </a:rPr>
              <a:t>r</a:t>
            </a:r>
            <a:r>
              <a:rPr sz="2700" spc="-10" dirty="0">
                <a:latin typeface="Comic Sans MS"/>
                <a:cs typeface="Comic Sans MS"/>
              </a:rPr>
              <a:t>i</a:t>
            </a:r>
            <a:r>
              <a:rPr sz="2700" dirty="0">
                <a:latin typeface="Comic Sans MS"/>
                <a:cs typeface="Comic Sans MS"/>
              </a:rPr>
              <a:t>c</a:t>
            </a:r>
            <a:r>
              <a:rPr sz="2700" spc="5" dirty="0">
                <a:latin typeface="Comic Sans MS"/>
                <a:cs typeface="Comic Sans MS"/>
              </a:rPr>
              <a:t>h</a:t>
            </a:r>
            <a:r>
              <a:rPr sz="2700" spc="-15" dirty="0">
                <a:latin typeface="Comic Sans MS"/>
                <a:cs typeface="Comic Sans MS"/>
              </a:rPr>
              <a:t>e</a:t>
            </a:r>
            <a:r>
              <a:rPr sz="2700" dirty="0">
                <a:latin typeface="Comic Sans MS"/>
                <a:cs typeface="Comic Sans MS"/>
              </a:rPr>
              <a:t>d	</a:t>
            </a:r>
            <a:r>
              <a:rPr sz="2700" spc="-10" dirty="0">
                <a:latin typeface="Comic Sans MS"/>
                <a:cs typeface="Comic Sans MS"/>
              </a:rPr>
              <a:t>i</a:t>
            </a:r>
            <a:r>
              <a:rPr sz="2700" dirty="0">
                <a:latin typeface="Comic Sans MS"/>
                <a:cs typeface="Comic Sans MS"/>
              </a:rPr>
              <a:t>n	n</a:t>
            </a:r>
            <a:r>
              <a:rPr sz="2700" spc="-5" dirty="0">
                <a:latin typeface="Comic Sans MS"/>
                <a:cs typeface="Comic Sans MS"/>
              </a:rPr>
              <a:t>utr</a:t>
            </a:r>
            <a:r>
              <a:rPr sz="2700" spc="-10" dirty="0">
                <a:latin typeface="Comic Sans MS"/>
                <a:cs typeface="Comic Sans MS"/>
              </a:rPr>
              <a:t>i</a:t>
            </a:r>
            <a:r>
              <a:rPr sz="2700" spc="-5" dirty="0">
                <a:latin typeface="Comic Sans MS"/>
                <a:cs typeface="Comic Sans MS"/>
              </a:rPr>
              <a:t>en</a:t>
            </a:r>
            <a:r>
              <a:rPr sz="2700" dirty="0">
                <a:latin typeface="Comic Sans MS"/>
                <a:cs typeface="Comic Sans MS"/>
              </a:rPr>
              <a:t>ts  </a:t>
            </a:r>
            <a:r>
              <a:rPr sz="2700" spc="-5" dirty="0">
                <a:latin typeface="Comic Sans MS"/>
                <a:cs typeface="Comic Sans MS"/>
              </a:rPr>
              <a:t>or </a:t>
            </a:r>
            <a:r>
              <a:rPr sz="2700" spc="-10" dirty="0">
                <a:latin typeface="Comic Sans MS"/>
                <a:cs typeface="Comic Sans MS"/>
              </a:rPr>
              <a:t>food</a:t>
            </a:r>
            <a:r>
              <a:rPr sz="2700" spc="-25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sources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2915"/>
              </a:lnSpc>
              <a:spcBef>
                <a:spcPts val="3300"/>
              </a:spcBef>
              <a:tabLst>
                <a:tab pos="552450" algn="l"/>
                <a:tab pos="1866264" algn="l"/>
                <a:tab pos="3971290" algn="l"/>
                <a:tab pos="6459855" algn="l"/>
                <a:tab pos="6894830" algn="l"/>
                <a:tab pos="8153400" algn="l"/>
              </a:tabLst>
            </a:pPr>
            <a:r>
              <a:rPr sz="2700" dirty="0">
                <a:latin typeface="Comic Sans MS"/>
                <a:cs typeface="Comic Sans MS"/>
              </a:rPr>
              <a:t>In	</a:t>
            </a:r>
            <a:r>
              <a:rPr sz="2700" spc="-5" dirty="0">
                <a:latin typeface="Comic Sans MS"/>
                <a:cs typeface="Comic Sans MS"/>
              </a:rPr>
              <a:t>aquatic	ecosystems,	eutrophication	is	caused	by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2590"/>
              </a:lnSpc>
            </a:pPr>
            <a:r>
              <a:rPr sz="2700" spc="-5" dirty="0">
                <a:latin typeface="Comic Sans MS"/>
                <a:cs typeface="Comic Sans MS"/>
              </a:rPr>
              <a:t>excessive inputs of nutrients. The nutrients</a:t>
            </a:r>
            <a:r>
              <a:rPr sz="2700" spc="770" dirty="0">
                <a:latin typeface="Comic Sans MS"/>
                <a:cs typeface="Comic Sans MS"/>
              </a:rPr>
              <a:t> 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enhance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2590"/>
              </a:lnSpc>
            </a:pP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algal growth</a:t>
            </a:r>
            <a:r>
              <a:rPr sz="2700" spc="-5" dirty="0">
                <a:latin typeface="Comic Sans MS"/>
                <a:cs typeface="Comic Sans MS"/>
              </a:rPr>
              <a:t>, and this, in turn, may have </a:t>
            </a:r>
            <a:r>
              <a:rPr sz="2700" dirty="0">
                <a:latin typeface="Comic Sans MS"/>
                <a:cs typeface="Comic Sans MS"/>
              </a:rPr>
              <a:t>a </a:t>
            </a:r>
            <a:r>
              <a:rPr sz="2700" spc="-5" dirty="0">
                <a:latin typeface="Comic Sans MS"/>
                <a:cs typeface="Comic Sans MS"/>
              </a:rPr>
              <a:t>cascade</a:t>
            </a:r>
            <a:r>
              <a:rPr sz="2700" spc="17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of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2590"/>
              </a:lnSpc>
              <a:tabLst>
                <a:tab pos="1541780" algn="l"/>
                <a:tab pos="2202815" algn="l"/>
                <a:tab pos="3050540" algn="l"/>
                <a:tab pos="5110480" algn="l"/>
                <a:tab pos="6383655" algn="l"/>
                <a:tab pos="7912100" algn="l"/>
              </a:tabLst>
            </a:pPr>
            <a:r>
              <a:rPr sz="2700" spc="-5" dirty="0">
                <a:latin typeface="Comic Sans MS"/>
                <a:cs typeface="Comic Sans MS"/>
              </a:rPr>
              <a:t>effects	</a:t>
            </a:r>
            <a:r>
              <a:rPr sz="2700" spc="-10" dirty="0">
                <a:latin typeface="Comic Sans MS"/>
                <a:cs typeface="Comic Sans MS"/>
              </a:rPr>
              <a:t>on	</a:t>
            </a:r>
            <a:r>
              <a:rPr sz="2700" spc="-5" dirty="0">
                <a:latin typeface="Comic Sans MS"/>
                <a:cs typeface="Comic Sans MS"/>
              </a:rPr>
              <a:t>the	ecosystem.	These	effects	</a:t>
            </a:r>
            <a:r>
              <a:rPr sz="2700" dirty="0">
                <a:latin typeface="Comic Sans MS"/>
                <a:cs typeface="Comic Sans MS"/>
              </a:rPr>
              <a:t>may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2590"/>
              </a:lnSpc>
              <a:tabLst>
                <a:tab pos="1428115" algn="l"/>
                <a:tab pos="2425700" algn="l"/>
                <a:tab pos="3813175" algn="l"/>
                <a:tab pos="5130165" algn="l"/>
                <a:tab pos="5686425" algn="l"/>
                <a:tab pos="7789545" algn="l"/>
              </a:tabLst>
            </a:pPr>
            <a:r>
              <a:rPr sz="2700" spc="-5" dirty="0">
                <a:latin typeface="Comic Sans MS"/>
                <a:cs typeface="Comic Sans MS"/>
              </a:rPr>
              <a:t>in</a:t>
            </a:r>
            <a:r>
              <a:rPr sz="2700" spc="10" dirty="0">
                <a:latin typeface="Comic Sans MS"/>
                <a:cs typeface="Comic Sans MS"/>
              </a:rPr>
              <a:t>c</a:t>
            </a:r>
            <a:r>
              <a:rPr sz="2700" spc="-5" dirty="0">
                <a:latin typeface="Comic Sans MS"/>
                <a:cs typeface="Comic Sans MS"/>
              </a:rPr>
              <a:t>l</a:t>
            </a:r>
            <a:r>
              <a:rPr sz="2700" spc="-10" dirty="0">
                <a:latin typeface="Comic Sans MS"/>
                <a:cs typeface="Comic Sans MS"/>
              </a:rPr>
              <a:t>u</a:t>
            </a:r>
            <a:r>
              <a:rPr sz="2700" dirty="0">
                <a:latin typeface="Comic Sans MS"/>
                <a:cs typeface="Comic Sans MS"/>
              </a:rPr>
              <a:t>d</a:t>
            </a:r>
            <a:r>
              <a:rPr sz="2700" spc="-5" dirty="0">
                <a:latin typeface="Comic Sans MS"/>
                <a:cs typeface="Comic Sans MS"/>
              </a:rPr>
              <a:t>e</a:t>
            </a:r>
            <a:r>
              <a:rPr sz="2700" dirty="0">
                <a:latin typeface="Comic Sans MS"/>
                <a:cs typeface="Comic Sans MS"/>
              </a:rPr>
              <a:t>:	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700" b="1" spc="5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ga</a:t>
            </a:r>
            <a:r>
              <a:rPr sz="2700" b="1" dirty="0">
                <a:solidFill>
                  <a:srgbClr val="FF0000"/>
                </a:solidFill>
                <a:latin typeface="Comic Sans MS"/>
                <a:cs typeface="Comic Sans MS"/>
              </a:rPr>
              <a:t>l	</a:t>
            </a:r>
            <a:r>
              <a:rPr sz="2700" b="1" spc="-15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sz="2700" b="1" spc="5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2700" b="1" spc="-15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2700" b="1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2700" b="1" spc="2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700" dirty="0">
                <a:latin typeface="Comic Sans MS"/>
                <a:cs typeface="Comic Sans MS"/>
              </a:rPr>
              <a:t>,	</a:t>
            </a:r>
            <a:r>
              <a:rPr sz="2700" spc="-5" dirty="0">
                <a:latin typeface="Comic Sans MS"/>
                <a:cs typeface="Comic Sans MS"/>
              </a:rPr>
              <a:t>g</a:t>
            </a:r>
            <a:r>
              <a:rPr sz="2700" spc="-10" dirty="0">
                <a:latin typeface="Comic Sans MS"/>
                <a:cs typeface="Comic Sans MS"/>
              </a:rPr>
              <a:t>r</a:t>
            </a:r>
            <a:r>
              <a:rPr sz="2700" spc="-5" dirty="0">
                <a:latin typeface="Comic Sans MS"/>
                <a:cs typeface="Comic Sans MS"/>
              </a:rPr>
              <a:t>ow</a:t>
            </a:r>
            <a:r>
              <a:rPr sz="2700" spc="-10" dirty="0">
                <a:latin typeface="Comic Sans MS"/>
                <a:cs typeface="Comic Sans MS"/>
              </a:rPr>
              <a:t>t</a:t>
            </a:r>
            <a:r>
              <a:rPr sz="2700" dirty="0">
                <a:latin typeface="Comic Sans MS"/>
                <a:cs typeface="Comic Sans MS"/>
              </a:rPr>
              <a:t>h	</a:t>
            </a:r>
            <a:r>
              <a:rPr sz="2700" spc="-5" dirty="0">
                <a:latin typeface="Comic Sans MS"/>
                <a:cs typeface="Comic Sans MS"/>
              </a:rPr>
              <a:t>o</a:t>
            </a:r>
            <a:r>
              <a:rPr sz="2700" dirty="0">
                <a:latin typeface="Comic Sans MS"/>
                <a:cs typeface="Comic Sans MS"/>
              </a:rPr>
              <a:t>f	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sz="2700" b="1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2700" b="1" spc="-10" dirty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700" b="1" spc="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ira</a:t>
            </a:r>
            <a:r>
              <a:rPr sz="2700" b="1" spc="-15" dirty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sz="2700" b="1" dirty="0">
                <a:solidFill>
                  <a:srgbClr val="FF0000"/>
                </a:solidFill>
                <a:latin typeface="Comic Sans MS"/>
                <a:cs typeface="Comic Sans MS"/>
              </a:rPr>
              <a:t>e	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algal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2590"/>
              </a:lnSpc>
              <a:tabLst>
                <a:tab pos="1566545" algn="l"/>
                <a:tab pos="3021330" algn="l"/>
                <a:tab pos="4832985" algn="l"/>
                <a:tab pos="5461635" algn="l"/>
                <a:tab pos="6831965" algn="l"/>
                <a:tab pos="7391400" algn="l"/>
              </a:tabLst>
            </a:pPr>
            <a:r>
              <a:rPr sz="2700" b="1" dirty="0">
                <a:solidFill>
                  <a:srgbClr val="FF0000"/>
                </a:solidFill>
                <a:latin typeface="Comic Sans MS"/>
                <a:cs typeface="Comic Sans MS"/>
              </a:rPr>
              <a:t>species</a:t>
            </a:r>
            <a:r>
              <a:rPr sz="2700" dirty="0">
                <a:solidFill>
                  <a:srgbClr val="FF0000"/>
                </a:solidFill>
                <a:latin typeface="Comic Sans MS"/>
                <a:cs typeface="Comic Sans MS"/>
              </a:rPr>
              <a:t>,	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oxygen	depletion	</a:t>
            </a:r>
            <a:r>
              <a:rPr sz="2700" spc="-5" dirty="0">
                <a:latin typeface="Comic Sans MS"/>
                <a:cs typeface="Comic Sans MS"/>
              </a:rPr>
              <a:t>or	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anoxia	</a:t>
            </a:r>
            <a:r>
              <a:rPr sz="2700" spc="-5" dirty="0">
                <a:latin typeface="Comic Sans MS"/>
                <a:cs typeface="Comic Sans MS"/>
              </a:rPr>
              <a:t>in	</a:t>
            </a:r>
            <a:r>
              <a:rPr sz="2700" spc="-10" dirty="0">
                <a:latin typeface="Comic Sans MS"/>
                <a:cs typeface="Comic Sans MS"/>
              </a:rPr>
              <a:t>bottom</a:t>
            </a:r>
            <a:endParaRPr sz="2700">
              <a:latin typeface="Comic Sans MS"/>
              <a:cs typeface="Comic Sans MS"/>
            </a:endParaRPr>
          </a:p>
          <a:p>
            <a:pPr marL="12700">
              <a:lnSpc>
                <a:spcPts val="2590"/>
              </a:lnSpc>
            </a:pPr>
            <a:r>
              <a:rPr sz="2700" spc="-5" dirty="0">
                <a:latin typeface="Comic Sans MS"/>
                <a:cs typeface="Comic Sans MS"/>
              </a:rPr>
              <a:t>waters, loss of cold-water fish species, abundance</a:t>
            </a:r>
            <a:r>
              <a:rPr sz="2700" spc="260" dirty="0">
                <a:latin typeface="Comic Sans MS"/>
                <a:cs typeface="Comic Sans MS"/>
              </a:rPr>
              <a:t> </a:t>
            </a:r>
            <a:r>
              <a:rPr sz="2700" spc="-5" dirty="0">
                <a:latin typeface="Comic Sans MS"/>
                <a:cs typeface="Comic Sans MS"/>
              </a:rPr>
              <a:t>of</a:t>
            </a:r>
            <a:endParaRPr sz="2700">
              <a:latin typeface="Comic Sans MS"/>
              <a:cs typeface="Comic Sans MS"/>
            </a:endParaRPr>
          </a:p>
          <a:p>
            <a:pPr marL="115570">
              <a:lnSpc>
                <a:spcPts val="2915"/>
              </a:lnSpc>
              <a:tabLst>
                <a:tab pos="5427980" algn="l"/>
              </a:tabLst>
            </a:pP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fish </a:t>
            </a:r>
            <a:r>
              <a:rPr sz="2700" b="1" dirty="0">
                <a:solidFill>
                  <a:srgbClr val="FF0000"/>
                </a:solidFill>
                <a:latin typeface="Comic Sans MS"/>
                <a:cs typeface="Comic Sans MS"/>
              </a:rPr>
              <a:t>kills</a:t>
            </a:r>
            <a:r>
              <a:rPr sz="2700" dirty="0">
                <a:latin typeface="Comic Sans MS"/>
                <a:cs typeface="Comic Sans MS"/>
              </a:rPr>
              <a:t>, </a:t>
            </a:r>
            <a:r>
              <a:rPr sz="2700" spc="-5" dirty="0">
                <a:latin typeface="Comic Sans MS"/>
                <a:cs typeface="Comic Sans MS"/>
              </a:rPr>
              <a:t>unpleasant</a:t>
            </a:r>
            <a:r>
              <a:rPr sz="2700" spc="25" dirty="0">
                <a:latin typeface="Comic Sans MS"/>
                <a:cs typeface="Comic Sans MS"/>
              </a:rPr>
              <a:t> 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tastes</a:t>
            </a:r>
            <a:r>
              <a:rPr sz="2700" b="1" spc="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700" b="1" spc="-5" dirty="0">
                <a:solidFill>
                  <a:srgbClr val="FF0000"/>
                </a:solidFill>
                <a:latin typeface="Comic Sans MS"/>
                <a:cs typeface="Comic Sans MS"/>
              </a:rPr>
              <a:t>and	odors</a:t>
            </a:r>
            <a:r>
              <a:rPr sz="2700" spc="-5" dirty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sz="27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070" y="3500120"/>
            <a:ext cx="8713470" cy="3097530"/>
          </a:xfrm>
          <a:custGeom>
            <a:avLst/>
            <a:gdLst/>
            <a:ahLst/>
            <a:cxnLst/>
            <a:rect l="l" t="t" r="r" b="b"/>
            <a:pathLst>
              <a:path w="8713470" h="3097529">
                <a:moveTo>
                  <a:pt x="4357370" y="3097529"/>
                </a:moveTo>
                <a:lnTo>
                  <a:pt x="0" y="3097529"/>
                </a:lnTo>
                <a:lnTo>
                  <a:pt x="0" y="0"/>
                </a:lnTo>
                <a:lnTo>
                  <a:pt x="8713470" y="0"/>
                </a:lnTo>
                <a:lnTo>
                  <a:pt x="8713470" y="3097529"/>
                </a:lnTo>
                <a:lnTo>
                  <a:pt x="4357370" y="3097529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850" y="388620"/>
            <a:ext cx="2179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omic Sans MS"/>
                <a:cs typeface="Comic Sans MS"/>
              </a:rPr>
              <a:t>Control: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85850"/>
            <a:ext cx="5092065" cy="489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2945" algn="l"/>
              </a:tabLst>
            </a:pPr>
            <a:r>
              <a:rPr sz="3200" b="1" spc="-5" dirty="0">
                <a:latin typeface="Comic Sans MS"/>
                <a:cs typeface="Comic Sans MS"/>
              </a:rPr>
              <a:t>1.	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Within-lake</a:t>
            </a:r>
            <a:r>
              <a:rPr sz="3200" b="1" u="heavy" spc="-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actions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Comic Sans MS"/>
              <a:cs typeface="Comic Sans MS"/>
            </a:endParaRPr>
          </a:p>
          <a:p>
            <a:pPr marL="527050" indent="-514350">
              <a:lnSpc>
                <a:spcPct val="100000"/>
              </a:lnSpc>
              <a:buChar char="•"/>
              <a:tabLst>
                <a:tab pos="526415" algn="l"/>
                <a:tab pos="527050" algn="l"/>
              </a:tabLst>
            </a:pPr>
            <a:r>
              <a:rPr sz="3200" spc="-5" dirty="0">
                <a:latin typeface="Comic Sans MS"/>
                <a:cs typeface="Comic Sans MS"/>
              </a:rPr>
              <a:t>Reduce</a:t>
            </a:r>
            <a:r>
              <a:rPr sz="3200" spc="-1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mineralization</a:t>
            </a:r>
            <a:endParaRPr sz="3200">
              <a:latin typeface="Comic Sans MS"/>
              <a:cs typeface="Comic Sans MS"/>
            </a:endParaRPr>
          </a:p>
          <a:p>
            <a:pPr marL="500380" marR="5080" lvl="1" indent="-366395">
              <a:lnSpc>
                <a:spcPts val="4640"/>
              </a:lnSpc>
              <a:spcBef>
                <a:spcPts val="265"/>
              </a:spcBef>
              <a:buChar char="–"/>
              <a:tabLst>
                <a:tab pos="436880" algn="l"/>
              </a:tabLst>
            </a:pPr>
            <a:r>
              <a:rPr sz="3200" spc="-5" dirty="0">
                <a:latin typeface="Comic Sans MS"/>
                <a:cs typeface="Comic Sans MS"/>
              </a:rPr>
              <a:t>Remove </a:t>
            </a:r>
            <a:r>
              <a:rPr sz="3200" dirty="0">
                <a:latin typeface="Comic Sans MS"/>
                <a:cs typeface="Comic Sans MS"/>
              </a:rPr>
              <a:t>organic P  </a:t>
            </a:r>
            <a:r>
              <a:rPr sz="3200" spc="-5" dirty="0">
                <a:latin typeface="Comic Sans MS"/>
                <a:cs typeface="Comic Sans MS"/>
              </a:rPr>
              <a:t>before it is</a:t>
            </a:r>
            <a:r>
              <a:rPr sz="3200" spc="-3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mineralized;</a:t>
            </a:r>
            <a:endParaRPr sz="3200">
              <a:latin typeface="Comic Sans MS"/>
              <a:cs typeface="Comic Sans MS"/>
            </a:endParaRPr>
          </a:p>
          <a:p>
            <a:pPr marL="1175385" lvl="2" indent="-553720">
              <a:lnSpc>
                <a:spcPct val="100000"/>
              </a:lnSpc>
              <a:spcBef>
                <a:spcPts val="2535"/>
              </a:spcBef>
              <a:buAutoNum type="alphaLcPeriod"/>
              <a:tabLst>
                <a:tab pos="1175385" algn="l"/>
                <a:tab pos="1176020" algn="l"/>
              </a:tabLst>
            </a:pPr>
            <a:r>
              <a:rPr sz="3200" spc="-5" dirty="0">
                <a:latin typeface="Comic Sans MS"/>
                <a:cs typeface="Comic Sans MS"/>
              </a:rPr>
              <a:t>Dredging</a:t>
            </a:r>
            <a:endParaRPr sz="3200">
              <a:latin typeface="Comic Sans MS"/>
              <a:cs typeface="Comic Sans MS"/>
            </a:endParaRPr>
          </a:p>
          <a:p>
            <a:pPr marL="1353820" marR="1612265" lvl="2" indent="-731520">
              <a:lnSpc>
                <a:spcPct val="120800"/>
              </a:lnSpc>
              <a:buClr>
                <a:srgbClr val="000000"/>
              </a:buClr>
              <a:buAutoNum type="alphaLcPeriod"/>
              <a:tabLst>
                <a:tab pos="1208405" algn="l"/>
                <a:tab pos="1209040" algn="l"/>
              </a:tabLst>
            </a:pP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sz="3200" spc="1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3200" spc="-10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sz="3200" spc="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oph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te  harvesting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0509" y="163829"/>
            <a:ext cx="3793490" cy="6694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2679" y="497840"/>
            <a:ext cx="18186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</a:t>
            </a:r>
            <a:r>
              <a:rPr dirty="0"/>
              <a:t>o</a:t>
            </a:r>
            <a:r>
              <a:rPr spc="-5" dirty="0"/>
              <a:t>n</a:t>
            </a:r>
            <a:r>
              <a:rPr dirty="0"/>
              <a:t>td</a:t>
            </a:r>
            <a:r>
              <a:rPr spc="-5" dirty="0"/>
              <a:t>.</a:t>
            </a:r>
            <a:r>
              <a:rPr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54759"/>
            <a:ext cx="8062595" cy="496443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marR="1817370" indent="-342900">
              <a:lnSpc>
                <a:spcPts val="3429"/>
              </a:lnSpc>
              <a:spcBef>
                <a:spcPts val="5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Reduce </a:t>
            </a:r>
            <a:r>
              <a:rPr sz="3200" dirty="0">
                <a:latin typeface="Comic Sans MS"/>
                <a:cs typeface="Comic Sans MS"/>
              </a:rPr>
              <a:t>transport </a:t>
            </a:r>
            <a:r>
              <a:rPr sz="3200" spc="-10" dirty="0">
                <a:latin typeface="Comic Sans MS"/>
                <a:cs typeface="Comic Sans MS"/>
              </a:rPr>
              <a:t>of </a:t>
            </a:r>
            <a:r>
              <a:rPr sz="3200" spc="-5" dirty="0">
                <a:latin typeface="Comic Sans MS"/>
                <a:cs typeface="Comic Sans MS"/>
              </a:rPr>
              <a:t>inorg. </a:t>
            </a:r>
            <a:r>
              <a:rPr sz="3200" dirty="0">
                <a:latin typeface="Comic Sans MS"/>
                <a:cs typeface="Comic Sans MS"/>
              </a:rPr>
              <a:t>P </a:t>
            </a:r>
            <a:r>
              <a:rPr sz="3200" spc="-5" dirty="0">
                <a:latin typeface="Comic Sans MS"/>
                <a:cs typeface="Comic Sans MS"/>
              </a:rPr>
              <a:t>to  epilimnion</a:t>
            </a:r>
            <a:endParaRPr sz="3200">
              <a:latin typeface="Comic Sans MS"/>
              <a:cs typeface="Comic Sans MS"/>
            </a:endParaRPr>
          </a:p>
          <a:p>
            <a:pPr marL="1168400" lvl="1" indent="-305435">
              <a:lnSpc>
                <a:spcPct val="100000"/>
              </a:lnSpc>
              <a:spcBef>
                <a:spcPts val="375"/>
              </a:spcBef>
              <a:buChar char="–"/>
              <a:tabLst>
                <a:tab pos="1168400" algn="l"/>
              </a:tabLst>
            </a:pPr>
            <a:r>
              <a:rPr sz="3200" spc="-5" dirty="0">
                <a:latin typeface="Comic Sans MS"/>
                <a:cs typeface="Comic Sans MS"/>
              </a:rPr>
              <a:t>Hypolimnetic water</a:t>
            </a:r>
            <a:r>
              <a:rPr sz="3200" spc="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withdrawal</a:t>
            </a:r>
            <a:endParaRPr sz="32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omic Sans MS"/>
                <a:cs typeface="Comic Sans MS"/>
              </a:rPr>
              <a:t>Reduce </a:t>
            </a:r>
            <a:r>
              <a:rPr sz="3200" dirty="0">
                <a:latin typeface="Comic Sans MS"/>
                <a:cs typeface="Comic Sans MS"/>
              </a:rPr>
              <a:t>P release </a:t>
            </a:r>
            <a:r>
              <a:rPr sz="3200" spc="-5" dirty="0">
                <a:latin typeface="Comic Sans MS"/>
                <a:cs typeface="Comic Sans MS"/>
              </a:rPr>
              <a:t>from</a:t>
            </a:r>
            <a:r>
              <a:rPr sz="3200" spc="-3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sediments</a:t>
            </a:r>
            <a:endParaRPr sz="3200">
              <a:latin typeface="Comic Sans MS"/>
              <a:cs typeface="Comic Sans MS"/>
            </a:endParaRPr>
          </a:p>
          <a:p>
            <a:pPr marL="1168400" lvl="1" indent="-305435">
              <a:lnSpc>
                <a:spcPct val="100000"/>
              </a:lnSpc>
              <a:spcBef>
                <a:spcPts val="400"/>
              </a:spcBef>
              <a:buChar char="–"/>
              <a:tabLst>
                <a:tab pos="1168400" algn="l"/>
              </a:tabLst>
            </a:pPr>
            <a:r>
              <a:rPr sz="3200" spc="-5" dirty="0">
                <a:latin typeface="Comic Sans MS"/>
                <a:cs typeface="Comic Sans MS"/>
              </a:rPr>
              <a:t>Hypolimnetic</a:t>
            </a:r>
            <a:r>
              <a:rPr sz="3200" spc="-1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aeration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Comic Sans MS"/>
              <a:cs typeface="Comic Sans MS"/>
            </a:endParaRPr>
          </a:p>
          <a:p>
            <a:pPr marL="355600" marR="5080" indent="-342900" algn="just">
              <a:lnSpc>
                <a:spcPct val="89900"/>
              </a:lnSpc>
            </a:pPr>
            <a:r>
              <a:rPr sz="3200" dirty="0">
                <a:latin typeface="Comic Sans MS"/>
                <a:cs typeface="Comic Sans MS"/>
              </a:rPr>
              <a:t>P release </a:t>
            </a:r>
            <a:r>
              <a:rPr sz="3200" spc="-5" dirty="0">
                <a:latin typeface="Comic Sans MS"/>
                <a:cs typeface="Comic Sans MS"/>
              </a:rPr>
              <a:t>from sediments is greatly  enhanced by anoxic conditions </a:t>
            </a:r>
            <a:r>
              <a:rPr sz="3200" dirty="0">
                <a:latin typeface="Comic Sans MS"/>
                <a:cs typeface="Comic Sans MS"/>
              </a:rPr>
              <a:t>under  </a:t>
            </a:r>
            <a:r>
              <a:rPr sz="3200" spc="-5" dirty="0">
                <a:latin typeface="Comic Sans MS"/>
                <a:cs typeface="Comic Sans MS"/>
              </a:rPr>
              <a:t>which iron oxides dissolve </a:t>
            </a:r>
            <a:r>
              <a:rPr sz="3200" dirty="0">
                <a:latin typeface="Comic Sans MS"/>
                <a:cs typeface="Comic Sans MS"/>
              </a:rPr>
              <a:t>and </a:t>
            </a:r>
            <a:r>
              <a:rPr sz="3200" spc="-5" dirty="0">
                <a:latin typeface="Comic Sans MS"/>
                <a:cs typeface="Comic Sans MS"/>
              </a:rPr>
              <a:t>release  </a:t>
            </a:r>
            <a:r>
              <a:rPr sz="3200" dirty="0">
                <a:latin typeface="Comic Sans MS"/>
                <a:cs typeface="Comic Sans MS"/>
              </a:rPr>
              <a:t>all P </a:t>
            </a:r>
            <a:r>
              <a:rPr sz="3200" spc="-5" dirty="0">
                <a:latin typeface="Comic Sans MS"/>
                <a:cs typeface="Comic Sans MS"/>
              </a:rPr>
              <a:t>sorbed </a:t>
            </a:r>
            <a:r>
              <a:rPr sz="3200" dirty="0">
                <a:latin typeface="Comic Sans MS"/>
                <a:cs typeface="Comic Sans MS"/>
              </a:rPr>
              <a:t>to </a:t>
            </a:r>
            <a:r>
              <a:rPr sz="3200" spc="-5" dirty="0">
                <a:latin typeface="Comic Sans MS"/>
                <a:cs typeface="Comic Sans MS"/>
              </a:rPr>
              <a:t>their</a:t>
            </a:r>
            <a:r>
              <a:rPr sz="3200" spc="-2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surfaces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4970" y="4005579"/>
            <a:ext cx="8280400" cy="2231390"/>
          </a:xfrm>
          <a:custGeom>
            <a:avLst/>
            <a:gdLst/>
            <a:ahLst/>
            <a:cxnLst/>
            <a:rect l="l" t="t" r="r" b="b"/>
            <a:pathLst>
              <a:path w="8280400" h="2231390">
                <a:moveTo>
                  <a:pt x="4140200" y="2231390"/>
                </a:moveTo>
                <a:lnTo>
                  <a:pt x="0" y="2231390"/>
                </a:lnTo>
                <a:lnTo>
                  <a:pt x="0" y="0"/>
                </a:lnTo>
                <a:lnTo>
                  <a:pt x="8280400" y="0"/>
                </a:lnTo>
                <a:lnTo>
                  <a:pt x="8280400" y="2231390"/>
                </a:lnTo>
                <a:lnTo>
                  <a:pt x="4140200" y="2231390"/>
                </a:lnTo>
                <a:close/>
              </a:path>
            </a:pathLst>
          </a:custGeom>
          <a:ln w="25518">
            <a:solidFill>
              <a:srgbClr val="88A3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6539" y="250190"/>
            <a:ext cx="3547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Lake</a:t>
            </a:r>
            <a:r>
              <a:rPr spc="-60" dirty="0"/>
              <a:t> </a:t>
            </a:r>
            <a:r>
              <a:rPr spc="-5" dirty="0"/>
              <a:t>aeration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80439"/>
            <a:ext cx="9144000" cy="5877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5589" y="497840"/>
            <a:ext cx="33407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8.</a:t>
            </a:r>
            <a:r>
              <a:rPr spc="-70" dirty="0"/>
              <a:t> </a:t>
            </a:r>
            <a:r>
              <a:rPr spc="-5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31620"/>
            <a:ext cx="5196205" cy="120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9345" marR="5080" indent="-1097280">
              <a:lnSpc>
                <a:spcPct val="1208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“When you can’t breathe,  nothing else</a:t>
            </a:r>
            <a:r>
              <a:rPr sz="3200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matters”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0243" y="3563937"/>
            <a:ext cx="9164955" cy="3304540"/>
            <a:chOff x="-10243" y="3563937"/>
            <a:chExt cx="9164955" cy="3304540"/>
          </a:xfrm>
        </p:grpSpPr>
        <p:sp>
          <p:nvSpPr>
            <p:cNvPr id="5" name="object 5"/>
            <p:cNvSpPr/>
            <p:nvPr/>
          </p:nvSpPr>
          <p:spPr>
            <a:xfrm>
              <a:off x="5911849" y="356743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469">
              <a:solidFill>
                <a:srgbClr val="1E19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0243" y="3608645"/>
              <a:ext cx="9164486" cy="32595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48660" y="6056629"/>
            <a:ext cx="23634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omic Sans MS"/>
                <a:cs typeface="Comic Sans MS"/>
              </a:rPr>
              <a:t>decomposition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7989" y="4488179"/>
            <a:ext cx="4851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omic Sans MS"/>
                <a:cs typeface="Comic Sans MS"/>
              </a:rPr>
              <a:t>O</a:t>
            </a:r>
            <a:r>
              <a:rPr sz="2400" baseline="-24305" dirty="0">
                <a:latin typeface="Comic Sans MS"/>
                <a:cs typeface="Comic Sans MS"/>
              </a:rPr>
              <a:t>2</a:t>
            </a:r>
            <a:endParaRPr sz="2400" baseline="-24305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07177" y="281077"/>
            <a:ext cx="2907484" cy="305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90690" y="1024890"/>
            <a:ext cx="9359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S</a:t>
            </a:r>
            <a:r>
              <a:rPr sz="3200" dirty="0">
                <a:latin typeface="Comic Sans MS"/>
                <a:cs typeface="Comic Sans MS"/>
              </a:rPr>
              <a:t>ave  us!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3930" y="2614929"/>
              <a:ext cx="7222490" cy="1804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2300" y="497840"/>
            <a:ext cx="26479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</a:t>
            </a:r>
            <a:r>
              <a:rPr spc="-70" dirty="0"/>
              <a:t> </a:t>
            </a:r>
            <a:r>
              <a:rPr spc="-5" dirty="0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90040"/>
            <a:ext cx="8074025" cy="428244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9525" indent="-342900" algn="just">
              <a:lnSpc>
                <a:spcPct val="89700"/>
              </a:lnSpc>
              <a:spcBef>
                <a:spcPts val="470"/>
              </a:spcBef>
              <a:buChar char="•"/>
              <a:tabLst>
                <a:tab pos="355600" algn="l"/>
              </a:tabLst>
            </a:pPr>
            <a:r>
              <a:rPr sz="3000" spc="-5" dirty="0">
                <a:latin typeface="Comic Sans MS"/>
                <a:cs typeface="Comic Sans MS"/>
              </a:rPr>
              <a:t>Eutrophication was recognized </a:t>
            </a:r>
            <a:r>
              <a:rPr sz="3000" dirty="0">
                <a:latin typeface="Comic Sans MS"/>
                <a:cs typeface="Comic Sans MS"/>
              </a:rPr>
              <a:t>as a  </a:t>
            </a:r>
            <a:r>
              <a:rPr sz="3000" b="1" spc="-10" dirty="0">
                <a:latin typeface="Comic Sans MS"/>
                <a:cs typeface="Comic Sans MS"/>
              </a:rPr>
              <a:t>pollution </a:t>
            </a:r>
            <a:r>
              <a:rPr sz="3000" spc="-5" dirty="0">
                <a:latin typeface="Comic Sans MS"/>
                <a:cs typeface="Comic Sans MS"/>
              </a:rPr>
              <a:t>problem in European and North  American lakes and reservoirs </a:t>
            </a:r>
            <a:r>
              <a:rPr sz="3000" dirty="0">
                <a:latin typeface="Comic Sans MS"/>
                <a:cs typeface="Comic Sans MS"/>
              </a:rPr>
              <a:t>in </a:t>
            </a:r>
            <a:r>
              <a:rPr sz="3000" spc="-5" dirty="0">
                <a:latin typeface="Comic Sans MS"/>
                <a:cs typeface="Comic Sans MS"/>
              </a:rPr>
              <a:t>the mid-  20th century (Rohde,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1969).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omic Sans MS"/>
              <a:buChar char="•"/>
            </a:pPr>
            <a:endParaRPr sz="2900">
              <a:latin typeface="Comic Sans MS"/>
              <a:cs typeface="Comic Sans MS"/>
            </a:endParaRPr>
          </a:p>
          <a:p>
            <a:pPr marL="355600" marR="5080" indent="-342900" algn="just">
              <a:lnSpc>
                <a:spcPct val="89800"/>
              </a:lnSpc>
              <a:buChar char="•"/>
              <a:tabLst>
                <a:tab pos="355600" algn="l"/>
              </a:tabLst>
            </a:pPr>
            <a:r>
              <a:rPr sz="3000" spc="-5" dirty="0">
                <a:latin typeface="Comic Sans MS"/>
                <a:cs typeface="Comic Sans MS"/>
              </a:rPr>
              <a:t>Surveys showed that 54% of lakes in </a:t>
            </a:r>
            <a:r>
              <a:rPr sz="3000" b="1" dirty="0">
                <a:latin typeface="Comic Sans MS"/>
                <a:cs typeface="Comic Sans MS"/>
              </a:rPr>
              <a:t>Asia</a:t>
            </a:r>
            <a:r>
              <a:rPr sz="3000">
                <a:latin typeface="Comic Sans MS"/>
                <a:cs typeface="Comic Sans MS"/>
              </a:rPr>
              <a:t>;  </a:t>
            </a:r>
            <a:r>
              <a:rPr sz="3000" spc="-5" smtClean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53% in </a:t>
            </a:r>
            <a:r>
              <a:rPr sz="3000" b="1" spc="-5" dirty="0">
                <a:latin typeface="Comic Sans MS"/>
                <a:cs typeface="Comic Sans MS"/>
              </a:rPr>
              <a:t>Europe</a:t>
            </a:r>
            <a:r>
              <a:rPr sz="3000" spc="-5" dirty="0">
                <a:latin typeface="Comic Sans MS"/>
                <a:cs typeface="Comic Sans MS"/>
              </a:rPr>
              <a:t>, 48% </a:t>
            </a:r>
            <a:r>
              <a:rPr sz="3000" dirty="0">
                <a:latin typeface="Comic Sans MS"/>
                <a:cs typeface="Comic Sans MS"/>
              </a:rPr>
              <a:t>in </a:t>
            </a:r>
            <a:r>
              <a:rPr sz="3000" b="1" spc="-5" dirty="0">
                <a:latin typeface="Comic Sans MS"/>
                <a:cs typeface="Comic Sans MS"/>
              </a:rPr>
              <a:t>North America</a:t>
            </a:r>
            <a:r>
              <a:rPr sz="3000" spc="-5" dirty="0">
                <a:latin typeface="Comic Sans MS"/>
                <a:cs typeface="Comic Sans MS"/>
              </a:rPr>
              <a:t>,  41% </a:t>
            </a:r>
            <a:r>
              <a:rPr sz="3000" dirty="0">
                <a:latin typeface="Comic Sans MS"/>
                <a:cs typeface="Comic Sans MS"/>
              </a:rPr>
              <a:t>in </a:t>
            </a:r>
            <a:r>
              <a:rPr sz="3000" b="1" spc="-5" dirty="0">
                <a:latin typeface="Comic Sans MS"/>
                <a:cs typeface="Comic Sans MS"/>
              </a:rPr>
              <a:t>South </a:t>
            </a:r>
            <a:r>
              <a:rPr sz="3000" b="1" spc="-10" dirty="0">
                <a:latin typeface="Comic Sans MS"/>
                <a:cs typeface="Comic Sans MS"/>
              </a:rPr>
              <a:t>America </a:t>
            </a:r>
            <a:r>
              <a:rPr sz="3000" spc="-5" dirty="0">
                <a:latin typeface="Comic Sans MS"/>
                <a:cs typeface="Comic Sans MS"/>
              </a:rPr>
              <a:t>and 28% in </a:t>
            </a:r>
            <a:r>
              <a:rPr sz="3000" b="1" spc="-5" dirty="0">
                <a:latin typeface="Comic Sans MS"/>
                <a:cs typeface="Comic Sans MS"/>
              </a:rPr>
              <a:t>Africa </a:t>
            </a:r>
            <a:r>
              <a:rPr sz="3000" b="1" spc="129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are eutrophic (ILEC/Lake Biwa Research  Institute,</a:t>
            </a:r>
            <a:r>
              <a:rPr sz="3000" spc="-10" dirty="0">
                <a:latin typeface="Comic Sans MS"/>
                <a:cs typeface="Comic Sans MS"/>
              </a:rPr>
              <a:t> </a:t>
            </a:r>
            <a:r>
              <a:rPr sz="3000" spc="-5" dirty="0">
                <a:latin typeface="Comic Sans MS"/>
                <a:cs typeface="Comic Sans MS"/>
              </a:rPr>
              <a:t>1988-1993).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3400" y="497840"/>
            <a:ext cx="55283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 Identifying</a:t>
            </a:r>
            <a:r>
              <a:rPr spc="-60" dirty="0"/>
              <a:t> </a:t>
            </a:r>
            <a:r>
              <a:rPr dirty="0"/>
              <a:t>causes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303020"/>
            <a:ext cx="8921750" cy="3870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3030" indent="-342900">
              <a:lnSpc>
                <a:spcPct val="99800"/>
              </a:lnSpc>
              <a:spcBef>
                <a:spcPts val="105"/>
              </a:spcBef>
              <a:buFont typeface="Comic Sans MS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omic Sans MS"/>
                <a:cs typeface="Comic Sans MS"/>
              </a:rPr>
              <a:t>Liebig’s Law: </a:t>
            </a:r>
            <a:r>
              <a:rPr sz="3200" dirty="0">
                <a:latin typeface="Comic Sans MS"/>
                <a:cs typeface="Comic Sans MS"/>
              </a:rPr>
              <a:t>under </a:t>
            </a:r>
            <a:r>
              <a:rPr sz="3200" spc="-5" dirty="0">
                <a:latin typeface="Comic Sans MS"/>
                <a:cs typeface="Comic Sans MS"/>
              </a:rPr>
              <a:t>steady </a:t>
            </a:r>
            <a:r>
              <a:rPr sz="3200" dirty="0">
                <a:latin typeface="Comic Sans MS"/>
                <a:cs typeface="Comic Sans MS"/>
              </a:rPr>
              <a:t>state </a:t>
            </a:r>
            <a:r>
              <a:rPr sz="3200" spc="-5" dirty="0">
                <a:latin typeface="Comic Sans MS"/>
                <a:cs typeface="Comic Sans MS"/>
              </a:rPr>
              <a:t>conditions,  the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growth of </a:t>
            </a:r>
            <a:r>
              <a:rPr sz="3200" spc="5" dirty="0">
                <a:solidFill>
                  <a:srgbClr val="FF0000"/>
                </a:solidFill>
                <a:latin typeface="Comic Sans MS"/>
                <a:cs typeface="Comic Sans MS"/>
              </a:rPr>
              <a:t>an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organism </a:t>
            </a:r>
            <a:r>
              <a:rPr sz="3200" spc="-5" dirty="0">
                <a:latin typeface="Comic Sans MS"/>
                <a:cs typeface="Comic Sans MS"/>
              </a:rPr>
              <a:t>is dependent on  the amount of essential material that is  </a:t>
            </a:r>
            <a:r>
              <a:rPr sz="3200" dirty="0">
                <a:latin typeface="Comic Sans MS"/>
                <a:cs typeface="Comic Sans MS"/>
              </a:rPr>
              <a:t>available </a:t>
            </a:r>
            <a:r>
              <a:rPr sz="3200" spc="-5" dirty="0">
                <a:latin typeface="Comic Sans MS"/>
                <a:cs typeface="Comic Sans MS"/>
              </a:rPr>
              <a:t>in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least</a:t>
            </a:r>
            <a:r>
              <a:rPr sz="3200" spc="1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supply</a:t>
            </a:r>
            <a:endParaRPr sz="3200">
              <a:latin typeface="Comic Sans MS"/>
              <a:cs typeface="Comic Sans MS"/>
            </a:endParaRPr>
          </a:p>
          <a:p>
            <a:pPr marL="355600" marR="5080" indent="-342900" algn="just">
              <a:lnSpc>
                <a:spcPct val="99700"/>
              </a:lnSpc>
              <a:spcBef>
                <a:spcPts val="3454"/>
              </a:spcBef>
              <a:buFont typeface="Comic Sans MS"/>
              <a:buChar char="•"/>
              <a:tabLst>
                <a:tab pos="477520" algn="l"/>
              </a:tabLst>
            </a:pPr>
            <a:r>
              <a:rPr dirty="0"/>
              <a:t>	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Limiting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nutrient</a:t>
            </a:r>
            <a:r>
              <a:rPr sz="3200" dirty="0">
                <a:latin typeface="Comic Sans MS"/>
                <a:cs typeface="Comic Sans MS"/>
              </a:rPr>
              <a:t>: </a:t>
            </a:r>
            <a:r>
              <a:rPr sz="3200" spc="-5" dirty="0">
                <a:latin typeface="Comic Sans MS"/>
                <a:cs typeface="Comic Sans MS"/>
              </a:rPr>
              <a:t>The one in shortest </a:t>
            </a:r>
            <a:r>
              <a:rPr sz="3200" dirty="0">
                <a:latin typeface="Comic Sans MS"/>
                <a:cs typeface="Comic Sans MS"/>
              </a:rPr>
              <a:t>supply  </a:t>
            </a:r>
            <a:r>
              <a:rPr sz="3200" spc="-5" dirty="0">
                <a:latin typeface="Comic Sans MS"/>
                <a:cs typeface="Comic Sans MS"/>
              </a:rPr>
              <a:t>relative </a:t>
            </a:r>
            <a:r>
              <a:rPr sz="3200" dirty="0">
                <a:latin typeface="Comic Sans MS"/>
                <a:cs typeface="Comic Sans MS"/>
              </a:rPr>
              <a:t>to </a:t>
            </a:r>
            <a:r>
              <a:rPr sz="3200" spc="-5" dirty="0">
                <a:latin typeface="Comic Sans MS"/>
                <a:cs typeface="Comic Sans MS"/>
              </a:rPr>
              <a:t>demand. If you add more of that  nutrient the </a:t>
            </a:r>
            <a:r>
              <a:rPr sz="3200" dirty="0">
                <a:latin typeface="Comic Sans MS"/>
                <a:cs typeface="Comic Sans MS"/>
              </a:rPr>
              <a:t>plants/algae </a:t>
            </a:r>
            <a:r>
              <a:rPr sz="3200" spc="-5" dirty="0">
                <a:latin typeface="Comic Sans MS"/>
                <a:cs typeface="Comic Sans MS"/>
              </a:rPr>
              <a:t>will</a:t>
            </a:r>
            <a:r>
              <a:rPr sz="3200" spc="-20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grow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180" y="5148579"/>
            <a:ext cx="2153920" cy="120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3200" dirty="0">
                <a:latin typeface="Comic Sans MS"/>
                <a:cs typeface="Comic Sans MS"/>
              </a:rPr>
              <a:t>P</a:t>
            </a:r>
            <a:r>
              <a:rPr sz="3200" spc="-5" dirty="0">
                <a:latin typeface="Comic Sans MS"/>
                <a:cs typeface="Comic Sans MS"/>
              </a:rPr>
              <a:t>ho</a:t>
            </a:r>
            <a:r>
              <a:rPr sz="3200" dirty="0">
                <a:latin typeface="Comic Sans MS"/>
                <a:cs typeface="Comic Sans MS"/>
              </a:rPr>
              <a:t>s</a:t>
            </a:r>
            <a:r>
              <a:rPr sz="3200" spc="-5" dirty="0">
                <a:latin typeface="Comic Sans MS"/>
                <a:cs typeface="Comic Sans MS"/>
              </a:rPr>
              <a:t>pho</a:t>
            </a:r>
            <a:r>
              <a:rPr sz="3200" spc="5" dirty="0">
                <a:latin typeface="Comic Sans MS"/>
                <a:cs typeface="Comic Sans MS"/>
              </a:rPr>
              <a:t>r</a:t>
            </a:r>
            <a:r>
              <a:rPr sz="3200" dirty="0">
                <a:latin typeface="Comic Sans MS"/>
                <a:cs typeface="Comic Sans MS"/>
              </a:rPr>
              <a:t>us  </a:t>
            </a:r>
            <a:r>
              <a:rPr sz="3200" spc="-5" dirty="0">
                <a:latin typeface="Comic Sans MS"/>
                <a:cs typeface="Comic Sans MS"/>
              </a:rPr>
              <a:t>Nitrogen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0740" y="5148579"/>
            <a:ext cx="2863850" cy="1203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3200" spc="-5" dirty="0">
                <a:latin typeface="Comic Sans MS"/>
                <a:cs typeface="Comic Sans MS"/>
              </a:rPr>
              <a:t>freshwater  </a:t>
            </a:r>
            <a:r>
              <a:rPr sz="3200" dirty="0">
                <a:latin typeface="Comic Sans MS"/>
                <a:cs typeface="Comic Sans MS"/>
              </a:rPr>
              <a:t>salt &amp;</a:t>
            </a:r>
            <a:r>
              <a:rPr sz="3200" spc="-85" dirty="0">
                <a:latin typeface="Comic Sans MS"/>
                <a:cs typeface="Comic Sans MS"/>
              </a:rPr>
              <a:t> </a:t>
            </a:r>
            <a:r>
              <a:rPr sz="3200" spc="-5" dirty="0">
                <a:latin typeface="Comic Sans MS"/>
                <a:cs typeface="Comic Sans MS"/>
              </a:rPr>
              <a:t>brackish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60497" y="5400447"/>
            <a:ext cx="755015" cy="751205"/>
            <a:chOff x="3260497" y="5400447"/>
            <a:chExt cx="755015" cy="751205"/>
          </a:xfrm>
        </p:grpSpPr>
        <p:sp>
          <p:nvSpPr>
            <p:cNvPr id="7" name="object 7"/>
            <p:cNvSpPr/>
            <p:nvPr/>
          </p:nvSpPr>
          <p:spPr>
            <a:xfrm>
              <a:off x="3265169" y="5405119"/>
              <a:ext cx="721360" cy="217170"/>
            </a:xfrm>
            <a:custGeom>
              <a:avLst/>
              <a:gdLst/>
              <a:ahLst/>
              <a:cxnLst/>
              <a:rect l="l" t="t" r="r" b="b"/>
              <a:pathLst>
                <a:path w="721360" h="217170">
                  <a:moveTo>
                    <a:pt x="613409" y="0"/>
                  </a:moveTo>
                  <a:lnTo>
                    <a:pt x="613409" y="54609"/>
                  </a:lnTo>
                  <a:lnTo>
                    <a:pt x="0" y="54609"/>
                  </a:lnTo>
                  <a:lnTo>
                    <a:pt x="0" y="162559"/>
                  </a:lnTo>
                  <a:lnTo>
                    <a:pt x="613409" y="162559"/>
                  </a:lnTo>
                  <a:lnTo>
                    <a:pt x="613409" y="217169"/>
                  </a:lnTo>
                  <a:lnTo>
                    <a:pt x="721359" y="107949"/>
                  </a:lnTo>
                  <a:lnTo>
                    <a:pt x="6134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5169" y="5405119"/>
              <a:ext cx="721360" cy="217170"/>
            </a:xfrm>
            <a:custGeom>
              <a:avLst/>
              <a:gdLst/>
              <a:ahLst/>
              <a:cxnLst/>
              <a:rect l="l" t="t" r="r" b="b"/>
              <a:pathLst>
                <a:path w="721360" h="217170">
                  <a:moveTo>
                    <a:pt x="0" y="54609"/>
                  </a:moveTo>
                  <a:lnTo>
                    <a:pt x="613409" y="54609"/>
                  </a:lnTo>
                  <a:lnTo>
                    <a:pt x="613409" y="0"/>
                  </a:lnTo>
                  <a:lnTo>
                    <a:pt x="721359" y="107949"/>
                  </a:lnTo>
                  <a:lnTo>
                    <a:pt x="613409" y="217169"/>
                  </a:lnTo>
                  <a:lnTo>
                    <a:pt x="613409" y="162559"/>
                  </a:lnTo>
                  <a:lnTo>
                    <a:pt x="0" y="162559"/>
                  </a:lnTo>
                  <a:lnTo>
                    <a:pt x="0" y="54609"/>
                  </a:lnTo>
                  <a:close/>
                </a:path>
                <a:path w="721360" h="217170">
                  <a:moveTo>
                    <a:pt x="0" y="0"/>
                  </a:moveTo>
                  <a:lnTo>
                    <a:pt x="0" y="0"/>
                  </a:lnTo>
                </a:path>
                <a:path w="721360" h="217170">
                  <a:moveTo>
                    <a:pt x="721359" y="217169"/>
                  </a:moveTo>
                  <a:lnTo>
                    <a:pt x="721359" y="21716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9299" y="5957569"/>
              <a:ext cx="721360" cy="189230"/>
            </a:xfrm>
            <a:custGeom>
              <a:avLst/>
              <a:gdLst/>
              <a:ahLst/>
              <a:cxnLst/>
              <a:rect l="l" t="t" r="r" b="b"/>
              <a:pathLst>
                <a:path w="721360" h="189229">
                  <a:moveTo>
                    <a:pt x="626110" y="0"/>
                  </a:moveTo>
                  <a:lnTo>
                    <a:pt x="626110" y="46989"/>
                  </a:lnTo>
                  <a:lnTo>
                    <a:pt x="0" y="46989"/>
                  </a:lnTo>
                  <a:lnTo>
                    <a:pt x="0" y="142239"/>
                  </a:lnTo>
                  <a:lnTo>
                    <a:pt x="626110" y="142239"/>
                  </a:lnTo>
                  <a:lnTo>
                    <a:pt x="626110" y="189229"/>
                  </a:lnTo>
                  <a:lnTo>
                    <a:pt x="721360" y="95249"/>
                  </a:lnTo>
                  <a:lnTo>
                    <a:pt x="6261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89299" y="5957569"/>
              <a:ext cx="721360" cy="189230"/>
            </a:xfrm>
            <a:custGeom>
              <a:avLst/>
              <a:gdLst/>
              <a:ahLst/>
              <a:cxnLst/>
              <a:rect l="l" t="t" r="r" b="b"/>
              <a:pathLst>
                <a:path w="721360" h="189229">
                  <a:moveTo>
                    <a:pt x="0" y="46989"/>
                  </a:moveTo>
                  <a:lnTo>
                    <a:pt x="626110" y="46989"/>
                  </a:lnTo>
                  <a:lnTo>
                    <a:pt x="626110" y="0"/>
                  </a:lnTo>
                  <a:lnTo>
                    <a:pt x="721360" y="95249"/>
                  </a:lnTo>
                  <a:lnTo>
                    <a:pt x="626110" y="189229"/>
                  </a:lnTo>
                  <a:lnTo>
                    <a:pt x="626110" y="142239"/>
                  </a:lnTo>
                  <a:lnTo>
                    <a:pt x="0" y="142239"/>
                  </a:lnTo>
                  <a:lnTo>
                    <a:pt x="0" y="46989"/>
                  </a:lnTo>
                  <a:close/>
                </a:path>
                <a:path w="721360" h="189229">
                  <a:moveTo>
                    <a:pt x="0" y="0"/>
                  </a:moveTo>
                  <a:lnTo>
                    <a:pt x="0" y="0"/>
                  </a:lnTo>
                </a:path>
                <a:path w="721360" h="189229">
                  <a:moveTo>
                    <a:pt x="721360" y="189229"/>
                  </a:moveTo>
                  <a:lnTo>
                    <a:pt x="721360" y="189229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29" y="222250"/>
            <a:ext cx="504634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Schindler’s (1974) study </a:t>
            </a:r>
            <a:r>
              <a:rPr sz="2400" spc="-10" dirty="0"/>
              <a:t>gave </a:t>
            </a:r>
            <a:r>
              <a:rPr sz="2400" spc="-5" dirty="0"/>
              <a:t>most  compelling evidence for phosphorus  being the cause of </a:t>
            </a:r>
            <a:r>
              <a:rPr sz="2400" spc="-10" dirty="0"/>
              <a:t>man-made  </a:t>
            </a:r>
            <a:r>
              <a:rPr sz="2400" spc="-5" dirty="0"/>
              <a:t>eutrophication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0010" y="2184400"/>
            <a:ext cx="5339715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">
              <a:lnSpc>
                <a:spcPct val="1208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Legislation was later adopted  limiting </a:t>
            </a:r>
            <a:r>
              <a:rPr sz="2400" dirty="0">
                <a:latin typeface="Comic Sans MS"/>
                <a:cs typeface="Comic Sans MS"/>
              </a:rPr>
              <a:t>P </a:t>
            </a:r>
            <a:r>
              <a:rPr sz="2400" spc="-5" dirty="0">
                <a:latin typeface="Comic Sans MS"/>
                <a:cs typeface="Comic Sans MS"/>
              </a:rPr>
              <a:t>in detergents and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effluents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Comic Sans MS"/>
              <a:cs typeface="Comic Sans MS"/>
            </a:endParaRPr>
          </a:p>
          <a:p>
            <a:pPr marR="236854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mic Sans MS"/>
                <a:cs typeface="Comic Sans MS"/>
              </a:rPr>
              <a:t>fertilized </a:t>
            </a:r>
            <a:r>
              <a:rPr sz="2400" spc="-10" dirty="0">
                <a:latin typeface="Comic Sans MS"/>
                <a:cs typeface="Comic Sans MS"/>
              </a:rPr>
              <a:t>with </a:t>
            </a:r>
            <a:r>
              <a:rPr sz="2400" spc="-5" dirty="0">
                <a:latin typeface="Comic Sans MS"/>
                <a:cs typeface="Comic Sans MS"/>
              </a:rPr>
              <a:t>P, </a:t>
            </a:r>
            <a:r>
              <a:rPr sz="2400" dirty="0">
                <a:latin typeface="Comic Sans MS"/>
                <a:cs typeface="Comic Sans MS"/>
              </a:rPr>
              <a:t>N </a:t>
            </a:r>
            <a:r>
              <a:rPr sz="2400" spc="-5" dirty="0">
                <a:latin typeface="Comic Sans MS"/>
                <a:cs typeface="Comic Sans MS"/>
              </a:rPr>
              <a:t>and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C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090" y="4911090"/>
            <a:ext cx="2935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Basin fertilized </a:t>
            </a:r>
            <a:r>
              <a:rPr sz="2400" spc="-10" dirty="0">
                <a:latin typeface="Comic Sans MS"/>
                <a:cs typeface="Comic Sans MS"/>
              </a:rPr>
              <a:t>with  </a:t>
            </a:r>
            <a:r>
              <a:rPr sz="2400" spc="-5" dirty="0">
                <a:latin typeface="Comic Sans MS"/>
                <a:cs typeface="Comic Sans MS"/>
              </a:rPr>
              <a:t>only </a:t>
            </a:r>
            <a:r>
              <a:rPr sz="2400" dirty="0">
                <a:latin typeface="Comic Sans MS"/>
                <a:cs typeface="Comic Sans MS"/>
              </a:rPr>
              <a:t>C </a:t>
            </a:r>
            <a:r>
              <a:rPr sz="2400" spc="-5" dirty="0">
                <a:latin typeface="Comic Sans MS"/>
                <a:cs typeface="Comic Sans MS"/>
              </a:rPr>
              <a:t>and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39209" y="189229"/>
            <a:ext cx="5304790" cy="6668770"/>
            <a:chOff x="3839209" y="189229"/>
            <a:chExt cx="5304790" cy="6668770"/>
          </a:xfrm>
        </p:grpSpPr>
        <p:sp>
          <p:nvSpPr>
            <p:cNvPr id="6" name="object 6"/>
            <p:cNvSpPr/>
            <p:nvPr/>
          </p:nvSpPr>
          <p:spPr>
            <a:xfrm>
              <a:off x="5509259" y="189229"/>
              <a:ext cx="3634740" cy="66687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99" y="3130550"/>
              <a:ext cx="2264410" cy="601980"/>
            </a:xfrm>
            <a:custGeom>
              <a:avLst/>
              <a:gdLst/>
              <a:ahLst/>
              <a:cxnLst/>
              <a:rect l="l" t="t" r="r" b="b"/>
              <a:pathLst>
                <a:path w="2264409" h="601979">
                  <a:moveTo>
                    <a:pt x="0" y="601980"/>
                  </a:moveTo>
                  <a:lnTo>
                    <a:pt x="2264409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09739" y="3046729"/>
              <a:ext cx="181609" cy="165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58259" y="4602479"/>
              <a:ext cx="2912110" cy="407670"/>
            </a:xfrm>
            <a:custGeom>
              <a:avLst/>
              <a:gdLst/>
              <a:ahLst/>
              <a:cxnLst/>
              <a:rect l="l" t="t" r="r" b="b"/>
              <a:pathLst>
                <a:path w="2912109" h="407670">
                  <a:moveTo>
                    <a:pt x="0" y="407670"/>
                  </a:moveTo>
                  <a:lnTo>
                    <a:pt x="291211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51319" y="4517389"/>
              <a:ext cx="177800" cy="1701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85459" y="510540"/>
            <a:ext cx="338962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Oligotrophic Experimental Lake  </a:t>
            </a:r>
            <a:r>
              <a:rPr sz="1800" dirty="0">
                <a:latin typeface="Comic Sans MS"/>
                <a:cs typeface="Comic Sans MS"/>
              </a:rPr>
              <a:t>226, NW </a:t>
            </a:r>
            <a:r>
              <a:rPr sz="1800" spc="-5" dirty="0">
                <a:latin typeface="Comic Sans MS"/>
                <a:cs typeface="Comic Sans MS"/>
              </a:rPr>
              <a:t>Ontario (after </a:t>
            </a:r>
            <a:r>
              <a:rPr sz="1800" dirty="0">
                <a:latin typeface="Comic Sans MS"/>
                <a:cs typeface="Comic Sans MS"/>
              </a:rPr>
              <a:t>2  months)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410" y="214629"/>
            <a:ext cx="73983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 </a:t>
            </a:r>
            <a:r>
              <a:rPr dirty="0"/>
              <a:t>Process of</a:t>
            </a:r>
            <a:r>
              <a:rPr spc="-60" dirty="0"/>
              <a:t> </a:t>
            </a:r>
            <a:r>
              <a:rPr spc="-5" dirty="0"/>
              <a:t>Eutrophication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90" y="3003550"/>
            <a:ext cx="2560955" cy="66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 marR="5080" indent="-55880">
              <a:lnSpc>
                <a:spcPct val="1157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Oligotrophic lake with </a:t>
            </a:r>
            <a:r>
              <a:rPr sz="1800" dirty="0">
                <a:latin typeface="Comic Sans MS"/>
                <a:cs typeface="Comic Sans MS"/>
              </a:rPr>
              <a:t>a  </a:t>
            </a:r>
            <a:r>
              <a:rPr sz="1800" spc="-5" dirty="0">
                <a:latin typeface="Comic Sans MS"/>
                <a:cs typeface="Comic Sans MS"/>
              </a:rPr>
              <a:t>low level </a:t>
            </a:r>
            <a:r>
              <a:rPr sz="1800" dirty="0">
                <a:latin typeface="Comic Sans MS"/>
                <a:cs typeface="Comic Sans MS"/>
              </a:rPr>
              <a:t>of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nutrients.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06009" y="3029885"/>
            <a:ext cx="3974465" cy="6369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700" dirty="0">
                <a:latin typeface="Comic Sans MS"/>
                <a:cs typeface="Comic Sans MS"/>
              </a:rPr>
              <a:t>Artificial </a:t>
            </a:r>
            <a:r>
              <a:rPr sz="1700" spc="-5" dirty="0">
                <a:latin typeface="Comic Sans MS"/>
                <a:cs typeface="Comic Sans MS"/>
              </a:rPr>
              <a:t>input </a:t>
            </a:r>
            <a:r>
              <a:rPr sz="1700" dirty="0">
                <a:latin typeface="Comic Sans MS"/>
                <a:cs typeface="Comic Sans MS"/>
              </a:rPr>
              <a:t>of nutrients</a:t>
            </a:r>
            <a:r>
              <a:rPr sz="1700" spc="-40" dirty="0">
                <a:latin typeface="Comic Sans MS"/>
                <a:cs typeface="Comic Sans MS"/>
              </a:rPr>
              <a:t> </a:t>
            </a:r>
            <a:r>
              <a:rPr sz="1700" dirty="0">
                <a:latin typeface="Comic Sans MS"/>
                <a:cs typeface="Comic Sans MS"/>
              </a:rPr>
              <a:t>from</a:t>
            </a:r>
            <a:endParaRPr sz="1700">
              <a:latin typeface="Comic Sans MS"/>
              <a:cs typeface="Comic Sans MS"/>
            </a:endParaRPr>
          </a:p>
          <a:p>
            <a:pPr marL="112395">
              <a:lnSpc>
                <a:spcPct val="100000"/>
              </a:lnSpc>
              <a:spcBef>
                <a:spcPts val="260"/>
              </a:spcBef>
            </a:pPr>
            <a:r>
              <a:rPr sz="1900" spc="-5" dirty="0">
                <a:latin typeface="Comic Sans MS"/>
                <a:cs typeface="Comic Sans MS"/>
              </a:rPr>
              <a:t>run-off and discharge of</a:t>
            </a:r>
            <a:r>
              <a:rPr sz="1900" spc="-80" dirty="0">
                <a:latin typeface="Comic Sans MS"/>
                <a:cs typeface="Comic Sans MS"/>
              </a:rPr>
              <a:t> </a:t>
            </a:r>
            <a:r>
              <a:rPr sz="1900" spc="-10" dirty="0">
                <a:latin typeface="Comic Sans MS"/>
                <a:cs typeface="Comic Sans MS"/>
              </a:rPr>
              <a:t>effluent.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39" y="6073140"/>
            <a:ext cx="40716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latin typeface="Comic Sans MS"/>
                <a:cs typeface="Comic Sans MS"/>
              </a:rPr>
              <a:t>Eutrophic </a:t>
            </a:r>
            <a:r>
              <a:rPr sz="2200" dirty="0">
                <a:latin typeface="Comic Sans MS"/>
                <a:cs typeface="Comic Sans MS"/>
              </a:rPr>
              <a:t>lake </a:t>
            </a:r>
            <a:r>
              <a:rPr sz="2200" spc="-10" dirty="0">
                <a:latin typeface="Comic Sans MS"/>
                <a:cs typeface="Comic Sans MS"/>
              </a:rPr>
              <a:t>with </a:t>
            </a:r>
            <a:r>
              <a:rPr sz="2200" dirty="0">
                <a:latin typeface="Comic Sans MS"/>
                <a:cs typeface="Comic Sans MS"/>
              </a:rPr>
              <a:t>a </a:t>
            </a:r>
            <a:r>
              <a:rPr sz="2200" spc="-5" dirty="0">
                <a:latin typeface="Comic Sans MS"/>
                <a:cs typeface="Comic Sans MS"/>
              </a:rPr>
              <a:t>high</a:t>
            </a:r>
            <a:r>
              <a:rPr sz="2200" spc="-30" dirty="0">
                <a:latin typeface="Comic Sans MS"/>
                <a:cs typeface="Comic Sans MS"/>
              </a:rPr>
              <a:t> </a:t>
            </a:r>
            <a:r>
              <a:rPr sz="2200" spc="-10" dirty="0">
                <a:latin typeface="Comic Sans MS"/>
                <a:cs typeface="Comic Sans MS"/>
              </a:rPr>
              <a:t>level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6055" y="6073140"/>
            <a:ext cx="44335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Comic Sans MS"/>
                <a:cs typeface="Comic Sans MS"/>
              </a:rPr>
              <a:t>rapid algal </a:t>
            </a:r>
            <a:r>
              <a:rPr sz="2200" spc="-10" dirty="0">
                <a:latin typeface="Comic Sans MS"/>
                <a:cs typeface="Comic Sans MS"/>
              </a:rPr>
              <a:t>growth </a:t>
            </a:r>
            <a:r>
              <a:rPr sz="2200" spc="-5" dirty="0">
                <a:latin typeface="Comic Sans MS"/>
                <a:cs typeface="Comic Sans MS"/>
              </a:rPr>
              <a:t>decrease in</a:t>
            </a:r>
            <a:r>
              <a:rPr sz="2200" spc="-40" dirty="0">
                <a:latin typeface="Comic Sans MS"/>
                <a:cs typeface="Comic Sans MS"/>
              </a:rPr>
              <a:t> </a:t>
            </a:r>
            <a:r>
              <a:rPr sz="2200" spc="-5" dirty="0">
                <a:latin typeface="Comic Sans MS"/>
                <a:cs typeface="Comic Sans MS"/>
              </a:rPr>
              <a:t>DO</a:t>
            </a:r>
            <a:endParaRPr sz="220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816610"/>
            <a:ext cx="9144000" cy="5187950"/>
            <a:chOff x="0" y="816610"/>
            <a:chExt cx="9144000" cy="5187950"/>
          </a:xfrm>
        </p:grpSpPr>
        <p:sp>
          <p:nvSpPr>
            <p:cNvPr id="8" name="object 8"/>
            <p:cNvSpPr/>
            <p:nvPr/>
          </p:nvSpPr>
          <p:spPr>
            <a:xfrm>
              <a:off x="0" y="816610"/>
              <a:ext cx="4284980" cy="21069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3120" y="835660"/>
              <a:ext cx="4500880" cy="20878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859530"/>
              <a:ext cx="4284980" cy="21450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43120" y="3859530"/>
              <a:ext cx="4500880" cy="21450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16760" y="1301750"/>
            <a:ext cx="5026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73625" algn="l"/>
              </a:tabLst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1	2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5170" y="4399279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8319" y="4213859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60350"/>
              <a:ext cx="4356100" cy="2217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2329" y="260350"/>
              <a:ext cx="4464050" cy="2217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0810" y="2670809"/>
            <a:ext cx="33432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Turbidity (cloudiness) </a:t>
            </a:r>
            <a:r>
              <a:rPr sz="1800" dirty="0">
                <a:latin typeface="Comic Sans MS"/>
                <a:cs typeface="Comic Sans MS"/>
              </a:rPr>
              <a:t>of </a:t>
            </a:r>
            <a:r>
              <a:rPr sz="1800" spc="-5" dirty="0">
                <a:latin typeface="Comic Sans MS"/>
                <a:cs typeface="Comic Sans MS"/>
              </a:rPr>
              <a:t>water  increases as does rate </a:t>
            </a:r>
            <a:r>
              <a:rPr sz="1800" dirty="0">
                <a:latin typeface="Comic Sans MS"/>
                <a:cs typeface="Comic Sans MS"/>
              </a:rPr>
              <a:t>of  </a:t>
            </a:r>
            <a:r>
              <a:rPr sz="1800" spc="-5" dirty="0">
                <a:latin typeface="Comic Sans MS"/>
                <a:cs typeface="Comic Sans MS"/>
              </a:rPr>
              <a:t>sedimentation.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259" y="2670809"/>
            <a:ext cx="4273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Increased growth of rooted </a:t>
            </a:r>
            <a:r>
              <a:rPr sz="1800" dirty="0">
                <a:latin typeface="Comic Sans MS"/>
                <a:cs typeface="Comic Sans MS"/>
              </a:rPr>
              <a:t>plants </a:t>
            </a:r>
            <a:r>
              <a:rPr sz="1800" spc="-5" dirty="0">
                <a:latin typeface="Comic Sans MS"/>
                <a:cs typeface="Comic Sans MS"/>
              </a:rPr>
              <a:t>such  as reeds</a:t>
            </a:r>
            <a:r>
              <a:rPr sz="1600" spc="-5" dirty="0">
                <a:latin typeface="Comic Sans MS"/>
                <a:cs typeface="Comic Sans MS"/>
              </a:rPr>
              <a:t>.</a:t>
            </a:r>
            <a:endParaRPr sz="160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500120"/>
            <a:ext cx="9128760" cy="2084070"/>
            <a:chOff x="0" y="3500120"/>
            <a:chExt cx="9128760" cy="2084070"/>
          </a:xfrm>
        </p:grpSpPr>
        <p:sp>
          <p:nvSpPr>
            <p:cNvPr id="8" name="object 8"/>
            <p:cNvSpPr/>
            <p:nvPr/>
          </p:nvSpPr>
          <p:spPr>
            <a:xfrm>
              <a:off x="0" y="3500120"/>
              <a:ext cx="4420870" cy="20840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9790" y="3500120"/>
              <a:ext cx="4458970" cy="20840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230" y="5970270"/>
            <a:ext cx="4297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/>
                <a:cs typeface="Comic Sans MS"/>
              </a:rPr>
              <a:t>Algal </a:t>
            </a:r>
            <a:r>
              <a:rPr sz="1800" spc="-5" dirty="0">
                <a:latin typeface="Comic Sans MS"/>
                <a:cs typeface="Comic Sans MS"/>
              </a:rPr>
              <a:t>blooms during </a:t>
            </a:r>
            <a:r>
              <a:rPr sz="1800" dirty="0">
                <a:latin typeface="Comic Sans MS"/>
                <a:cs typeface="Comic Sans MS"/>
              </a:rPr>
              <a:t>the </a:t>
            </a:r>
            <a:r>
              <a:rPr sz="1800" spc="-5" dirty="0">
                <a:latin typeface="Comic Sans MS"/>
                <a:cs typeface="Comic Sans MS"/>
              </a:rPr>
              <a:t>Summer</a:t>
            </a:r>
            <a:r>
              <a:rPr sz="1800" spc="-5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months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2179" y="5717540"/>
            <a:ext cx="40220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Development </a:t>
            </a:r>
            <a:r>
              <a:rPr sz="1800" dirty="0">
                <a:latin typeface="Comic Sans MS"/>
                <a:cs typeface="Comic Sans MS"/>
              </a:rPr>
              <a:t>of </a:t>
            </a:r>
            <a:r>
              <a:rPr sz="1800" spc="-5" dirty="0">
                <a:latin typeface="Comic Sans MS"/>
                <a:cs typeface="Comic Sans MS"/>
              </a:rPr>
              <a:t>anoxic conditions </a:t>
            </a:r>
            <a:r>
              <a:rPr sz="1800" dirty="0">
                <a:latin typeface="Comic Sans MS"/>
                <a:cs typeface="Comic Sans MS"/>
              </a:rPr>
              <a:t>and  </a:t>
            </a:r>
            <a:r>
              <a:rPr sz="1800" spc="-5" dirty="0">
                <a:latin typeface="Comic Sans MS"/>
                <a:cs typeface="Comic Sans MS"/>
              </a:rPr>
              <a:t>release </a:t>
            </a:r>
            <a:r>
              <a:rPr sz="1800" dirty="0">
                <a:latin typeface="Comic Sans MS"/>
                <a:cs typeface="Comic Sans MS"/>
              </a:rPr>
              <a:t>of </a:t>
            </a:r>
            <a:r>
              <a:rPr sz="1800" spc="-5" dirty="0">
                <a:latin typeface="Comic Sans MS"/>
                <a:cs typeface="Comic Sans MS"/>
              </a:rPr>
              <a:t>noxious gases such as  hydrogen sulphide, thioalcohols </a:t>
            </a:r>
            <a:r>
              <a:rPr sz="1800" dirty="0">
                <a:latin typeface="Comic Sans MS"/>
                <a:cs typeface="Comic Sans MS"/>
              </a:rPr>
              <a:t>and  ammonia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4700" y="726440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5590" y="726440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65020" y="3870959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0030" y="3870959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omic Sans MS"/>
                <a:cs typeface="Comic Sans MS"/>
              </a:rPr>
              <a:t>8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469" y="497840"/>
            <a:ext cx="77063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5. Sources </a:t>
            </a:r>
            <a:r>
              <a:rPr dirty="0"/>
              <a:t>of </a:t>
            </a:r>
            <a:r>
              <a:rPr spc="-5" dirty="0"/>
              <a:t>nutrient</a:t>
            </a:r>
            <a:r>
              <a:rPr spc="-20" dirty="0"/>
              <a:t> </a:t>
            </a:r>
            <a:r>
              <a:rPr spc="-5" dirty="0"/>
              <a:t>runoff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97610"/>
            <a:ext cx="9144000" cy="5660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762</Words>
  <Application>Microsoft Office PowerPoint</Application>
  <PresentationFormat>On-screen Show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1. Introduction to Eutrophication</vt:lpstr>
      <vt:lpstr>2. History</vt:lpstr>
      <vt:lpstr>3. Identifying causes</vt:lpstr>
      <vt:lpstr>Schindler’s (1974) study gave most  compelling evidence for phosphorus  being the cause of man-made  eutrophication</vt:lpstr>
      <vt:lpstr>Slide 6</vt:lpstr>
      <vt:lpstr>4. Process of Eutrophication</vt:lpstr>
      <vt:lpstr>Slide 8</vt:lpstr>
      <vt:lpstr>5. Sources of nutrient runoff</vt:lpstr>
      <vt:lpstr>6. Effects</vt:lpstr>
      <vt:lpstr>O2 Sag Curve</vt:lpstr>
      <vt:lpstr>Slide 12</vt:lpstr>
      <vt:lpstr>Algal Blooms “Red Tides” Very fast growth of algae leads to “bloom” or dense  patches near water surface- “Red tide”: pigment of  phytoplankton makes water appear discolored (can be  red, green, brown, orange)</vt:lpstr>
      <vt:lpstr>Lake Erie: The Eutrophication  Story</vt:lpstr>
      <vt:lpstr>The Source Problem-  Phosphorus</vt:lpstr>
      <vt:lpstr>The Solution</vt:lpstr>
      <vt:lpstr>6. Prevention and Control  Prevention:</vt:lpstr>
      <vt:lpstr>Slide 18</vt:lpstr>
      <vt:lpstr>contd…</vt:lpstr>
      <vt:lpstr>Control:</vt:lpstr>
      <vt:lpstr>Contd..</vt:lpstr>
      <vt:lpstr>Lake aeration</vt:lpstr>
      <vt:lpstr>8. Conclusion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 to Eutrophication</dc:title>
  <dc:creator>Valued eMachines Customer</dc:creator>
  <cp:lastModifiedBy>Microbiology</cp:lastModifiedBy>
  <cp:revision>2</cp:revision>
  <dcterms:created xsi:type="dcterms:W3CDTF">2020-07-30T09:18:50Z</dcterms:created>
  <dcterms:modified xsi:type="dcterms:W3CDTF">2020-07-30T09:32:37Z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2012-12-16T00:00:00Z</vt:filetime>
  </property>
  <property fmtid="{D5CDD505-2E9C-101B-9397-08002B2CF9AE}" pid="3" name="Creator">
    <vt:lpwstr>Impress</vt:lpwstr>
  </property>
  <property fmtid="{D5CDD505-2E9C-101B-9397-08002B2CF9AE}" pid="4" name="LastSaved">
    <vt:filetime>2020-07-30T00:00:00Z</vt:filetime>
  </property>
</Properties>
</file>