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3" r:id="rId7"/>
    <p:sldId id="261" r:id="rId8"/>
    <p:sldId id="260" r:id="rId9"/>
    <p:sldId id="267" r:id="rId10"/>
    <p:sldId id="268" r:id="rId11"/>
    <p:sldId id="264" r:id="rId12"/>
    <p:sldId id="265" r:id="rId13"/>
    <p:sldId id="266" r:id="rId14"/>
    <p:sldId id="2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D270C-D43A-4ECE-99C5-C2CA7D3073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D894E9-D93A-486E-9597-7923065885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8E009B-3303-44AA-84C7-409F001FC601}"/>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5" name="Footer Placeholder 4">
            <a:extLst>
              <a:ext uri="{FF2B5EF4-FFF2-40B4-BE49-F238E27FC236}">
                <a16:creationId xmlns:a16="http://schemas.microsoft.com/office/drawing/2014/main" id="{01AA4EA0-6FDE-4A41-8A85-4ADF181A11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0BA9C6-9905-4156-AD36-255C0C38028D}"/>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3047539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25FAE-CD24-4271-B0AB-05CC94938F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0D1F6C-3341-417D-9DA7-234609CCEF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80C0BB-9BA5-422D-A8DF-D3D4519B8C93}"/>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5" name="Footer Placeholder 4">
            <a:extLst>
              <a:ext uri="{FF2B5EF4-FFF2-40B4-BE49-F238E27FC236}">
                <a16:creationId xmlns:a16="http://schemas.microsoft.com/office/drawing/2014/main" id="{C38C586D-9DA4-4F02-9338-FE1B8B71A2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3F3D6B-5116-4D8F-ADE5-BC5219129F60}"/>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3489241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467C17-5CBB-4045-BD68-1CA11A6ED7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AF3EFE-5102-41E2-98EE-40DBB76B29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AC1C13-BD77-4897-ABF3-4F61E3ACBC40}"/>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5" name="Footer Placeholder 4">
            <a:extLst>
              <a:ext uri="{FF2B5EF4-FFF2-40B4-BE49-F238E27FC236}">
                <a16:creationId xmlns:a16="http://schemas.microsoft.com/office/drawing/2014/main" id="{41705EEB-2178-400A-83D7-D1B4D31E94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9E4933-D26C-4CF1-9CE4-9C4C2EF4645C}"/>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476383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3FBBC-0CDA-4C26-880A-9AB58203F3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3D79F4-F57B-46BA-8899-429D371E90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FB3173-6EAD-40FC-867B-F14A27F9E2AD}"/>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5" name="Footer Placeholder 4">
            <a:extLst>
              <a:ext uri="{FF2B5EF4-FFF2-40B4-BE49-F238E27FC236}">
                <a16:creationId xmlns:a16="http://schemas.microsoft.com/office/drawing/2014/main" id="{29085142-6777-49C4-A168-E1AA557286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C1FC8C-09E3-4AFC-9902-16AFE4BC9F89}"/>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3694142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37A1D-4DC1-47A7-BAD0-FEE5C1318D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63F57F-C552-43D4-93D0-52B350BC66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C680E8-33A3-4FFD-8FE5-AC8150867F79}"/>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5" name="Footer Placeholder 4">
            <a:extLst>
              <a:ext uri="{FF2B5EF4-FFF2-40B4-BE49-F238E27FC236}">
                <a16:creationId xmlns:a16="http://schemas.microsoft.com/office/drawing/2014/main" id="{B436B2C9-BC88-485F-8E38-184936C8FA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739D00-2DDA-4F7E-907D-3E8AC128D740}"/>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36017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611CE-C23B-4C58-9453-137DF2F5DB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8A7338-A08F-4A53-A1D6-71F7830E7A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F5994E-A04A-44AD-86A9-84F2B5DC7D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96C05FF-CF2E-4BE4-8E13-D0E5FE06BD5D}"/>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6" name="Footer Placeholder 5">
            <a:extLst>
              <a:ext uri="{FF2B5EF4-FFF2-40B4-BE49-F238E27FC236}">
                <a16:creationId xmlns:a16="http://schemas.microsoft.com/office/drawing/2014/main" id="{A804EED2-58D2-4F54-AA94-34B033BB9F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D012D3-E5B9-4E69-A2C4-C407C318300E}"/>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1541508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9059B-89C9-45DD-9C01-98C550E563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893F84-BE1D-4EB5-A925-71CCB6AD3F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C58E44-9CC4-4330-A377-5D94585323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75D7A9-6A1E-4A28-A7EB-E75A2004A3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C3F2D0-2310-44E4-8AA6-2F6FB52D22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41C862-3D71-49A3-AAF5-3A2BBA0FE950}"/>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8" name="Footer Placeholder 7">
            <a:extLst>
              <a:ext uri="{FF2B5EF4-FFF2-40B4-BE49-F238E27FC236}">
                <a16:creationId xmlns:a16="http://schemas.microsoft.com/office/drawing/2014/main" id="{8F54D3AC-2001-4BC8-A279-ECF81737F8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CC44C6-EC4B-453A-9A91-BAD27C902000}"/>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320386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567D9-AB59-410C-B078-BA771E9B01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639693-A8D3-451C-9A91-81241A748F68}"/>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4" name="Footer Placeholder 3">
            <a:extLst>
              <a:ext uri="{FF2B5EF4-FFF2-40B4-BE49-F238E27FC236}">
                <a16:creationId xmlns:a16="http://schemas.microsoft.com/office/drawing/2014/main" id="{DB0EC434-E3BC-4707-8AAF-E5205932C7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3B684D-81E2-485C-BBB9-E7830E0E9B62}"/>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2667049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94E122-88A2-495F-AC6D-A9FDA9258EE3}"/>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3" name="Footer Placeholder 2">
            <a:extLst>
              <a:ext uri="{FF2B5EF4-FFF2-40B4-BE49-F238E27FC236}">
                <a16:creationId xmlns:a16="http://schemas.microsoft.com/office/drawing/2014/main" id="{7E946007-8D87-493E-8758-14C55EEF1E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F3D5F92-75D5-4A88-BD70-28EF296F4F3B}"/>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2842270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2F612-63E2-492C-93D7-45D269865E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210562-B2DD-4257-8351-97E8662DBF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AC383C-FDED-4A90-BD1B-54B03F4434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60A800-D1B1-4F11-ABAC-93E05290EFAF}"/>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6" name="Footer Placeholder 5">
            <a:extLst>
              <a:ext uri="{FF2B5EF4-FFF2-40B4-BE49-F238E27FC236}">
                <a16:creationId xmlns:a16="http://schemas.microsoft.com/office/drawing/2014/main" id="{3BAFEDD3-90E8-432E-9C71-D8980E3C44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6BD728-2499-4F88-9A6D-9EA90E8A51A0}"/>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408729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46FE2-31E9-4B14-A4AE-01492B823B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F79D38-2AD4-4644-B560-FB03C181CF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36F3E0-8A53-4141-9D34-381EB80868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4A01D9-115C-468E-ACB4-3E33DE80F051}"/>
              </a:ext>
            </a:extLst>
          </p:cNvPr>
          <p:cNvSpPr>
            <a:spLocks noGrp="1"/>
          </p:cNvSpPr>
          <p:nvPr>
            <p:ph type="dt" sz="half" idx="10"/>
          </p:nvPr>
        </p:nvSpPr>
        <p:spPr/>
        <p:txBody>
          <a:bodyPr/>
          <a:lstStyle/>
          <a:p>
            <a:fld id="{85D42303-9E9F-4CD1-AEEB-76246290B38F}" type="datetimeFigureOut">
              <a:rPr lang="en-US" smtClean="0"/>
              <a:t>10/20/2020</a:t>
            </a:fld>
            <a:endParaRPr lang="en-US"/>
          </a:p>
        </p:txBody>
      </p:sp>
      <p:sp>
        <p:nvSpPr>
          <p:cNvPr id="6" name="Footer Placeholder 5">
            <a:extLst>
              <a:ext uri="{FF2B5EF4-FFF2-40B4-BE49-F238E27FC236}">
                <a16:creationId xmlns:a16="http://schemas.microsoft.com/office/drawing/2014/main" id="{742DC183-3B94-4139-9531-12CF1FC7E9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3D38B0-5613-415B-B61C-C7A247D1B7B9}"/>
              </a:ext>
            </a:extLst>
          </p:cNvPr>
          <p:cNvSpPr>
            <a:spLocks noGrp="1"/>
          </p:cNvSpPr>
          <p:nvPr>
            <p:ph type="sldNum" sz="quarter" idx="12"/>
          </p:nvPr>
        </p:nvSpPr>
        <p:spPr/>
        <p:txBody>
          <a:bodyPr/>
          <a:lstStyle/>
          <a:p>
            <a:fld id="{504A0ECF-3A35-44B9-87C5-1F11A72DB746}" type="slidenum">
              <a:rPr lang="en-US" smtClean="0"/>
              <a:t>‹#›</a:t>
            </a:fld>
            <a:endParaRPr lang="en-US"/>
          </a:p>
        </p:txBody>
      </p:sp>
    </p:spTree>
    <p:extLst>
      <p:ext uri="{BB962C8B-B14F-4D97-AF65-F5344CB8AC3E}">
        <p14:creationId xmlns:p14="http://schemas.microsoft.com/office/powerpoint/2010/main" val="1625548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E2447B-54A3-4D95-B094-CFCCD8024E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4165BF-AE42-4213-B5DC-C5D9E16DF0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89E3C1-C800-443B-8271-1BD2E71ACB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D42303-9E9F-4CD1-AEEB-76246290B38F}" type="datetimeFigureOut">
              <a:rPr lang="en-US" smtClean="0"/>
              <a:t>10/20/2020</a:t>
            </a:fld>
            <a:endParaRPr lang="en-US"/>
          </a:p>
        </p:txBody>
      </p:sp>
      <p:sp>
        <p:nvSpPr>
          <p:cNvPr id="5" name="Footer Placeholder 4">
            <a:extLst>
              <a:ext uri="{FF2B5EF4-FFF2-40B4-BE49-F238E27FC236}">
                <a16:creationId xmlns:a16="http://schemas.microsoft.com/office/drawing/2014/main" id="{986A18BA-8A09-45F2-A9C8-B5A844B849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EE34CB-485B-4375-95F4-5EC1104E49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4A0ECF-3A35-44B9-87C5-1F11A72DB746}" type="slidenum">
              <a:rPr lang="en-US" smtClean="0"/>
              <a:t>‹#›</a:t>
            </a:fld>
            <a:endParaRPr lang="en-US"/>
          </a:p>
        </p:txBody>
      </p:sp>
    </p:spTree>
    <p:extLst>
      <p:ext uri="{BB962C8B-B14F-4D97-AF65-F5344CB8AC3E}">
        <p14:creationId xmlns:p14="http://schemas.microsoft.com/office/powerpoint/2010/main" val="2380776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Nxv6zD45at4" TargetMode="External"/><Relationship Id="rId2" Type="http://schemas.openxmlformats.org/officeDocument/2006/relationships/hyperlink" Target="https://www.youtube.com/watch?v=c4JsEBI9u6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ciencedirect.com/topics/physics-and-astronomy/cytoplasm" TargetMode="External"/><Relationship Id="rId2" Type="http://schemas.openxmlformats.org/officeDocument/2006/relationships/hyperlink" Target="https://www.sciencedirect.com/topics/physics-and-astronomy/mitochondri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ww.sciencedirect.com/topics/physics-and-astronomy/nucleotides" TargetMode="External"/><Relationship Id="rId13" Type="http://schemas.openxmlformats.org/officeDocument/2006/relationships/hyperlink" Target="https://www.sciencedirect.com/topics/biochemistry-genetics-and-molecular-biology/membrane-component" TargetMode="External"/><Relationship Id="rId3" Type="http://schemas.openxmlformats.org/officeDocument/2006/relationships/hyperlink" Target="https://www.sciencedirect.com/topics/biochemistry-genetics-and-molecular-biology/bilayer-membrane" TargetMode="External"/><Relationship Id="rId7" Type="http://schemas.openxmlformats.org/officeDocument/2006/relationships/hyperlink" Target="https://www.sciencedirect.com/topics/biochemistry-genetics-and-molecular-biology/nicotinamide" TargetMode="External"/><Relationship Id="rId12" Type="http://schemas.openxmlformats.org/officeDocument/2006/relationships/hyperlink" Target="https://www.sciencedirect.com/topics/physics-and-astronomy/fatty-acids" TargetMode="External"/><Relationship Id="rId2" Type="http://schemas.openxmlformats.org/officeDocument/2006/relationships/hyperlink" Target="https://www.sciencedirect.com/topics/biochemistry-genetics-and-molecular-biology/inner-membrane" TargetMode="External"/><Relationship Id="rId1" Type="http://schemas.openxmlformats.org/officeDocument/2006/relationships/slideLayout" Target="../slideLayouts/slideLayout2.xml"/><Relationship Id="rId6" Type="http://schemas.openxmlformats.org/officeDocument/2006/relationships/hyperlink" Target="https://www.sciencedirect.com/topics/engineering/adenine" TargetMode="External"/><Relationship Id="rId11" Type="http://schemas.openxmlformats.org/officeDocument/2006/relationships/hyperlink" Target="https://www.sciencedirect.com/topics/engineering/intermembrane-space" TargetMode="External"/><Relationship Id="rId5" Type="http://schemas.openxmlformats.org/officeDocument/2006/relationships/hyperlink" Target="https://www.sciencedirect.com/topics/biochemistry-genetics-and-molecular-biology/outer-membrane" TargetMode="External"/><Relationship Id="rId15" Type="http://schemas.openxmlformats.org/officeDocument/2006/relationships/hyperlink" Target="https://www.youtube.com/watch?v=_XqBIGRlkg8" TargetMode="External"/><Relationship Id="rId10" Type="http://schemas.openxmlformats.org/officeDocument/2006/relationships/hyperlink" Target="https://www.sciencedirect.com/topics/physics-and-astronomy/compartments" TargetMode="External"/><Relationship Id="rId4" Type="http://schemas.openxmlformats.org/officeDocument/2006/relationships/hyperlink" Target="https://www.sciencedirect.com/topics/engineering/phospholipid" TargetMode="External"/><Relationship Id="rId9" Type="http://schemas.openxmlformats.org/officeDocument/2006/relationships/hyperlink" Target="https://www.sciencedirect.com/topics/biochemistry-genetics-and-molecular-biology/coenzymes" TargetMode="External"/><Relationship Id="rId14" Type="http://schemas.openxmlformats.org/officeDocument/2006/relationships/hyperlink" Target="https://www.sciencedirect.com/topics/engineering/allotropy"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www.sciencedirect.com/topics/engineering/adenosine" TargetMode="External"/><Relationship Id="rId3" Type="http://schemas.openxmlformats.org/officeDocument/2006/relationships/hyperlink" Target="https://www.sciencedirect.com/topics/biochemistry-genetics-and-molecular-biology/crista" TargetMode="External"/><Relationship Id="rId7" Type="http://schemas.openxmlformats.org/officeDocument/2006/relationships/hyperlink" Target="https://www.sciencedirect.com/topics/biochemistry-genetics-and-molecular-biology/enzymatic-hydrolysis" TargetMode="External"/><Relationship Id="rId12" Type="http://schemas.openxmlformats.org/officeDocument/2006/relationships/hyperlink" Target="https://www.sciencedirect.com/topics/chemistry/oligomycin" TargetMode="External"/><Relationship Id="rId2" Type="http://schemas.openxmlformats.org/officeDocument/2006/relationships/hyperlink" Target="https://www.sciencedirect.com/topics/biochemistry-genetics-and-molecular-biology/electron-transport-chain" TargetMode="External"/><Relationship Id="rId1" Type="http://schemas.openxmlformats.org/officeDocument/2006/relationships/slideLayout" Target="../slideLayouts/slideLayout2.xml"/><Relationship Id="rId6" Type="http://schemas.openxmlformats.org/officeDocument/2006/relationships/hyperlink" Target="https://www.sciencedirect.com/topics/biochemistry-genetics-and-molecular-biology/atpase" TargetMode="External"/><Relationship Id="rId11" Type="http://schemas.openxmlformats.org/officeDocument/2006/relationships/hyperlink" Target="https://www.sciencedirect.com/topics/biochemistry-genetics-and-molecular-biology/oxidation-reduction-reaction" TargetMode="External"/><Relationship Id="rId5" Type="http://schemas.openxmlformats.org/officeDocument/2006/relationships/hyperlink" Target="https://www.sciencedirect.com/topics/biochemistry-genetics-and-molecular-biology/lipoprotein" TargetMode="External"/><Relationship Id="rId10" Type="http://schemas.openxmlformats.org/officeDocument/2006/relationships/hyperlink" Target="https://www.sciencedirect.com/topics/engineering/energy-engineering" TargetMode="External"/><Relationship Id="rId4" Type="http://schemas.openxmlformats.org/officeDocument/2006/relationships/hyperlink" Target="https://www.sciencedirect.com/topics/biochemistry-genetics-and-molecular-biology/electron-transport" TargetMode="External"/><Relationship Id="rId9" Type="http://schemas.openxmlformats.org/officeDocument/2006/relationships/hyperlink" Target="https://www.sciencedirect.com/topics/chemistry/phosphat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ciencedirect.com/topics/physics-and-astronomy/ribosomes" TargetMode="External"/><Relationship Id="rId2" Type="http://schemas.openxmlformats.org/officeDocument/2006/relationships/hyperlink" Target="https://www.sciencedirect.com/topics/chemistry/deoxyribonucleic-acid" TargetMode="External"/><Relationship Id="rId1" Type="http://schemas.openxmlformats.org/officeDocument/2006/relationships/slideLayout" Target="../slideLayouts/slideLayout2.xml"/><Relationship Id="rId4" Type="http://schemas.openxmlformats.org/officeDocument/2006/relationships/hyperlink" Target="https://www.youtube.com/watch?v=HIR2weKk3g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9D981-4415-4757-817B-11B6E8B359C8}"/>
              </a:ext>
            </a:extLst>
          </p:cNvPr>
          <p:cNvSpPr>
            <a:spLocks noGrp="1"/>
          </p:cNvSpPr>
          <p:nvPr>
            <p:ph type="ctrTitle"/>
          </p:nvPr>
        </p:nvSpPr>
        <p:spPr/>
        <p:txBody>
          <a:bodyPr/>
          <a:lstStyle/>
          <a:p>
            <a:r>
              <a:rPr lang="en-US" dirty="0"/>
              <a:t>Mitochondria</a:t>
            </a:r>
          </a:p>
        </p:txBody>
      </p:sp>
      <p:sp>
        <p:nvSpPr>
          <p:cNvPr id="3" name="Subtitle 2">
            <a:extLst>
              <a:ext uri="{FF2B5EF4-FFF2-40B4-BE49-F238E27FC236}">
                <a16:creationId xmlns:a16="http://schemas.microsoft.com/office/drawing/2014/main" id="{02781ECE-117D-4C33-89C2-50D4705BDBF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64955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3E8E5-3662-4708-9FA2-2938581AFD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0831686-E978-4264-998B-592B12418134}"/>
              </a:ext>
            </a:extLst>
          </p:cNvPr>
          <p:cNvSpPr>
            <a:spLocks noGrp="1"/>
          </p:cNvSpPr>
          <p:nvPr>
            <p:ph idx="1"/>
          </p:nvPr>
        </p:nvSpPr>
        <p:spPr/>
        <p:txBody>
          <a:bodyPr/>
          <a:lstStyle/>
          <a:p>
            <a:endParaRPr lang="en-US"/>
          </a:p>
        </p:txBody>
      </p:sp>
      <p:pic>
        <p:nvPicPr>
          <p:cNvPr id="3074" name="Picture 2" descr="AG-Escobar">
            <a:extLst>
              <a:ext uri="{FF2B5EF4-FFF2-40B4-BE49-F238E27FC236}">
                <a16:creationId xmlns:a16="http://schemas.microsoft.com/office/drawing/2014/main" id="{A8C1DC0E-67F9-48B2-B8F0-CACEB0C2FF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249" y="791110"/>
            <a:ext cx="11079547" cy="5229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03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11A76-043C-4D62-B52B-760344C92F37}"/>
              </a:ext>
            </a:extLst>
          </p:cNvPr>
          <p:cNvSpPr>
            <a:spLocks noGrp="1"/>
          </p:cNvSpPr>
          <p:nvPr>
            <p:ph type="title"/>
          </p:nvPr>
        </p:nvSpPr>
        <p:spPr/>
        <p:txBody>
          <a:bodyPr/>
          <a:lstStyle/>
          <a:p>
            <a:r>
              <a:rPr lang="en-US" dirty="0"/>
              <a:t>Origin of Mitochondria</a:t>
            </a:r>
          </a:p>
        </p:txBody>
      </p:sp>
      <p:sp>
        <p:nvSpPr>
          <p:cNvPr id="3" name="Content Placeholder 2">
            <a:extLst>
              <a:ext uri="{FF2B5EF4-FFF2-40B4-BE49-F238E27FC236}">
                <a16:creationId xmlns:a16="http://schemas.microsoft.com/office/drawing/2014/main" id="{C868642B-E657-4D8D-A0E6-4B290737A1AD}"/>
              </a:ext>
            </a:extLst>
          </p:cNvPr>
          <p:cNvSpPr>
            <a:spLocks noGrp="1"/>
          </p:cNvSpPr>
          <p:nvPr>
            <p:ph idx="1"/>
          </p:nvPr>
        </p:nvSpPr>
        <p:spPr/>
        <p:txBody>
          <a:bodyPr/>
          <a:lstStyle/>
          <a:p>
            <a:r>
              <a:rPr lang="en-US" b="0" i="0" dirty="0">
                <a:solidFill>
                  <a:srgbClr val="333333"/>
                </a:solidFill>
                <a:effectLst/>
                <a:latin typeface="Lucida Grande"/>
              </a:rPr>
              <a:t>When the oceans were mostly anoxic — from 1.8 billion years ago until about 580 million years ago — because of the workings of marine, H</a:t>
            </a:r>
            <a:r>
              <a:rPr lang="en-US" b="0" i="0" baseline="-25000" dirty="0">
                <a:solidFill>
                  <a:srgbClr val="333333"/>
                </a:solidFill>
                <a:effectLst/>
                <a:latin typeface="Lucida Grande"/>
              </a:rPr>
              <a:t>2</a:t>
            </a:r>
            <a:r>
              <a:rPr lang="en-US" b="0" i="0" dirty="0">
                <a:solidFill>
                  <a:srgbClr val="333333"/>
                </a:solidFill>
                <a:effectLst/>
                <a:latin typeface="Lucida Grande"/>
              </a:rPr>
              <a:t>S-producing </a:t>
            </a:r>
            <a:r>
              <a:rPr lang="en-US" b="0" i="0" dirty="0">
                <a:solidFill>
                  <a:srgbClr val="068303"/>
                </a:solidFill>
                <a:effectLst/>
                <a:latin typeface="Lucida Grande"/>
              </a:rPr>
              <a:t>bacteria</a:t>
            </a:r>
            <a:r>
              <a:rPr lang="en-US" b="0" i="0" dirty="0">
                <a:solidFill>
                  <a:srgbClr val="333333"/>
                </a:solidFill>
                <a:effectLst/>
                <a:latin typeface="Lucida Grande"/>
              </a:rPr>
              <a:t>. </a:t>
            </a:r>
          </a:p>
          <a:p>
            <a:r>
              <a:rPr lang="en-US" b="0" i="0" dirty="0">
                <a:solidFill>
                  <a:srgbClr val="333333"/>
                </a:solidFill>
                <a:effectLst/>
                <a:latin typeface="Lucida Grande"/>
              </a:rPr>
              <a:t>Eukaryotes thus arose and diversified in an </a:t>
            </a:r>
            <a:r>
              <a:rPr lang="en-US" b="0" i="0" dirty="0">
                <a:solidFill>
                  <a:srgbClr val="068303"/>
                </a:solidFill>
                <a:effectLst/>
                <a:latin typeface="Lucida Grande"/>
              </a:rPr>
              <a:t>environment</a:t>
            </a:r>
            <a:r>
              <a:rPr lang="en-US" b="0" i="0" dirty="0">
                <a:solidFill>
                  <a:srgbClr val="333333"/>
                </a:solidFill>
                <a:effectLst/>
                <a:latin typeface="Lucida Grande"/>
              </a:rPr>
              <a:t> where anoxia was commonplace.</a:t>
            </a:r>
          </a:p>
          <a:p>
            <a:r>
              <a:rPr lang="en-US" b="0" i="0" dirty="0">
                <a:solidFill>
                  <a:srgbClr val="333333"/>
                </a:solidFill>
                <a:effectLst/>
                <a:latin typeface="Lucida Grande"/>
              </a:rPr>
              <a:t>Like eukaryotes themselves, mitochondria appear to have arisen only once in all of evolution. The best evidence for the single origin of mitochondria comes from a conserved set of clearly </a:t>
            </a:r>
            <a:r>
              <a:rPr lang="en-US" b="0" i="0" dirty="0">
                <a:solidFill>
                  <a:srgbClr val="068303"/>
                </a:solidFill>
                <a:effectLst/>
                <a:latin typeface="Lucida Grande"/>
              </a:rPr>
              <a:t>homologous</a:t>
            </a:r>
            <a:r>
              <a:rPr lang="en-US" b="0" i="0" dirty="0">
                <a:solidFill>
                  <a:srgbClr val="333333"/>
                </a:solidFill>
                <a:effectLst/>
                <a:latin typeface="Lucida Grande"/>
              </a:rPr>
              <a:t> and commonly inherited genes preserved in the </a:t>
            </a:r>
            <a:r>
              <a:rPr lang="en-US" b="0" i="0" dirty="0">
                <a:solidFill>
                  <a:srgbClr val="068303"/>
                </a:solidFill>
                <a:effectLst/>
                <a:latin typeface="Lucida Grande"/>
              </a:rPr>
              <a:t>mitochondrial DNA</a:t>
            </a:r>
            <a:r>
              <a:rPr lang="en-US" b="0" i="0" dirty="0">
                <a:solidFill>
                  <a:srgbClr val="333333"/>
                </a:solidFill>
                <a:effectLst/>
                <a:latin typeface="Lucida Grande"/>
              </a:rPr>
              <a:t> across all known eukaryotic groups. </a:t>
            </a:r>
            <a:endParaRPr lang="en-US" dirty="0"/>
          </a:p>
        </p:txBody>
      </p:sp>
    </p:spTree>
    <p:extLst>
      <p:ext uri="{BB962C8B-B14F-4D97-AF65-F5344CB8AC3E}">
        <p14:creationId xmlns:p14="http://schemas.microsoft.com/office/powerpoint/2010/main" val="3449079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69CA9-1AF3-421E-8F9A-1D09E73FF69A}"/>
              </a:ext>
            </a:extLst>
          </p:cNvPr>
          <p:cNvSpPr>
            <a:spLocks noGrp="1"/>
          </p:cNvSpPr>
          <p:nvPr>
            <p:ph type="title"/>
          </p:nvPr>
        </p:nvSpPr>
        <p:spPr/>
        <p:txBody>
          <a:bodyPr/>
          <a:lstStyle/>
          <a:p>
            <a:r>
              <a:rPr lang="en-US" dirty="0"/>
              <a:t>Endosymbiont Theory</a:t>
            </a:r>
          </a:p>
        </p:txBody>
      </p:sp>
      <p:sp>
        <p:nvSpPr>
          <p:cNvPr id="3" name="Content Placeholder 2">
            <a:extLst>
              <a:ext uri="{FF2B5EF4-FFF2-40B4-BE49-F238E27FC236}">
                <a16:creationId xmlns:a16="http://schemas.microsoft.com/office/drawing/2014/main" id="{3A62FA4E-630D-42C7-9228-77EBC475CAB5}"/>
              </a:ext>
            </a:extLst>
          </p:cNvPr>
          <p:cNvSpPr>
            <a:spLocks noGrp="1"/>
          </p:cNvSpPr>
          <p:nvPr>
            <p:ph idx="1"/>
          </p:nvPr>
        </p:nvSpPr>
        <p:spPr/>
        <p:txBody>
          <a:bodyPr>
            <a:normAutofit/>
          </a:bodyPr>
          <a:lstStyle/>
          <a:p>
            <a:r>
              <a:rPr lang="en-US" b="0" i="0" dirty="0">
                <a:solidFill>
                  <a:srgbClr val="333333"/>
                </a:solidFill>
                <a:effectLst/>
                <a:latin typeface="Lucida Grande"/>
              </a:rPr>
              <a:t>Theory 1</a:t>
            </a:r>
          </a:p>
          <a:p>
            <a:r>
              <a:rPr lang="en-US" b="0" i="0" dirty="0">
                <a:solidFill>
                  <a:srgbClr val="333333"/>
                </a:solidFill>
                <a:effectLst/>
                <a:latin typeface="Lucida Grande"/>
              </a:rPr>
              <a:t>The host that acquired the mitochondrion was an anaerobic nucleus-bearing cell, a full-fledged </a:t>
            </a:r>
            <a:r>
              <a:rPr lang="en-US" b="0" i="0" dirty="0">
                <a:solidFill>
                  <a:srgbClr val="068303"/>
                </a:solidFill>
                <a:effectLst/>
                <a:latin typeface="Lucida Grande"/>
              </a:rPr>
              <a:t>eukaryote</a:t>
            </a:r>
            <a:r>
              <a:rPr lang="en-US" b="0" i="0" dirty="0">
                <a:solidFill>
                  <a:srgbClr val="333333"/>
                </a:solidFill>
                <a:effectLst/>
                <a:latin typeface="Lucida Grande"/>
              </a:rPr>
              <a:t> that was able to engulf the mitochondrion actively via phagocytosis.</a:t>
            </a:r>
          </a:p>
          <a:p>
            <a:r>
              <a:rPr lang="en-US" b="0" i="0" dirty="0">
                <a:solidFill>
                  <a:srgbClr val="333333"/>
                </a:solidFill>
                <a:effectLst/>
                <a:latin typeface="Lucida Grande"/>
              </a:rPr>
              <a:t>The mitochondrial endosymbiont was an </a:t>
            </a:r>
            <a:r>
              <a:rPr lang="en-US" b="0" i="0" dirty="0">
                <a:solidFill>
                  <a:srgbClr val="068303"/>
                </a:solidFill>
                <a:effectLst/>
                <a:latin typeface="Lucida Grande"/>
              </a:rPr>
              <a:t>obligate</a:t>
            </a:r>
            <a:r>
              <a:rPr lang="en-US" b="0" i="0" dirty="0">
                <a:solidFill>
                  <a:srgbClr val="333333"/>
                </a:solidFill>
                <a:effectLst/>
                <a:latin typeface="Lucida Grande"/>
              </a:rPr>
              <a:t> aerobe, perhaps similar in physiology and </a:t>
            </a:r>
            <a:r>
              <a:rPr lang="en-US" b="0" i="0" dirty="0">
                <a:solidFill>
                  <a:srgbClr val="068303"/>
                </a:solidFill>
                <a:effectLst/>
                <a:latin typeface="Lucida Grande"/>
              </a:rPr>
              <a:t>lifestyle</a:t>
            </a:r>
            <a:r>
              <a:rPr lang="en-US" b="0" i="0" dirty="0">
                <a:solidFill>
                  <a:srgbClr val="333333"/>
                </a:solidFill>
                <a:effectLst/>
                <a:latin typeface="Lucida Grande"/>
              </a:rPr>
              <a:t> to modern </a:t>
            </a:r>
            <a:r>
              <a:rPr lang="en-US" b="0" i="1" dirty="0">
                <a:solidFill>
                  <a:srgbClr val="333333"/>
                </a:solidFill>
                <a:effectLst/>
                <a:latin typeface="Lucida Grande"/>
              </a:rPr>
              <a:t>Rickettsia</a:t>
            </a:r>
            <a:r>
              <a:rPr lang="en-US" b="0" i="0" dirty="0">
                <a:solidFill>
                  <a:srgbClr val="333333"/>
                </a:solidFill>
                <a:effectLst/>
                <a:latin typeface="Lucida Grande"/>
              </a:rPr>
              <a:t> </a:t>
            </a:r>
            <a:r>
              <a:rPr lang="en-US" b="0" i="0" dirty="0">
                <a:solidFill>
                  <a:srgbClr val="068303"/>
                </a:solidFill>
                <a:effectLst/>
                <a:latin typeface="Lucida Grande"/>
              </a:rPr>
              <a:t>species.</a:t>
            </a:r>
          </a:p>
          <a:p>
            <a:r>
              <a:rPr lang="en-US" b="0" i="0" dirty="0">
                <a:solidFill>
                  <a:srgbClr val="333333"/>
                </a:solidFill>
                <a:effectLst/>
                <a:latin typeface="Lucida Grande"/>
              </a:rPr>
              <a:t>The initial benefit of the symbiosis might have been the endosymbiont's ability to detoxify oxygen for the anaerobe host. Protection from O</a:t>
            </a:r>
            <a:r>
              <a:rPr lang="en-US" b="0" i="0" baseline="-25000" dirty="0">
                <a:solidFill>
                  <a:srgbClr val="333333"/>
                </a:solidFill>
                <a:effectLst/>
                <a:latin typeface="Lucida Grande"/>
              </a:rPr>
              <a:t>2</a:t>
            </a:r>
            <a:r>
              <a:rPr lang="en-US" b="0" i="0" dirty="0">
                <a:solidFill>
                  <a:srgbClr val="333333"/>
                </a:solidFill>
                <a:effectLst/>
                <a:latin typeface="Lucida Grande"/>
              </a:rPr>
              <a:t> is an unlikely symbiotic benefit. </a:t>
            </a:r>
          </a:p>
        </p:txBody>
      </p:sp>
    </p:spTree>
    <p:extLst>
      <p:ext uri="{BB962C8B-B14F-4D97-AF65-F5344CB8AC3E}">
        <p14:creationId xmlns:p14="http://schemas.microsoft.com/office/powerpoint/2010/main" val="2410835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3ECDA-12A5-4F07-B418-04D9ABEDB7F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B0D223F-886F-438D-98EF-68E7DD72CF60}"/>
              </a:ext>
            </a:extLst>
          </p:cNvPr>
          <p:cNvSpPr>
            <a:spLocks noGrp="1"/>
          </p:cNvSpPr>
          <p:nvPr>
            <p:ph idx="1"/>
          </p:nvPr>
        </p:nvSpPr>
        <p:spPr/>
        <p:txBody>
          <a:bodyPr>
            <a:normAutofit fontScale="70000" lnSpcReduction="20000"/>
          </a:bodyPr>
          <a:lstStyle/>
          <a:p>
            <a:r>
              <a:rPr lang="en-US" dirty="0"/>
              <a:t>Theory 2</a:t>
            </a:r>
          </a:p>
          <a:p>
            <a:r>
              <a:rPr lang="en-US" b="0" i="0" dirty="0">
                <a:solidFill>
                  <a:srgbClr val="333333"/>
                </a:solidFill>
                <a:effectLst/>
                <a:latin typeface="Lucida Grande"/>
              </a:rPr>
              <a:t>The host that acquired the mitochondrion was a </a:t>
            </a:r>
            <a:r>
              <a:rPr lang="en-US" b="0" i="0" dirty="0">
                <a:solidFill>
                  <a:srgbClr val="068303"/>
                </a:solidFill>
                <a:effectLst/>
                <a:latin typeface="Lucida Grande"/>
              </a:rPr>
              <a:t>prokaryote</a:t>
            </a:r>
            <a:r>
              <a:rPr lang="en-US" b="0" i="0" dirty="0">
                <a:solidFill>
                  <a:srgbClr val="333333"/>
                </a:solidFill>
                <a:effectLst/>
                <a:latin typeface="Lucida Grande"/>
              </a:rPr>
              <a:t>, an archaebacterium outright. </a:t>
            </a:r>
          </a:p>
          <a:p>
            <a:r>
              <a:rPr lang="en-US" b="0" i="0" dirty="0">
                <a:solidFill>
                  <a:srgbClr val="333333"/>
                </a:solidFill>
                <a:effectLst/>
                <a:latin typeface="Lucida Grande"/>
              </a:rPr>
              <a:t>The ancestral mitochondrion was a metabolically versatile, </a:t>
            </a:r>
            <a:r>
              <a:rPr lang="en-US" b="0" i="0" dirty="0">
                <a:solidFill>
                  <a:srgbClr val="068303"/>
                </a:solidFill>
                <a:effectLst/>
                <a:latin typeface="Lucida Grande"/>
              </a:rPr>
              <a:t>facultative</a:t>
            </a:r>
            <a:r>
              <a:rPr lang="en-US" b="0" i="0" dirty="0">
                <a:solidFill>
                  <a:srgbClr val="333333"/>
                </a:solidFill>
                <a:effectLst/>
                <a:latin typeface="Lucida Grande"/>
              </a:rPr>
              <a:t> anaerobe (able to live with or without oxygen). </a:t>
            </a:r>
          </a:p>
          <a:p>
            <a:r>
              <a:rPr lang="en-US" b="0" i="0" dirty="0">
                <a:solidFill>
                  <a:srgbClr val="333333"/>
                </a:solidFill>
                <a:effectLst/>
                <a:latin typeface="Lucida Grande"/>
              </a:rPr>
              <a:t>The initial benefit of the symbiosis could have been the production of H</a:t>
            </a:r>
            <a:r>
              <a:rPr lang="en-US" b="0" i="0" baseline="-25000" dirty="0">
                <a:solidFill>
                  <a:srgbClr val="333333"/>
                </a:solidFill>
                <a:effectLst/>
                <a:latin typeface="Lucida Grande"/>
              </a:rPr>
              <a:t>2</a:t>
            </a:r>
            <a:r>
              <a:rPr lang="en-US" b="0" i="0" dirty="0">
                <a:solidFill>
                  <a:srgbClr val="333333"/>
                </a:solidFill>
                <a:effectLst/>
                <a:latin typeface="Lucida Grande"/>
              </a:rPr>
              <a:t> by the endosymbiont as a source of energy and electrons for the archaebacterial host, which is posited to have been H</a:t>
            </a:r>
            <a:r>
              <a:rPr lang="en-US" b="0" i="0" baseline="-25000" dirty="0">
                <a:solidFill>
                  <a:srgbClr val="333333"/>
                </a:solidFill>
                <a:effectLst/>
                <a:latin typeface="Lucida Grande"/>
              </a:rPr>
              <a:t>2</a:t>
            </a:r>
            <a:r>
              <a:rPr lang="en-US" b="0" i="0" dirty="0">
                <a:solidFill>
                  <a:srgbClr val="333333"/>
                </a:solidFill>
                <a:effectLst/>
                <a:latin typeface="Lucida Grande"/>
              </a:rPr>
              <a:t> dependent. </a:t>
            </a:r>
          </a:p>
          <a:p>
            <a:r>
              <a:rPr lang="en-US" b="0" i="0" dirty="0">
                <a:solidFill>
                  <a:srgbClr val="333333"/>
                </a:solidFill>
                <a:effectLst/>
                <a:latin typeface="Lucida Grande"/>
              </a:rPr>
              <a:t>The mechanism by which the endosymbiont came to reside within the host is unspecified.</a:t>
            </a:r>
          </a:p>
          <a:p>
            <a:r>
              <a:rPr lang="en-US" b="0" i="0" dirty="0">
                <a:solidFill>
                  <a:srgbClr val="333333"/>
                </a:solidFill>
                <a:effectLst/>
                <a:latin typeface="Lucida Grande"/>
              </a:rPr>
              <a:t>In this view, various aerobic and anaerobic forms of mitochondria are seen as independent, lineage-specific ecological specializations, all stemming from a facultatively anaerobic ancestral state.</a:t>
            </a:r>
          </a:p>
          <a:p>
            <a:r>
              <a:rPr lang="en-US" b="0" i="0" dirty="0">
                <a:solidFill>
                  <a:srgbClr val="333333"/>
                </a:solidFill>
                <a:effectLst/>
                <a:latin typeface="Lucida Grande"/>
              </a:rPr>
              <a:t>Because it posits that eukaryotes evolved from the mitochondrial endosymbiosis in a prokaryotic host, this theory directly accounts for the ubiquity of mitochondria among all eukaryotic lineages.</a:t>
            </a:r>
            <a:endParaRPr lang="en-US" dirty="0"/>
          </a:p>
        </p:txBody>
      </p:sp>
    </p:spTree>
    <p:extLst>
      <p:ext uri="{BB962C8B-B14F-4D97-AF65-F5344CB8AC3E}">
        <p14:creationId xmlns:p14="http://schemas.microsoft.com/office/powerpoint/2010/main" val="3617485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78C3A-7672-47D3-B95E-C4A7256B06C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C3EB619-542E-48B1-B781-3AD86CFD20D3}"/>
              </a:ext>
            </a:extLst>
          </p:cNvPr>
          <p:cNvSpPr>
            <a:spLocks noGrp="1"/>
          </p:cNvSpPr>
          <p:nvPr>
            <p:ph idx="1"/>
          </p:nvPr>
        </p:nvSpPr>
        <p:spPr/>
        <p:txBody>
          <a:bodyPr/>
          <a:lstStyle/>
          <a:p>
            <a:r>
              <a:rPr lang="en-US" dirty="0">
                <a:hlinkClick r:id="rId2"/>
              </a:rPr>
              <a:t>https://www.youtube.com/watch?v=c4JsEBI9u6I</a:t>
            </a:r>
            <a:endParaRPr lang="en-US" dirty="0"/>
          </a:p>
          <a:p>
            <a:r>
              <a:rPr lang="en-US" dirty="0">
                <a:hlinkClick r:id="rId3"/>
              </a:rPr>
              <a:t>https://www.youtube.com/watch?v=Nxv6zD45at4</a:t>
            </a:r>
            <a:endParaRPr lang="en-US" dirty="0"/>
          </a:p>
          <a:p>
            <a:endParaRPr lang="en-US" dirty="0"/>
          </a:p>
        </p:txBody>
      </p:sp>
    </p:spTree>
    <p:extLst>
      <p:ext uri="{BB962C8B-B14F-4D97-AF65-F5344CB8AC3E}">
        <p14:creationId xmlns:p14="http://schemas.microsoft.com/office/powerpoint/2010/main" val="3292337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49688-9BD0-4E72-97ED-81F344B5141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42EF3B3-3F2D-4D0E-8E05-8B7FE12417B8}"/>
              </a:ext>
            </a:extLst>
          </p:cNvPr>
          <p:cNvSpPr>
            <a:spLocks noGrp="1"/>
          </p:cNvSpPr>
          <p:nvPr>
            <p:ph idx="1"/>
          </p:nvPr>
        </p:nvSpPr>
        <p:spPr/>
        <p:txBody>
          <a:bodyPr/>
          <a:lstStyle/>
          <a:p>
            <a:endParaRPr lang="en-US" dirty="0"/>
          </a:p>
        </p:txBody>
      </p:sp>
      <p:pic>
        <p:nvPicPr>
          <p:cNvPr id="4098" name="Picture 2" descr="Mitochondria are the 'canary in the coal mine' for cellular stress">
            <a:extLst>
              <a:ext uri="{FF2B5EF4-FFF2-40B4-BE49-F238E27FC236}">
                <a16:creationId xmlns:a16="http://schemas.microsoft.com/office/drawing/2014/main" id="{C044277A-2E9F-4377-B30E-2FC1C511BD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65125"/>
            <a:ext cx="5378088" cy="2973976"/>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Mitochondria - Structure - Function - TeachMePhysiology">
            <a:extLst>
              <a:ext uri="{FF2B5EF4-FFF2-40B4-BE49-F238E27FC236}">
                <a16:creationId xmlns:a16="http://schemas.microsoft.com/office/drawing/2014/main" id="{366E795B-A52C-4438-964F-5D187C854F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7059" y="2412126"/>
            <a:ext cx="6739044" cy="4292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9446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9633A-9FC4-4DA3-9C87-A4AE4F6DB6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F13631E-4770-4D7B-9669-442FDC0D5F71}"/>
              </a:ext>
            </a:extLst>
          </p:cNvPr>
          <p:cNvSpPr>
            <a:spLocks noGrp="1"/>
          </p:cNvSpPr>
          <p:nvPr>
            <p:ph idx="1"/>
          </p:nvPr>
        </p:nvSpPr>
        <p:spPr/>
        <p:txBody>
          <a:bodyPr>
            <a:normAutofit fontScale="70000" lnSpcReduction="20000"/>
          </a:bodyPr>
          <a:lstStyle/>
          <a:p>
            <a:pPr algn="l"/>
            <a:r>
              <a:rPr lang="en-US" b="0" i="0" dirty="0">
                <a:effectLst/>
              </a:rPr>
              <a:t>“Mitochondria” derives from two Greek words: “</a:t>
            </a:r>
            <a:r>
              <a:rPr lang="en-US" b="0" i="0" dirty="0" err="1">
                <a:effectLst/>
              </a:rPr>
              <a:t>mitos</a:t>
            </a:r>
            <a:r>
              <a:rPr lang="en-US" b="0" i="0" dirty="0">
                <a:effectLst/>
              </a:rPr>
              <a:t>” meaning thread and “</a:t>
            </a:r>
            <a:r>
              <a:rPr lang="en-US" b="0" i="0" dirty="0" err="1">
                <a:effectLst/>
              </a:rPr>
              <a:t>chondros</a:t>
            </a:r>
            <a:r>
              <a:rPr lang="en-US" b="0" i="0" dirty="0">
                <a:effectLst/>
              </a:rPr>
              <a:t>” meaning granule. </a:t>
            </a:r>
          </a:p>
          <a:p>
            <a:pPr algn="l"/>
            <a:r>
              <a:rPr lang="en-US" b="0" i="0" strike="noStrike" dirty="0">
                <a:effectLst/>
                <a:hlinkClick r:id="rId2" tooltip="Learn more about Mitochondria from ScienceDirect's AI-generated Topic Pages">
                  <a:extLst>
                    <a:ext uri="{A12FA001-AC4F-418D-AE19-62706E023703}">
                      <ahyp:hlinkClr xmlns:ahyp="http://schemas.microsoft.com/office/drawing/2018/hyperlinkcolor" val="tx"/>
                    </a:ext>
                  </a:extLst>
                </a:hlinkClick>
              </a:rPr>
              <a:t>Mitochondria</a:t>
            </a:r>
            <a:r>
              <a:rPr lang="en-US" b="0" i="0" dirty="0">
                <a:effectLst/>
              </a:rPr>
              <a:t> are organelles typically ranging in size from 0.5 micrometer to 1 micrometer in length, found in the </a:t>
            </a:r>
            <a:r>
              <a:rPr lang="en-US" b="0" i="0" strike="noStrike" dirty="0">
                <a:effectLst/>
                <a:hlinkClick r:id="rId3" tooltip="Learn more about Cytoplasm from ScienceDirect's AI-generated Topic Pages">
                  <a:extLst>
                    <a:ext uri="{A12FA001-AC4F-418D-AE19-62706E023703}">
                      <ahyp:hlinkClr xmlns:ahyp="http://schemas.microsoft.com/office/drawing/2018/hyperlinkcolor" val="tx"/>
                    </a:ext>
                  </a:extLst>
                </a:hlinkClick>
              </a:rPr>
              <a:t>cytoplasm</a:t>
            </a:r>
            <a:r>
              <a:rPr lang="en-US" b="0" i="0" dirty="0">
                <a:effectLst/>
              </a:rPr>
              <a:t> of eukaryotic cells.</a:t>
            </a:r>
          </a:p>
          <a:p>
            <a:pPr algn="l"/>
            <a:r>
              <a:rPr lang="en-US" b="0" i="0" dirty="0">
                <a:effectLst/>
              </a:rPr>
              <a:t>Mitochondria are specialized structures unique to the cells of animals, plants, and fungi.</a:t>
            </a:r>
          </a:p>
          <a:p>
            <a:pPr algn="l"/>
            <a:r>
              <a:rPr lang="en-US" dirty="0"/>
              <a:t>P</a:t>
            </a:r>
            <a:r>
              <a:rPr lang="en-US" b="0" i="0" dirty="0">
                <a:effectLst/>
              </a:rPr>
              <a:t>rokaryotes have no mitochondria. </a:t>
            </a:r>
          </a:p>
          <a:p>
            <a:pPr algn="l"/>
            <a:r>
              <a:rPr lang="en-US" b="0" i="0" dirty="0">
                <a:effectLst/>
              </a:rPr>
              <a:t>Mito serve as batteries, powering various functions of the cell and the organism as a whole. </a:t>
            </a:r>
          </a:p>
          <a:p>
            <a:pPr algn="l"/>
            <a:r>
              <a:rPr lang="en-US" dirty="0"/>
              <a:t>E</a:t>
            </a:r>
            <a:r>
              <a:rPr lang="en-US" b="0" i="0" dirty="0">
                <a:effectLst/>
              </a:rPr>
              <a:t>vidence shows that they evolved from primitive bacteria.</a:t>
            </a:r>
          </a:p>
          <a:p>
            <a:pPr algn="l"/>
            <a:r>
              <a:rPr lang="en-US" b="0" i="0" dirty="0">
                <a:effectLst/>
              </a:rPr>
              <a:t>Mitochondria have their own set of DNA and genes that encode proteins.</a:t>
            </a:r>
          </a:p>
          <a:p>
            <a:pPr algn="l"/>
            <a:r>
              <a:rPr lang="en-US" b="0" i="0" dirty="0">
                <a:effectLst/>
              </a:rPr>
              <a:t>The main function of mitochondria is to metabolize or break down carbohydrates and fatty acids to generate energy in the form of a chemical molecule called adenosine triphosphate.</a:t>
            </a:r>
          </a:p>
          <a:p>
            <a:pPr algn="l"/>
            <a:r>
              <a:rPr lang="en-US" b="0" i="0" dirty="0">
                <a:effectLst/>
              </a:rPr>
              <a:t>A secondary function of mitochondria is to synthesize proteins for their own use.</a:t>
            </a:r>
          </a:p>
          <a:p>
            <a:pPr algn="l"/>
            <a:r>
              <a:rPr lang="en-US" b="0" i="0" dirty="0">
                <a:effectLst/>
              </a:rPr>
              <a:t>The number of mitochondria in a cell depends on the cell's function. Cells with particularly heavy energy demands, such as muscle cells, have more mitochondria than other cells.</a:t>
            </a:r>
          </a:p>
          <a:p>
            <a:endParaRPr lang="en-US" dirty="0"/>
          </a:p>
        </p:txBody>
      </p:sp>
    </p:spTree>
    <p:extLst>
      <p:ext uri="{BB962C8B-B14F-4D97-AF65-F5344CB8AC3E}">
        <p14:creationId xmlns:p14="http://schemas.microsoft.com/office/powerpoint/2010/main" val="49927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6D56-D6AF-45AF-806E-037EB2B4A99C}"/>
              </a:ext>
            </a:extLst>
          </p:cNvPr>
          <p:cNvSpPr>
            <a:spLocks noGrp="1"/>
          </p:cNvSpPr>
          <p:nvPr>
            <p:ph type="title"/>
          </p:nvPr>
        </p:nvSpPr>
        <p:spPr/>
        <p:txBody>
          <a:bodyPr/>
          <a:lstStyle/>
          <a:p>
            <a:r>
              <a:rPr lang="en-US" dirty="0"/>
              <a:t>Structure of mitochondria</a:t>
            </a:r>
          </a:p>
        </p:txBody>
      </p:sp>
      <p:sp>
        <p:nvSpPr>
          <p:cNvPr id="3" name="Content Placeholder 2">
            <a:extLst>
              <a:ext uri="{FF2B5EF4-FFF2-40B4-BE49-F238E27FC236}">
                <a16:creationId xmlns:a16="http://schemas.microsoft.com/office/drawing/2014/main" id="{8A5EAA9C-03F9-4F2B-9325-CE0BE209A926}"/>
              </a:ext>
            </a:extLst>
          </p:cNvPr>
          <p:cNvSpPr>
            <a:spLocks noGrp="1"/>
          </p:cNvSpPr>
          <p:nvPr>
            <p:ph idx="1"/>
          </p:nvPr>
        </p:nvSpPr>
        <p:spPr>
          <a:xfrm>
            <a:off x="838200" y="1373563"/>
            <a:ext cx="10515600" cy="4351338"/>
          </a:xfrm>
        </p:spPr>
        <p:txBody>
          <a:bodyPr>
            <a:noAutofit/>
          </a:bodyPr>
          <a:lstStyle/>
          <a:p>
            <a:r>
              <a:rPr lang="en-US" sz="1800" b="0" i="0" dirty="0">
                <a:effectLst/>
              </a:rPr>
              <a:t>Mitochondria contain the </a:t>
            </a:r>
            <a:r>
              <a:rPr lang="en-US" sz="1800" b="0" i="0" strike="noStrike" dirty="0">
                <a:effectLst/>
                <a:hlinkClick r:id="rId2" tooltip="Learn more about Inner Membrane from ScienceDirect's AI-generated Topic Pages">
                  <a:extLst>
                    <a:ext uri="{A12FA001-AC4F-418D-AE19-62706E023703}">
                      <ahyp:hlinkClr xmlns:ahyp="http://schemas.microsoft.com/office/drawing/2018/hyperlinkcolor" val="tx"/>
                    </a:ext>
                  </a:extLst>
                </a:hlinkClick>
              </a:rPr>
              <a:t>inner and outer membranes</a:t>
            </a:r>
            <a:r>
              <a:rPr lang="en-US" sz="1800" b="0" i="0" dirty="0">
                <a:effectLst/>
              </a:rPr>
              <a:t>, separated by a space. </a:t>
            </a:r>
          </a:p>
          <a:p>
            <a:r>
              <a:rPr lang="en-US" sz="1800" b="0" i="0" dirty="0">
                <a:effectLst/>
              </a:rPr>
              <a:t>Both the inner and outer membranes are constructed with tail-to-tail </a:t>
            </a:r>
            <a:r>
              <a:rPr lang="en-US" sz="1800" b="0" i="0" strike="noStrike" dirty="0">
                <a:effectLst/>
                <a:hlinkClick r:id="rId3" tooltip="Learn more about Bilayer Membrane from ScienceDirect's AI-generated Topic Pages">
                  <a:extLst>
                    <a:ext uri="{A12FA001-AC4F-418D-AE19-62706E023703}">
                      <ahyp:hlinkClr xmlns:ahyp="http://schemas.microsoft.com/office/drawing/2018/hyperlinkcolor" val="tx"/>
                    </a:ext>
                  </a:extLst>
                </a:hlinkClick>
              </a:rPr>
              <a:t>bilayers</a:t>
            </a:r>
            <a:r>
              <a:rPr lang="en-US" sz="1800" b="0" i="0" dirty="0">
                <a:effectLst/>
              </a:rPr>
              <a:t> of </a:t>
            </a:r>
            <a:r>
              <a:rPr lang="en-US" sz="1800" b="0" i="0" strike="noStrike" dirty="0">
                <a:effectLst/>
                <a:hlinkClick r:id="rId4" tooltip="Learn more about Phospholipid from ScienceDirect's AI-generated Topic Pages">
                  <a:extLst>
                    <a:ext uri="{A12FA001-AC4F-418D-AE19-62706E023703}">
                      <ahyp:hlinkClr xmlns:ahyp="http://schemas.microsoft.com/office/drawing/2018/hyperlinkcolor" val="tx"/>
                    </a:ext>
                  </a:extLst>
                </a:hlinkClick>
              </a:rPr>
              <a:t>phospholipids</a:t>
            </a:r>
            <a:r>
              <a:rPr lang="en-US" sz="1800" b="0" i="0" dirty="0">
                <a:effectLst/>
              </a:rPr>
              <a:t> into which mainly hydrophobic proteins are embedded.</a:t>
            </a:r>
          </a:p>
          <a:p>
            <a:r>
              <a:rPr lang="en-US" sz="1800" b="0" i="0" dirty="0">
                <a:effectLst/>
              </a:rPr>
              <a:t>The </a:t>
            </a:r>
            <a:r>
              <a:rPr lang="en-US" sz="1800" b="0" i="0" strike="noStrike" dirty="0">
                <a:effectLst/>
                <a:hlinkClick r:id="rId5" tooltip="Learn more about Outer Membrane from ScienceDirect's AI-generated Topic Pages">
                  <a:extLst>
                    <a:ext uri="{A12FA001-AC4F-418D-AE19-62706E023703}">
                      <ahyp:hlinkClr xmlns:ahyp="http://schemas.microsoft.com/office/drawing/2018/hyperlinkcolor" val="tx"/>
                    </a:ext>
                  </a:extLst>
                </a:hlinkClick>
              </a:rPr>
              <a:t>outer membrane</a:t>
            </a:r>
            <a:r>
              <a:rPr lang="en-US" sz="1800" b="0" i="0" dirty="0">
                <a:effectLst/>
              </a:rPr>
              <a:t> contains proteins and lipids. </a:t>
            </a:r>
          </a:p>
          <a:p>
            <a:pPr lvl="1"/>
            <a:r>
              <a:rPr lang="en-US" sz="1800" b="0" i="0" dirty="0">
                <a:effectLst/>
              </a:rPr>
              <a:t>The smooth outer membrane holds numerous transport proteins, which shuttle materials in and out of the mitochondrion.</a:t>
            </a:r>
          </a:p>
          <a:p>
            <a:pPr lvl="1"/>
            <a:r>
              <a:rPr lang="en-US" sz="1800" b="0" i="0" dirty="0">
                <a:effectLst/>
              </a:rPr>
              <a:t>The outer membrane is 60–70 Å thick and permeable to small molecules including salts, </a:t>
            </a:r>
            <a:r>
              <a:rPr lang="en-US" sz="1800" b="0" i="0" strike="noStrike" dirty="0">
                <a:effectLst/>
                <a:hlinkClick r:id="rId6" tooltip="Learn more about Adenine from ScienceDirect's AI-generated Topic Pages">
                  <a:extLst>
                    <a:ext uri="{A12FA001-AC4F-418D-AE19-62706E023703}">
                      <ahyp:hlinkClr xmlns:ahyp="http://schemas.microsoft.com/office/drawing/2018/hyperlinkcolor" val="tx"/>
                    </a:ext>
                  </a:extLst>
                </a:hlinkClick>
              </a:rPr>
              <a:t>adenine</a:t>
            </a:r>
            <a:r>
              <a:rPr lang="en-US" sz="1800" b="0" i="0" dirty="0">
                <a:effectLst/>
              </a:rPr>
              <a:t> and </a:t>
            </a:r>
            <a:r>
              <a:rPr lang="en-US" sz="1800" b="0" i="0" strike="noStrike" dirty="0">
                <a:effectLst/>
                <a:hlinkClick r:id="rId7" tooltip="Learn more about Nicotinamide from ScienceDirect's AI-generated Topic Pages">
                  <a:extLst>
                    <a:ext uri="{A12FA001-AC4F-418D-AE19-62706E023703}">
                      <ahyp:hlinkClr xmlns:ahyp="http://schemas.microsoft.com/office/drawing/2018/hyperlinkcolor" val="tx"/>
                    </a:ext>
                  </a:extLst>
                </a:hlinkClick>
              </a:rPr>
              <a:t>nicotinamide</a:t>
            </a:r>
            <a:r>
              <a:rPr lang="en-US" sz="1800" b="0" i="0" dirty="0">
                <a:effectLst/>
              </a:rPr>
              <a:t> </a:t>
            </a:r>
            <a:r>
              <a:rPr lang="en-US" sz="1800" b="0" i="0" strike="noStrike" dirty="0">
                <a:effectLst/>
                <a:hlinkClick r:id="rId8" tooltip="Learn more about Nucleotides from ScienceDirect's AI-generated Topic Pages">
                  <a:extLst>
                    <a:ext uri="{A12FA001-AC4F-418D-AE19-62706E023703}">
                      <ahyp:hlinkClr xmlns:ahyp="http://schemas.microsoft.com/office/drawing/2018/hyperlinkcolor" val="tx"/>
                    </a:ext>
                  </a:extLst>
                </a:hlinkClick>
              </a:rPr>
              <a:t>nucleotides</a:t>
            </a:r>
            <a:r>
              <a:rPr lang="en-US" sz="1800" b="0" i="0" dirty="0">
                <a:effectLst/>
              </a:rPr>
              <a:t>, sugars and </a:t>
            </a:r>
            <a:r>
              <a:rPr lang="en-US" sz="1800" b="0" i="0" strike="noStrike" dirty="0">
                <a:effectLst/>
                <a:hlinkClick r:id="rId9" tooltip="Learn more about Coenzymes from ScienceDirect's AI-generated Topic Pages">
                  <a:extLst>
                    <a:ext uri="{A12FA001-AC4F-418D-AE19-62706E023703}">
                      <ahyp:hlinkClr xmlns:ahyp="http://schemas.microsoft.com/office/drawing/2018/hyperlinkcolor" val="tx"/>
                    </a:ext>
                  </a:extLst>
                </a:hlinkClick>
              </a:rPr>
              <a:t>coenzyme</a:t>
            </a:r>
            <a:r>
              <a:rPr lang="en-US" sz="1800" b="0" i="0" dirty="0">
                <a:effectLst/>
              </a:rPr>
              <a:t>. </a:t>
            </a:r>
          </a:p>
          <a:p>
            <a:r>
              <a:rPr lang="en-US" sz="1800" b="0" i="0" dirty="0">
                <a:effectLst/>
              </a:rPr>
              <a:t>The </a:t>
            </a:r>
            <a:r>
              <a:rPr lang="en-US" sz="1800" b="0" i="0" strike="noStrike" dirty="0">
                <a:effectLst/>
                <a:hlinkClick r:id="rId2" tooltip="Learn more about Inner Membrane from ScienceDirect's AI-generated Topic Pages">
                  <a:extLst>
                    <a:ext uri="{A12FA001-AC4F-418D-AE19-62706E023703}">
                      <ahyp:hlinkClr xmlns:ahyp="http://schemas.microsoft.com/office/drawing/2018/hyperlinkcolor" val="tx"/>
                    </a:ext>
                  </a:extLst>
                </a:hlinkClick>
              </a:rPr>
              <a:t>inner membrane</a:t>
            </a:r>
            <a:r>
              <a:rPr lang="en-US" sz="1800" b="0" i="0" dirty="0">
                <a:effectLst/>
              </a:rPr>
              <a:t> contains all the enzymes and less lipid than the outer membrane. </a:t>
            </a:r>
          </a:p>
          <a:p>
            <a:r>
              <a:rPr lang="en-US" sz="1800" b="0" i="0" dirty="0">
                <a:effectLst/>
              </a:rPr>
              <a:t>These membranes produce two separate </a:t>
            </a:r>
            <a:r>
              <a:rPr lang="en-US" sz="1800" b="0" i="0" strike="noStrike" dirty="0">
                <a:effectLst/>
                <a:hlinkClick r:id="rId10" tooltip="Learn more about Compartments from ScienceDirect's AI-generated Topic Pages">
                  <a:extLst>
                    <a:ext uri="{A12FA001-AC4F-418D-AE19-62706E023703}">
                      <ahyp:hlinkClr xmlns:ahyp="http://schemas.microsoft.com/office/drawing/2018/hyperlinkcolor" val="tx"/>
                    </a:ext>
                  </a:extLst>
                </a:hlinkClick>
              </a:rPr>
              <a:t>compartments</a:t>
            </a:r>
            <a:r>
              <a:rPr lang="en-US" sz="1800" b="0" i="0" dirty="0">
                <a:effectLst/>
              </a:rPr>
              <a:t> creating the </a:t>
            </a:r>
            <a:r>
              <a:rPr lang="en-US" sz="1800" b="0" i="0" strike="noStrike" dirty="0">
                <a:effectLst/>
                <a:hlinkClick r:id="rId11" tooltip="Learn more about Intermembrane Space from ScienceDirect's AI-generated Topic Pages">
                  <a:extLst>
                    <a:ext uri="{A12FA001-AC4F-418D-AE19-62706E023703}">
                      <ahyp:hlinkClr xmlns:ahyp="http://schemas.microsoft.com/office/drawing/2018/hyperlinkcolor" val="tx"/>
                    </a:ext>
                  </a:extLst>
                </a:hlinkClick>
              </a:rPr>
              <a:t>intermembrane space</a:t>
            </a:r>
            <a:r>
              <a:rPr lang="en-US" sz="1800" b="0" i="0" dirty="0">
                <a:effectLst/>
              </a:rPr>
              <a:t> (C-side) and the space enclosed by the inner membrane called matrix (M-side) </a:t>
            </a:r>
          </a:p>
          <a:p>
            <a:r>
              <a:rPr lang="en-US" sz="1800" b="0" i="0" dirty="0">
                <a:effectLst/>
              </a:rPr>
              <a:t>The intermembrane space is usually 60–80 Å in width and contains some enzymes. </a:t>
            </a:r>
          </a:p>
          <a:p>
            <a:r>
              <a:rPr lang="en-US" sz="1800" b="0" i="0" dirty="0">
                <a:effectLst/>
              </a:rPr>
              <a:t>The matrix however is very viscous and rich in protein, enzymes and </a:t>
            </a:r>
            <a:r>
              <a:rPr lang="en-US" sz="1800" b="0" i="0" strike="noStrike" dirty="0">
                <a:effectLst/>
                <a:hlinkClick r:id="rId12" tooltip="Learn more about Fatty Acids from ScienceDirect's AI-generated Topic Pages">
                  <a:extLst>
                    <a:ext uri="{A12FA001-AC4F-418D-AE19-62706E023703}">
                      <ahyp:hlinkClr xmlns:ahyp="http://schemas.microsoft.com/office/drawing/2018/hyperlinkcolor" val="tx"/>
                    </a:ext>
                  </a:extLst>
                </a:hlinkClick>
              </a:rPr>
              <a:t>fatty acids</a:t>
            </a:r>
            <a:r>
              <a:rPr lang="en-US" sz="1800" b="0" i="0" dirty="0">
                <a:effectLst/>
              </a:rPr>
              <a:t>. </a:t>
            </a:r>
          </a:p>
          <a:p>
            <a:r>
              <a:rPr lang="en-US" sz="1800" b="0" i="0" dirty="0">
                <a:effectLst/>
              </a:rPr>
              <a:t>A </a:t>
            </a:r>
            <a:r>
              <a:rPr lang="en-US" sz="1800" b="0" i="0" strike="noStrike" dirty="0">
                <a:effectLst/>
                <a:hlinkClick r:id="rId13" tooltip="Learn more about Membrane Component from ScienceDirect's AI-generated Topic Pages">
                  <a:extLst>
                    <a:ext uri="{A12FA001-AC4F-418D-AE19-62706E023703}">
                      <ahyp:hlinkClr xmlns:ahyp="http://schemas.microsoft.com/office/drawing/2018/hyperlinkcolor" val="tx"/>
                    </a:ext>
                  </a:extLst>
                </a:hlinkClick>
              </a:rPr>
              <a:t>membrane component</a:t>
            </a:r>
            <a:r>
              <a:rPr lang="en-US" sz="1800" b="0" i="0" dirty="0">
                <a:effectLst/>
              </a:rPr>
              <a:t> exhibits </a:t>
            </a:r>
            <a:r>
              <a:rPr lang="en-US" sz="1800" b="0" i="0" strike="noStrike" dirty="0">
                <a:effectLst/>
                <a:hlinkClick r:id="rId14" tooltip="Learn more about Allotropy from ScienceDirect's AI-generated Topic Pages">
                  <a:extLst>
                    <a:ext uri="{A12FA001-AC4F-418D-AE19-62706E023703}">
                      <ahyp:hlinkClr xmlns:ahyp="http://schemas.microsoft.com/office/drawing/2018/hyperlinkcolor" val="tx"/>
                    </a:ext>
                  </a:extLst>
                </a:hlinkClick>
              </a:rPr>
              <a:t>allotropy</a:t>
            </a:r>
            <a:r>
              <a:rPr lang="en-US" sz="1800" b="0" i="0" dirty="0">
                <a:effectLst/>
              </a:rPr>
              <a:t> and changes its property when separated.</a:t>
            </a:r>
          </a:p>
          <a:p>
            <a:r>
              <a:rPr lang="en-US" sz="1800" dirty="0">
                <a:hlinkClick r:id="rId15">
                  <a:extLst>
                    <a:ext uri="{A12FA001-AC4F-418D-AE19-62706E023703}">
                      <ahyp:hlinkClr xmlns:ahyp="http://schemas.microsoft.com/office/drawing/2018/hyperlinkcolor" val="tx"/>
                    </a:ext>
                  </a:extLst>
                </a:hlinkClick>
              </a:rPr>
              <a:t>https://www.youtube.com/watch?v=_XqBIGRlkg8</a:t>
            </a:r>
            <a:endParaRPr lang="en-US" sz="1800" dirty="0"/>
          </a:p>
          <a:p>
            <a:endParaRPr lang="en-US" sz="1800" dirty="0"/>
          </a:p>
        </p:txBody>
      </p:sp>
    </p:spTree>
    <p:extLst>
      <p:ext uri="{BB962C8B-B14F-4D97-AF65-F5344CB8AC3E}">
        <p14:creationId xmlns:p14="http://schemas.microsoft.com/office/powerpoint/2010/main" val="54012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2C749-ACAE-4013-99FB-316C3F74EBE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444072F-0801-44D1-9AAA-07A710E92C1B}"/>
              </a:ext>
            </a:extLst>
          </p:cNvPr>
          <p:cNvSpPr>
            <a:spLocks noGrp="1"/>
          </p:cNvSpPr>
          <p:nvPr>
            <p:ph idx="1"/>
          </p:nvPr>
        </p:nvSpPr>
        <p:spPr/>
        <p:txBody>
          <a:bodyPr>
            <a:normAutofit fontScale="85000" lnSpcReduction="20000"/>
          </a:bodyPr>
          <a:lstStyle/>
          <a:p>
            <a:r>
              <a:rPr lang="en-US" b="0" i="0" dirty="0">
                <a:effectLst/>
              </a:rPr>
              <a:t>The inner membrane houses the </a:t>
            </a:r>
            <a:r>
              <a:rPr lang="en-US" b="0" i="0" strike="noStrike" dirty="0">
                <a:effectLst/>
                <a:hlinkClick r:id="rId2" tooltip="Learn more about Electron Transport Chain from ScienceDirect's AI-generated Topic Pages">
                  <a:extLst>
                    <a:ext uri="{A12FA001-AC4F-418D-AE19-62706E023703}">
                      <ahyp:hlinkClr xmlns:ahyp="http://schemas.microsoft.com/office/drawing/2018/hyperlinkcolor" val="tx"/>
                    </a:ext>
                  </a:extLst>
                </a:hlinkClick>
              </a:rPr>
              <a:t>respiratory chain</a:t>
            </a:r>
            <a:r>
              <a:rPr lang="en-US" b="0" i="0" dirty="0">
                <a:effectLst/>
              </a:rPr>
              <a:t> and ATP synthesis, and is permeable to small neutral molecules such as water, oxygen, and carbon dioxide. </a:t>
            </a:r>
          </a:p>
          <a:p>
            <a:r>
              <a:rPr lang="en-US" b="0" i="0" dirty="0">
                <a:effectLst/>
              </a:rPr>
              <a:t>Its permeability to charged molecules such as proton and ions is limited. </a:t>
            </a:r>
          </a:p>
          <a:p>
            <a:r>
              <a:rPr lang="en-US" b="0" i="0" dirty="0">
                <a:effectLst/>
              </a:rPr>
              <a:t>The inner membrane has numerous folds called </a:t>
            </a:r>
            <a:r>
              <a:rPr lang="en-US" b="0" i="1" strike="noStrike" dirty="0">
                <a:effectLst/>
                <a:hlinkClick r:id="rId3" tooltip="Learn more about Crista from ScienceDirect's AI-generated Topic Pages">
                  <a:extLst>
                    <a:ext uri="{A12FA001-AC4F-418D-AE19-62706E023703}">
                      <ahyp:hlinkClr xmlns:ahyp="http://schemas.microsoft.com/office/drawing/2018/hyperlinkcolor" val="tx"/>
                    </a:ext>
                  </a:extLst>
                </a:hlinkClick>
              </a:rPr>
              <a:t>cristae</a:t>
            </a:r>
            <a:r>
              <a:rPr lang="en-US" b="0" i="0" dirty="0">
                <a:effectLst/>
              </a:rPr>
              <a:t>, which have folded structure greatly increasing the surface area where ATP synthesis occurs. </a:t>
            </a:r>
          </a:p>
          <a:p>
            <a:r>
              <a:rPr lang="en-US" b="0" i="0" dirty="0">
                <a:effectLst/>
              </a:rPr>
              <a:t>Transport proteins, molecules called </a:t>
            </a:r>
            <a:r>
              <a:rPr lang="en-US" b="0" i="0" strike="noStrike" dirty="0">
                <a:effectLst/>
                <a:hlinkClick r:id="rId4" tooltip="Learn more about Electron Transport from ScienceDirect's AI-generated Topic Pages">
                  <a:extLst>
                    <a:ext uri="{A12FA001-AC4F-418D-AE19-62706E023703}">
                      <ahyp:hlinkClr xmlns:ahyp="http://schemas.microsoft.com/office/drawing/2018/hyperlinkcolor" val="tx"/>
                    </a:ext>
                  </a:extLst>
                </a:hlinkClick>
              </a:rPr>
              <a:t>electron transport</a:t>
            </a:r>
            <a:r>
              <a:rPr lang="en-US" b="0" i="0" dirty="0">
                <a:effectLst/>
              </a:rPr>
              <a:t> chains, and enzymes that synthesize ATP are among the molecules embedded in the cristae.</a:t>
            </a:r>
          </a:p>
          <a:p>
            <a:r>
              <a:rPr lang="en-US" b="0" i="0" dirty="0">
                <a:effectLst/>
              </a:rPr>
              <a:t>The cristae have the major coupling factors F1, (a hydrophilic protein) and </a:t>
            </a:r>
            <a:r>
              <a:rPr lang="en-US" b="0" i="0" dirty="0" err="1">
                <a:effectLst/>
              </a:rPr>
              <a:t>F</a:t>
            </a:r>
            <a:r>
              <a:rPr lang="en-US" b="0" i="0" baseline="-25000" dirty="0" err="1">
                <a:effectLst/>
              </a:rPr>
              <a:t>o</a:t>
            </a:r>
            <a:r>
              <a:rPr lang="en-US" b="0" i="0" dirty="0">
                <a:effectLst/>
              </a:rPr>
              <a:t> (a hydrophobic </a:t>
            </a:r>
            <a:r>
              <a:rPr lang="en-US" b="0" i="0" strike="noStrike" dirty="0">
                <a:effectLst/>
                <a:hlinkClick r:id="rId5" tooltip="Learn more about Lipoprotein from ScienceDirect's AI-generated Topic Pages">
                  <a:extLst>
                    <a:ext uri="{A12FA001-AC4F-418D-AE19-62706E023703}">
                      <ahyp:hlinkClr xmlns:ahyp="http://schemas.microsoft.com/office/drawing/2018/hyperlinkcolor" val="tx"/>
                    </a:ext>
                  </a:extLst>
                </a:hlinkClick>
              </a:rPr>
              <a:t>lipoprotein</a:t>
            </a:r>
            <a:r>
              <a:rPr lang="en-US" b="0" i="0" dirty="0">
                <a:effectLst/>
              </a:rPr>
              <a:t> complex), which together comprise the </a:t>
            </a:r>
            <a:r>
              <a:rPr lang="en-US" b="0" i="0" strike="noStrike" dirty="0">
                <a:effectLst/>
                <a:hlinkClick r:id="rId6" tooltip="Learn more about ATPase from ScienceDirect's AI-generated Topic Pages">
                  <a:extLst>
                    <a:ext uri="{A12FA001-AC4F-418D-AE19-62706E023703}">
                      <ahyp:hlinkClr xmlns:ahyp="http://schemas.microsoft.com/office/drawing/2018/hyperlinkcolor" val="tx"/>
                    </a:ext>
                  </a:extLst>
                </a:hlinkClick>
              </a:rPr>
              <a:t>ATPase</a:t>
            </a:r>
            <a:r>
              <a:rPr lang="en-US" b="0" i="0" dirty="0">
                <a:effectLst/>
              </a:rPr>
              <a:t> complex activated by Mg</a:t>
            </a:r>
            <a:r>
              <a:rPr lang="en-US" b="0" i="0" baseline="30000" dirty="0">
                <a:effectLst/>
              </a:rPr>
              <a:t>+2</a:t>
            </a:r>
            <a:r>
              <a:rPr lang="en-US" b="0" i="0" dirty="0">
                <a:effectLst/>
              </a:rPr>
              <a:t>. </a:t>
            </a:r>
          </a:p>
          <a:p>
            <a:r>
              <a:rPr lang="en-US" b="0" i="0" dirty="0">
                <a:effectLst/>
              </a:rPr>
              <a:t>ATPase </a:t>
            </a:r>
            <a:r>
              <a:rPr lang="en-US" b="0" i="0" dirty="0" err="1">
                <a:effectLst/>
              </a:rPr>
              <a:t>catalyses</a:t>
            </a:r>
            <a:r>
              <a:rPr lang="en-US" b="0" i="0" dirty="0">
                <a:effectLst/>
              </a:rPr>
              <a:t> </a:t>
            </a:r>
            <a:r>
              <a:rPr lang="en-US" b="0" i="0" strike="noStrike" dirty="0">
                <a:effectLst/>
                <a:hlinkClick r:id="rId7" tooltip="Learn more about Enzymatic Hydrolysis from ScienceDirect's AI-generated Topic Pages">
                  <a:extLst>
                    <a:ext uri="{A12FA001-AC4F-418D-AE19-62706E023703}">
                      <ahyp:hlinkClr xmlns:ahyp="http://schemas.microsoft.com/office/drawing/2018/hyperlinkcolor" val="tx"/>
                    </a:ext>
                  </a:extLst>
                </a:hlinkClick>
              </a:rPr>
              <a:t>hydrolysis</a:t>
            </a:r>
            <a:r>
              <a:rPr lang="en-US" b="0" i="0" dirty="0">
                <a:effectLst/>
              </a:rPr>
              <a:t> of ATP to </a:t>
            </a:r>
            <a:r>
              <a:rPr lang="en-US" b="0" i="0" strike="noStrike" dirty="0">
                <a:effectLst/>
                <a:hlinkClick r:id="rId8" tooltip="Learn more about Adenosine from ScienceDirect's AI-generated Topic Pages">
                  <a:extLst>
                    <a:ext uri="{A12FA001-AC4F-418D-AE19-62706E023703}">
                      <ahyp:hlinkClr xmlns:ahyp="http://schemas.microsoft.com/office/drawing/2018/hyperlinkcolor" val="tx"/>
                    </a:ext>
                  </a:extLst>
                </a:hlinkClick>
              </a:rPr>
              <a:t>adenosine</a:t>
            </a:r>
            <a:r>
              <a:rPr lang="en-US" b="0" i="0" dirty="0">
                <a:effectLst/>
              </a:rPr>
              <a:t> diphosphate (ADP) and </a:t>
            </a:r>
            <a:r>
              <a:rPr lang="en-US" b="0" i="0" strike="noStrike" dirty="0">
                <a:effectLst/>
                <a:hlinkClick r:id="rId9" tooltip="Learn more about Phosphate from ScienceDirect's AI-generated Topic Pages">
                  <a:extLst>
                    <a:ext uri="{A12FA001-AC4F-418D-AE19-62706E023703}">
                      <ahyp:hlinkClr xmlns:ahyp="http://schemas.microsoft.com/office/drawing/2018/hyperlinkcolor" val="tx"/>
                    </a:ext>
                  </a:extLst>
                </a:hlinkClick>
              </a:rPr>
              <a:t>phosphate</a:t>
            </a:r>
            <a:r>
              <a:rPr lang="en-US" b="0" i="0" dirty="0">
                <a:effectLst/>
              </a:rPr>
              <a:t>, while </a:t>
            </a:r>
            <a:r>
              <a:rPr lang="en-US" b="0" i="0" dirty="0" err="1">
                <a:effectLst/>
              </a:rPr>
              <a:t>ATPsynthase</a:t>
            </a:r>
            <a:r>
              <a:rPr lang="en-US" b="0" i="0" dirty="0">
                <a:effectLst/>
              </a:rPr>
              <a:t> produces ATP using the </a:t>
            </a:r>
            <a:r>
              <a:rPr lang="en-US" b="0" i="0" strike="noStrike" dirty="0">
                <a:effectLst/>
                <a:hlinkClick r:id="rId10" tooltip="Learn more about Energy Engineering from ScienceDirect's AI-generated Topic Pages">
                  <a:extLst>
                    <a:ext uri="{A12FA001-AC4F-418D-AE19-62706E023703}">
                      <ahyp:hlinkClr xmlns:ahyp="http://schemas.microsoft.com/office/drawing/2018/hyperlinkcolor" val="tx"/>
                    </a:ext>
                  </a:extLst>
                </a:hlinkClick>
              </a:rPr>
              <a:t>energy</a:t>
            </a:r>
            <a:r>
              <a:rPr lang="en-US" b="0" i="0" dirty="0">
                <a:effectLst/>
              </a:rPr>
              <a:t> released by the </a:t>
            </a:r>
            <a:r>
              <a:rPr lang="en-US" b="0" i="0" strike="noStrike" dirty="0">
                <a:effectLst/>
                <a:hlinkClick r:id="rId11" tooltip="Learn more about Oxidation Reduction Reaction from ScienceDirect's AI-generated Topic Pages">
                  <a:extLst>
                    <a:ext uri="{A12FA001-AC4F-418D-AE19-62706E023703}">
                      <ahyp:hlinkClr xmlns:ahyp="http://schemas.microsoft.com/office/drawing/2018/hyperlinkcolor" val="tx"/>
                    </a:ext>
                  </a:extLst>
                </a:hlinkClick>
              </a:rPr>
              <a:t>redox reactions</a:t>
            </a:r>
            <a:r>
              <a:rPr lang="en-US" b="0" i="0" dirty="0">
                <a:effectLst/>
              </a:rPr>
              <a:t> of the respiratory chain. Both reactions are inhibited by the antibiotics such as </a:t>
            </a:r>
            <a:r>
              <a:rPr lang="en-US" b="0" i="0" strike="noStrike" dirty="0">
                <a:effectLst/>
                <a:hlinkClick r:id="rId12" tooltip="Learn more about Oligomycin from ScienceDirect's AI-generated Topic Pages">
                  <a:extLst>
                    <a:ext uri="{A12FA001-AC4F-418D-AE19-62706E023703}">
                      <ahyp:hlinkClr xmlns:ahyp="http://schemas.microsoft.com/office/drawing/2018/hyperlinkcolor" val="tx"/>
                    </a:ext>
                  </a:extLst>
                </a:hlinkClick>
              </a:rPr>
              <a:t>oligomycin</a:t>
            </a:r>
            <a:r>
              <a:rPr lang="en-US" b="0" i="0" dirty="0">
                <a:effectLst/>
              </a:rPr>
              <a:t>.</a:t>
            </a:r>
            <a:endParaRPr lang="en-US" dirty="0"/>
          </a:p>
        </p:txBody>
      </p:sp>
    </p:spTree>
    <p:extLst>
      <p:ext uri="{BB962C8B-B14F-4D97-AF65-F5344CB8AC3E}">
        <p14:creationId xmlns:p14="http://schemas.microsoft.com/office/powerpoint/2010/main" val="1409360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C1BA7-B5FD-49C1-94CE-7659003715CC}"/>
              </a:ext>
            </a:extLst>
          </p:cNvPr>
          <p:cNvSpPr>
            <a:spLocks noGrp="1"/>
          </p:cNvSpPr>
          <p:nvPr>
            <p:ph type="title"/>
          </p:nvPr>
        </p:nvSpPr>
        <p:spPr/>
        <p:txBody>
          <a:bodyPr/>
          <a:lstStyle/>
          <a:p>
            <a:r>
              <a:rPr lang="en-US" dirty="0"/>
              <a:t>Types of mitochondria</a:t>
            </a:r>
          </a:p>
        </p:txBody>
      </p:sp>
      <p:sp>
        <p:nvSpPr>
          <p:cNvPr id="3" name="Content Placeholder 2">
            <a:extLst>
              <a:ext uri="{FF2B5EF4-FFF2-40B4-BE49-F238E27FC236}">
                <a16:creationId xmlns:a16="http://schemas.microsoft.com/office/drawing/2014/main" id="{5F7C33D1-F70C-4E3D-ABCB-081751AC01C8}"/>
              </a:ext>
            </a:extLst>
          </p:cNvPr>
          <p:cNvSpPr>
            <a:spLocks noGrp="1"/>
          </p:cNvSpPr>
          <p:nvPr>
            <p:ph idx="1"/>
          </p:nvPr>
        </p:nvSpPr>
        <p:spPr/>
        <p:txBody>
          <a:bodyPr>
            <a:normAutofit fontScale="70000" lnSpcReduction="20000"/>
          </a:bodyPr>
          <a:lstStyle/>
          <a:p>
            <a:r>
              <a:rPr lang="en-US" dirty="0"/>
              <a:t>Aerobic mitochondria- </a:t>
            </a:r>
            <a:r>
              <a:rPr lang="en-US" b="0" i="0" dirty="0">
                <a:solidFill>
                  <a:srgbClr val="333333"/>
                </a:solidFill>
                <a:effectLst/>
              </a:rPr>
              <a:t>The </a:t>
            </a:r>
            <a:r>
              <a:rPr lang="en-US" b="0" i="0" dirty="0">
                <a:solidFill>
                  <a:srgbClr val="068303"/>
                </a:solidFill>
                <a:effectLst/>
              </a:rPr>
              <a:t>mitochondria</a:t>
            </a:r>
            <a:r>
              <a:rPr lang="en-US" b="0" i="0" dirty="0">
                <a:solidFill>
                  <a:srgbClr val="333333"/>
                </a:solidFill>
                <a:effectLst/>
              </a:rPr>
              <a:t> typical of mammalian cells respire O</a:t>
            </a:r>
            <a:r>
              <a:rPr lang="en-US" b="0" i="0" baseline="-25000" dirty="0">
                <a:solidFill>
                  <a:srgbClr val="333333"/>
                </a:solidFill>
                <a:effectLst/>
              </a:rPr>
              <a:t>2</a:t>
            </a:r>
            <a:r>
              <a:rPr lang="en-US" b="0" i="0" dirty="0">
                <a:solidFill>
                  <a:srgbClr val="333333"/>
                </a:solidFill>
                <a:effectLst/>
              </a:rPr>
              <a:t> during the process of pyruvate breakdown and ATP synthesis, generating water and carbon dioxide as end products. The Krebs cycle and the electron transport chain in the inner mitochondrial membrane enable the </a:t>
            </a:r>
            <a:r>
              <a:rPr lang="en-US" b="0" i="0" dirty="0">
                <a:solidFill>
                  <a:srgbClr val="068303"/>
                </a:solidFill>
                <a:effectLst/>
              </a:rPr>
              <a:t>cell</a:t>
            </a:r>
            <a:r>
              <a:rPr lang="en-US" b="0" i="0" dirty="0">
                <a:solidFill>
                  <a:srgbClr val="333333"/>
                </a:solidFill>
                <a:effectLst/>
              </a:rPr>
              <a:t> to generate about 36 moles (mol) of ATP per mole of glucose, with the help of O</a:t>
            </a:r>
            <a:r>
              <a:rPr lang="en-US" b="0" i="0" baseline="-25000" dirty="0">
                <a:solidFill>
                  <a:srgbClr val="333333"/>
                </a:solidFill>
                <a:effectLst/>
              </a:rPr>
              <a:t>2</a:t>
            </a:r>
            <a:r>
              <a:rPr lang="en-US" b="0" i="0" dirty="0">
                <a:solidFill>
                  <a:srgbClr val="333333"/>
                </a:solidFill>
                <a:effectLst/>
              </a:rPr>
              <a:t>–respiring mitochondria. </a:t>
            </a:r>
            <a:endParaRPr lang="en-US" dirty="0"/>
          </a:p>
          <a:p>
            <a:r>
              <a:rPr lang="en-US" dirty="0"/>
              <a:t>Anaerobic mitochondria – These </a:t>
            </a:r>
            <a:r>
              <a:rPr lang="en-US" b="0" i="0" dirty="0">
                <a:solidFill>
                  <a:srgbClr val="333333"/>
                </a:solidFill>
                <a:effectLst/>
              </a:rPr>
              <a:t>do not use O</a:t>
            </a:r>
            <a:r>
              <a:rPr lang="en-US" b="0" i="0" baseline="-25000" dirty="0">
                <a:solidFill>
                  <a:srgbClr val="333333"/>
                </a:solidFill>
                <a:effectLst/>
              </a:rPr>
              <a:t>2</a:t>
            </a:r>
            <a:r>
              <a:rPr lang="en-US" b="0" i="0" dirty="0">
                <a:solidFill>
                  <a:srgbClr val="333333"/>
                </a:solidFill>
                <a:effectLst/>
              </a:rPr>
              <a:t> as the terminal acceptor during prolonged phases of the life cycle. These mitochondria allow the anaerobically growing cell to glean about 5 mol of ATP per mole of glucose with end products are carbon dioxide, acetate, propionate, and succinate. E.g. Fasciola hepatica</a:t>
            </a:r>
            <a:endParaRPr lang="en-US" dirty="0"/>
          </a:p>
          <a:p>
            <a:r>
              <a:rPr lang="en-US" dirty="0" err="1"/>
              <a:t>Hydrogenosomes</a:t>
            </a:r>
            <a:r>
              <a:rPr lang="en-US" dirty="0"/>
              <a:t> – These </a:t>
            </a:r>
            <a:r>
              <a:rPr lang="en-US" b="0" i="0" dirty="0">
                <a:solidFill>
                  <a:srgbClr val="333333"/>
                </a:solidFill>
                <a:effectLst/>
              </a:rPr>
              <a:t>lack an electron transport chain altogether. They synthesize ATP from pyruvate breakdown via simple fermentations that typically involve the production of molecular hydrogen as a major metabolic end product. They allow the cell to gain about 4 mol of ATP per mole of glucose. E.g. Trichomonas</a:t>
            </a:r>
            <a:endParaRPr lang="en-US" dirty="0"/>
          </a:p>
          <a:p>
            <a:r>
              <a:rPr lang="en-US" dirty="0" err="1"/>
              <a:t>Mitosomes</a:t>
            </a:r>
            <a:r>
              <a:rPr lang="en-US" dirty="0"/>
              <a:t> – They are </a:t>
            </a:r>
            <a:r>
              <a:rPr lang="en-US" b="0" i="0" dirty="0" err="1">
                <a:solidFill>
                  <a:srgbClr val="333333"/>
                </a:solidFill>
                <a:effectLst/>
              </a:rPr>
              <a:t>nconspicuous</a:t>
            </a:r>
            <a:r>
              <a:rPr lang="en-US" b="0" i="0" dirty="0">
                <a:solidFill>
                  <a:srgbClr val="333333"/>
                </a:solidFill>
                <a:effectLst/>
              </a:rPr>
              <a:t> mitochondria that are not involved in ATP synthesis at all. These eukaryotes synthesize their ATP in the cytosol with the help of enzymes. They obtain 2-4 mol of ATP per mole of glucose. Their typical end products are carbon dioxide, acetate, and ethanol. E.g. Entamoeba histolytica</a:t>
            </a:r>
          </a:p>
        </p:txBody>
      </p:sp>
    </p:spTree>
    <p:extLst>
      <p:ext uri="{BB962C8B-B14F-4D97-AF65-F5344CB8AC3E}">
        <p14:creationId xmlns:p14="http://schemas.microsoft.com/office/powerpoint/2010/main" val="3774971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48A7A-08EC-44DA-8DBF-7792042F23D0}"/>
              </a:ext>
            </a:extLst>
          </p:cNvPr>
          <p:cNvSpPr>
            <a:spLocks noGrp="1"/>
          </p:cNvSpPr>
          <p:nvPr>
            <p:ph type="title"/>
          </p:nvPr>
        </p:nvSpPr>
        <p:spPr/>
        <p:txBody>
          <a:bodyPr/>
          <a:lstStyle/>
          <a:p>
            <a:r>
              <a:rPr lang="en-US" dirty="0"/>
              <a:t>Why semiautonomous?</a:t>
            </a:r>
          </a:p>
        </p:txBody>
      </p:sp>
      <p:sp>
        <p:nvSpPr>
          <p:cNvPr id="3" name="Content Placeholder 2">
            <a:extLst>
              <a:ext uri="{FF2B5EF4-FFF2-40B4-BE49-F238E27FC236}">
                <a16:creationId xmlns:a16="http://schemas.microsoft.com/office/drawing/2014/main" id="{A31F7800-A94B-47F6-A52F-F50CBF755BD0}"/>
              </a:ext>
            </a:extLst>
          </p:cNvPr>
          <p:cNvSpPr>
            <a:spLocks noGrp="1"/>
          </p:cNvSpPr>
          <p:nvPr>
            <p:ph idx="1"/>
          </p:nvPr>
        </p:nvSpPr>
        <p:spPr/>
        <p:txBody>
          <a:bodyPr>
            <a:normAutofit lnSpcReduction="10000"/>
          </a:bodyPr>
          <a:lstStyle/>
          <a:p>
            <a:pPr algn="l" rtl="0">
              <a:buFont typeface="+mj-lt"/>
              <a:buAutoNum type="arabicPeriod"/>
            </a:pPr>
            <a:r>
              <a:rPr lang="en-US" b="1" i="0" dirty="0">
                <a:solidFill>
                  <a:srgbClr val="282829"/>
                </a:solidFill>
                <a:effectLst/>
                <a:latin typeface="-apple-system"/>
              </a:rPr>
              <a:t>Mitochondria</a:t>
            </a:r>
            <a:r>
              <a:rPr lang="en-US" b="0" i="0" dirty="0">
                <a:solidFill>
                  <a:srgbClr val="282829"/>
                </a:solidFill>
                <a:effectLst/>
                <a:latin typeface="-apple-system"/>
              </a:rPr>
              <a:t> have their own</a:t>
            </a:r>
            <a:r>
              <a:rPr lang="en-US" b="1" i="0" dirty="0">
                <a:solidFill>
                  <a:srgbClr val="282829"/>
                </a:solidFill>
                <a:effectLst/>
                <a:latin typeface="-apple-system"/>
              </a:rPr>
              <a:t> DNA </a:t>
            </a:r>
            <a:r>
              <a:rPr lang="en-US" b="0" i="0" dirty="0">
                <a:solidFill>
                  <a:srgbClr val="282829"/>
                </a:solidFill>
                <a:effectLst/>
                <a:latin typeface="-apple-system"/>
              </a:rPr>
              <a:t>which can replicate independently. The </a:t>
            </a:r>
            <a:r>
              <a:rPr lang="en-US" b="1" i="1" dirty="0">
                <a:solidFill>
                  <a:srgbClr val="282829"/>
                </a:solidFill>
                <a:effectLst/>
                <a:latin typeface="-apple-system"/>
              </a:rPr>
              <a:t>mitochondrial DNA</a:t>
            </a:r>
            <a:r>
              <a:rPr lang="en-US" b="0" i="0" dirty="0">
                <a:solidFill>
                  <a:srgbClr val="282829"/>
                </a:solidFill>
                <a:effectLst/>
                <a:latin typeface="-apple-system"/>
              </a:rPr>
              <a:t> produces its own </a:t>
            </a:r>
            <a:r>
              <a:rPr lang="en-US" b="1" i="1" dirty="0">
                <a:solidFill>
                  <a:srgbClr val="282829"/>
                </a:solidFill>
                <a:effectLst/>
                <a:latin typeface="-apple-system"/>
              </a:rPr>
              <a:t>mRNA, tRNA and rRNA.</a:t>
            </a:r>
            <a:endParaRPr lang="en-US" b="0" i="0" dirty="0">
              <a:solidFill>
                <a:srgbClr val="282829"/>
              </a:solidFill>
              <a:effectLst/>
              <a:latin typeface="-apple-system"/>
            </a:endParaRPr>
          </a:p>
          <a:p>
            <a:pPr algn="l" rtl="0">
              <a:buFont typeface="+mj-lt"/>
              <a:buAutoNum type="arabicPeriod"/>
            </a:pPr>
            <a:r>
              <a:rPr lang="en-US" b="0" i="0" dirty="0">
                <a:solidFill>
                  <a:srgbClr val="282829"/>
                </a:solidFill>
                <a:effectLst/>
                <a:latin typeface="-apple-system"/>
              </a:rPr>
              <a:t>The organelles posses their own </a:t>
            </a:r>
            <a:r>
              <a:rPr lang="en-US" b="1" i="0" dirty="0">
                <a:solidFill>
                  <a:srgbClr val="282829"/>
                </a:solidFill>
                <a:effectLst/>
                <a:latin typeface="-apple-system"/>
              </a:rPr>
              <a:t>ribosomes, </a:t>
            </a:r>
            <a:r>
              <a:rPr lang="en-US" b="0" i="0" dirty="0">
                <a:solidFill>
                  <a:srgbClr val="282829"/>
                </a:solidFill>
                <a:effectLst/>
                <a:latin typeface="-apple-system"/>
              </a:rPr>
              <a:t>called</a:t>
            </a:r>
            <a:r>
              <a:rPr lang="en-US" b="1" i="0" dirty="0">
                <a:solidFill>
                  <a:srgbClr val="282829"/>
                </a:solidFill>
                <a:effectLst/>
                <a:latin typeface="-apple-system"/>
              </a:rPr>
              <a:t> </a:t>
            </a:r>
            <a:r>
              <a:rPr lang="en-US" b="1" i="1" dirty="0" err="1">
                <a:solidFill>
                  <a:srgbClr val="282829"/>
                </a:solidFill>
                <a:effectLst/>
                <a:latin typeface="-apple-system"/>
              </a:rPr>
              <a:t>mitoribosomes</a:t>
            </a:r>
            <a:r>
              <a:rPr lang="en-US" b="1" i="0" dirty="0">
                <a:solidFill>
                  <a:srgbClr val="282829"/>
                </a:solidFill>
                <a:effectLst/>
                <a:latin typeface="-apple-system"/>
              </a:rPr>
              <a:t>.</a:t>
            </a:r>
            <a:endParaRPr lang="en-US" b="0" i="0" dirty="0">
              <a:solidFill>
                <a:srgbClr val="282829"/>
              </a:solidFill>
              <a:effectLst/>
              <a:latin typeface="-apple-system"/>
            </a:endParaRPr>
          </a:p>
          <a:p>
            <a:pPr algn="l" rtl="0">
              <a:buFont typeface="+mj-lt"/>
              <a:buAutoNum type="arabicPeriod"/>
            </a:pPr>
            <a:r>
              <a:rPr lang="en-US" b="1" i="0" dirty="0">
                <a:solidFill>
                  <a:srgbClr val="282829"/>
                </a:solidFill>
                <a:effectLst/>
                <a:latin typeface="-apple-system"/>
              </a:rPr>
              <a:t>Mitochondria</a:t>
            </a:r>
            <a:r>
              <a:rPr lang="en-US" b="0" i="0" dirty="0">
                <a:solidFill>
                  <a:srgbClr val="282829"/>
                </a:solidFill>
                <a:effectLst/>
                <a:latin typeface="-apple-system"/>
              </a:rPr>
              <a:t> </a:t>
            </a:r>
            <a:r>
              <a:rPr lang="en-US" b="1" i="0" dirty="0">
                <a:solidFill>
                  <a:srgbClr val="282829"/>
                </a:solidFill>
                <a:effectLst/>
                <a:latin typeface="-apple-system"/>
              </a:rPr>
              <a:t>synthesize some of their own structural proteins</a:t>
            </a:r>
            <a:r>
              <a:rPr lang="en-US" b="0" i="0" dirty="0">
                <a:solidFill>
                  <a:srgbClr val="282829"/>
                </a:solidFill>
                <a:effectLst/>
                <a:latin typeface="-apple-system"/>
              </a:rPr>
              <a:t>. However, most of the</a:t>
            </a:r>
            <a:r>
              <a:rPr lang="en-US" b="1" i="0" dirty="0">
                <a:solidFill>
                  <a:srgbClr val="282829"/>
                </a:solidFill>
                <a:effectLst/>
                <a:latin typeface="-apple-system"/>
              </a:rPr>
              <a:t> </a:t>
            </a:r>
            <a:r>
              <a:rPr lang="en-US" b="1" i="1" dirty="0">
                <a:solidFill>
                  <a:srgbClr val="282829"/>
                </a:solidFill>
                <a:effectLst/>
                <a:latin typeface="-apple-system"/>
              </a:rPr>
              <a:t>mitochondrial proteins are synthesized under instructions from cell nucleus.</a:t>
            </a:r>
            <a:endParaRPr lang="en-US" b="0" i="0" dirty="0">
              <a:solidFill>
                <a:srgbClr val="282829"/>
              </a:solidFill>
              <a:effectLst/>
              <a:latin typeface="-apple-system"/>
            </a:endParaRPr>
          </a:p>
          <a:p>
            <a:pPr algn="l" rtl="0">
              <a:buFont typeface="+mj-lt"/>
              <a:buAutoNum type="arabicPeriod"/>
            </a:pPr>
            <a:r>
              <a:rPr lang="en-US" b="0" i="0" dirty="0">
                <a:solidFill>
                  <a:srgbClr val="282829"/>
                </a:solidFill>
                <a:effectLst/>
                <a:latin typeface="-apple-system"/>
              </a:rPr>
              <a:t>The organelles synthesize some of the </a:t>
            </a:r>
            <a:r>
              <a:rPr lang="en-US" b="1" i="0" dirty="0">
                <a:solidFill>
                  <a:srgbClr val="282829"/>
                </a:solidFill>
                <a:effectLst/>
                <a:latin typeface="-apple-system"/>
              </a:rPr>
              <a:t>enzymes</a:t>
            </a:r>
            <a:r>
              <a:rPr lang="en-US" b="0" i="0" dirty="0">
                <a:solidFill>
                  <a:srgbClr val="282829"/>
                </a:solidFill>
                <a:effectLst/>
                <a:latin typeface="-apple-system"/>
              </a:rPr>
              <a:t> required for their functioning. </a:t>
            </a:r>
            <a:r>
              <a:rPr lang="en-US" b="0" i="1" dirty="0">
                <a:solidFill>
                  <a:srgbClr val="282829"/>
                </a:solidFill>
                <a:effectLst/>
                <a:latin typeface="-apple-system"/>
              </a:rPr>
              <a:t>e.g.</a:t>
            </a:r>
            <a:r>
              <a:rPr lang="en-US" b="0" i="0" dirty="0">
                <a:solidFill>
                  <a:srgbClr val="282829"/>
                </a:solidFill>
                <a:effectLst/>
                <a:latin typeface="-apple-system"/>
              </a:rPr>
              <a:t> </a:t>
            </a:r>
            <a:r>
              <a:rPr lang="en-US" b="1" i="1" dirty="0">
                <a:solidFill>
                  <a:srgbClr val="282829"/>
                </a:solidFill>
                <a:effectLst/>
                <a:latin typeface="-apple-system"/>
              </a:rPr>
              <a:t>succinate dehydrogenase</a:t>
            </a:r>
            <a:r>
              <a:rPr lang="en-US" b="0" i="0" dirty="0">
                <a:solidFill>
                  <a:srgbClr val="282829"/>
                </a:solidFill>
                <a:effectLst/>
                <a:latin typeface="-apple-system"/>
              </a:rPr>
              <a:t>.</a:t>
            </a:r>
          </a:p>
          <a:p>
            <a:pPr algn="l" rtl="0">
              <a:buFont typeface="+mj-lt"/>
              <a:buAutoNum type="arabicPeriod"/>
            </a:pPr>
            <a:r>
              <a:rPr lang="en-US" b="0" i="0" dirty="0">
                <a:solidFill>
                  <a:srgbClr val="282829"/>
                </a:solidFill>
                <a:effectLst/>
                <a:latin typeface="-apple-system"/>
              </a:rPr>
              <a:t>They show </a:t>
            </a:r>
            <a:r>
              <a:rPr lang="en-US" b="1" i="0" dirty="0">
                <a:solidFill>
                  <a:srgbClr val="282829"/>
                </a:solidFill>
                <a:effectLst/>
                <a:latin typeface="-apple-system"/>
              </a:rPr>
              <a:t>hypertrophy </a:t>
            </a:r>
            <a:r>
              <a:rPr lang="en-US" b="0" i="1" dirty="0">
                <a:solidFill>
                  <a:srgbClr val="282829"/>
                </a:solidFill>
                <a:effectLst/>
                <a:latin typeface="-apple-system"/>
              </a:rPr>
              <a:t>.i.e.</a:t>
            </a:r>
            <a:r>
              <a:rPr lang="en-US" b="0" i="0" dirty="0">
                <a:solidFill>
                  <a:srgbClr val="282829"/>
                </a:solidFill>
                <a:effectLst/>
                <a:latin typeface="-apple-system"/>
              </a:rPr>
              <a:t> internal growth.</a:t>
            </a:r>
          </a:p>
          <a:p>
            <a:endParaRPr lang="en-US" dirty="0"/>
          </a:p>
        </p:txBody>
      </p:sp>
    </p:spTree>
    <p:extLst>
      <p:ext uri="{BB962C8B-B14F-4D97-AF65-F5344CB8AC3E}">
        <p14:creationId xmlns:p14="http://schemas.microsoft.com/office/powerpoint/2010/main" val="1025379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F63FC-DB6F-42CF-A3DB-8EA633BA8788}"/>
              </a:ext>
            </a:extLst>
          </p:cNvPr>
          <p:cNvSpPr>
            <a:spLocks noGrp="1"/>
          </p:cNvSpPr>
          <p:nvPr>
            <p:ph type="title"/>
          </p:nvPr>
        </p:nvSpPr>
        <p:spPr/>
        <p:txBody>
          <a:bodyPr/>
          <a:lstStyle/>
          <a:p>
            <a:r>
              <a:rPr lang="en-US" dirty="0"/>
              <a:t>DNA of mitochondria</a:t>
            </a:r>
          </a:p>
        </p:txBody>
      </p:sp>
      <p:sp>
        <p:nvSpPr>
          <p:cNvPr id="3" name="Content Placeholder 2">
            <a:extLst>
              <a:ext uri="{FF2B5EF4-FFF2-40B4-BE49-F238E27FC236}">
                <a16:creationId xmlns:a16="http://schemas.microsoft.com/office/drawing/2014/main" id="{E44BD758-2E8A-4170-A7E0-08E3E2427114}"/>
              </a:ext>
            </a:extLst>
          </p:cNvPr>
          <p:cNvSpPr>
            <a:spLocks noGrp="1"/>
          </p:cNvSpPr>
          <p:nvPr>
            <p:ph idx="1"/>
          </p:nvPr>
        </p:nvSpPr>
        <p:spPr/>
        <p:txBody>
          <a:bodyPr>
            <a:normAutofit fontScale="70000" lnSpcReduction="20000"/>
          </a:bodyPr>
          <a:lstStyle/>
          <a:p>
            <a:r>
              <a:rPr lang="en-US" b="0" i="0" dirty="0">
                <a:solidFill>
                  <a:srgbClr val="2E2E2E"/>
                </a:solidFill>
                <a:effectLst/>
                <a:latin typeface="NexusSans"/>
              </a:rPr>
              <a:t>Mitochondria contain </a:t>
            </a:r>
            <a:r>
              <a:rPr lang="en-US" b="0" i="0" u="none" strike="noStrike" dirty="0">
                <a:solidFill>
                  <a:srgbClr val="0C7DBB"/>
                </a:solidFill>
                <a:effectLst/>
                <a:latin typeface="NexusSans"/>
                <a:hlinkClick r:id="rId2" tooltip="Learn more about Deoxyribonucleic Acid from ScienceDirect's AI-generated Topic Pages"/>
              </a:rPr>
              <a:t>deoxyribonucleic acid</a:t>
            </a:r>
            <a:r>
              <a:rPr lang="en-US" b="0" i="0" dirty="0">
                <a:solidFill>
                  <a:srgbClr val="2E2E2E"/>
                </a:solidFill>
                <a:effectLst/>
                <a:latin typeface="NexusSans"/>
              </a:rPr>
              <a:t> (DNA) and </a:t>
            </a:r>
            <a:r>
              <a:rPr lang="en-US" b="0" i="0" u="none" strike="noStrike" dirty="0">
                <a:solidFill>
                  <a:srgbClr val="0C7DBB"/>
                </a:solidFill>
                <a:effectLst/>
                <a:latin typeface="NexusSans"/>
                <a:hlinkClick r:id="rId3" tooltip="Learn more about Ribosomes from ScienceDirect's AI-generated Topic Pages"/>
              </a:rPr>
              <a:t>ribosomes</a:t>
            </a:r>
            <a:r>
              <a:rPr lang="en-US" b="0" i="0" dirty="0">
                <a:solidFill>
                  <a:srgbClr val="2E2E2E"/>
                </a:solidFill>
                <a:effectLst/>
                <a:latin typeface="NexusSans"/>
              </a:rPr>
              <a:t>, protein-producing organelles in the cytoplasm. </a:t>
            </a:r>
          </a:p>
          <a:p>
            <a:r>
              <a:rPr lang="en-US" b="0" i="0" dirty="0">
                <a:solidFill>
                  <a:srgbClr val="2E2E2E"/>
                </a:solidFill>
                <a:effectLst/>
                <a:latin typeface="NexusSans"/>
              </a:rPr>
              <a:t>Within the mitochondria, the DNA directs the ribosomes to produce proteins as enzymes, or biological catalysts, in ATP production. </a:t>
            </a:r>
          </a:p>
          <a:p>
            <a:r>
              <a:rPr lang="en-US" b="0" i="0" dirty="0">
                <a:solidFill>
                  <a:srgbClr val="000000"/>
                </a:solidFill>
                <a:effectLst/>
                <a:latin typeface="Open Sans" panose="020B0606030504020204" pitchFamily="34" charset="0"/>
              </a:rPr>
              <a:t>This DNA is small and circular. It has only 16,500 or so base pairs in it. And it encodes different proteins that are specific for the mitochondrial. </a:t>
            </a:r>
          </a:p>
          <a:p>
            <a:r>
              <a:rPr lang="en-US" b="0" i="0" dirty="0">
                <a:solidFill>
                  <a:srgbClr val="000000"/>
                </a:solidFill>
                <a:effectLst/>
                <a:latin typeface="Open Sans" panose="020B0606030504020204" pitchFamily="34" charset="0"/>
              </a:rPr>
              <a:t>Mitochondrial DNA, unlike nuclear DNA, is inherited from the mother, while nuclear DNA is inherited from both parents. </a:t>
            </a:r>
          </a:p>
          <a:p>
            <a:r>
              <a:rPr lang="en-US" b="1" i="0" dirty="0">
                <a:solidFill>
                  <a:srgbClr val="222222"/>
                </a:solidFill>
                <a:effectLst/>
                <a:latin typeface="arial" panose="020B0604020202020204" pitchFamily="34" charset="0"/>
              </a:rPr>
              <a:t>Mitochondrial</a:t>
            </a:r>
            <a:r>
              <a:rPr lang="en-US" b="0" i="0" dirty="0">
                <a:solidFill>
                  <a:srgbClr val="222222"/>
                </a:solidFill>
                <a:effectLst/>
                <a:latin typeface="arial" panose="020B0604020202020204" pitchFamily="34" charset="0"/>
              </a:rPr>
              <a:t> division is important for the remodeling and rearrangement of </a:t>
            </a:r>
            <a:r>
              <a:rPr lang="en-US" b="1" i="0" dirty="0">
                <a:solidFill>
                  <a:srgbClr val="222222"/>
                </a:solidFill>
                <a:effectLst/>
                <a:latin typeface="arial" panose="020B0604020202020204" pitchFamily="34" charset="0"/>
              </a:rPr>
              <a:t>mitochondrial</a:t>
            </a:r>
            <a:r>
              <a:rPr lang="en-US" b="0" i="0" dirty="0">
                <a:solidFill>
                  <a:srgbClr val="222222"/>
                </a:solidFill>
                <a:effectLst/>
                <a:latin typeface="arial" panose="020B0604020202020204" pitchFamily="34" charset="0"/>
              </a:rPr>
              <a:t> networks, as well as for enabling </a:t>
            </a:r>
            <a:r>
              <a:rPr lang="en-US" b="1" i="0" dirty="0">
                <a:solidFill>
                  <a:srgbClr val="222222"/>
                </a:solidFill>
                <a:effectLst/>
                <a:latin typeface="arial" panose="020B0604020202020204" pitchFamily="34" charset="0"/>
              </a:rPr>
              <a:t>mitochondrial</a:t>
            </a:r>
            <a:r>
              <a:rPr lang="en-US" b="0" i="0" dirty="0">
                <a:solidFill>
                  <a:srgbClr val="222222"/>
                </a:solidFill>
                <a:effectLst/>
                <a:latin typeface="arial" panose="020B0604020202020204" pitchFamily="34" charset="0"/>
              </a:rPr>
              <a:t> segregation during cell division.</a:t>
            </a:r>
            <a:endParaRPr lang="en-US" b="0" i="0" dirty="0">
              <a:solidFill>
                <a:srgbClr val="000000"/>
              </a:solidFill>
              <a:effectLst/>
              <a:latin typeface="Open Sans" panose="020B0606030504020204" pitchFamily="34" charset="0"/>
            </a:endParaRPr>
          </a:p>
          <a:p>
            <a:r>
              <a:rPr lang="en-US" b="0" i="0" dirty="0">
                <a:solidFill>
                  <a:srgbClr val="222222"/>
                </a:solidFill>
                <a:effectLst/>
                <a:latin typeface="arial" panose="020B0604020202020204" pitchFamily="34" charset="0"/>
              </a:rPr>
              <a:t>By enabling genetic complementation, fusion of the </a:t>
            </a:r>
            <a:r>
              <a:rPr lang="en-US" b="1" i="0" dirty="0">
                <a:solidFill>
                  <a:srgbClr val="222222"/>
                </a:solidFill>
                <a:effectLst/>
                <a:latin typeface="arial" panose="020B0604020202020204" pitchFamily="34" charset="0"/>
              </a:rPr>
              <a:t>mitochondria</a:t>
            </a:r>
            <a:r>
              <a:rPr lang="en-US" b="0" i="0" dirty="0">
                <a:solidFill>
                  <a:srgbClr val="222222"/>
                </a:solidFill>
                <a:effectLst/>
                <a:latin typeface="arial" panose="020B0604020202020204" pitchFamily="34" charset="0"/>
              </a:rPr>
              <a:t> allows for two </a:t>
            </a:r>
            <a:r>
              <a:rPr lang="en-US" b="1" i="0" dirty="0">
                <a:solidFill>
                  <a:srgbClr val="222222"/>
                </a:solidFill>
                <a:effectLst/>
                <a:latin typeface="arial" panose="020B0604020202020204" pitchFamily="34" charset="0"/>
              </a:rPr>
              <a:t>mitochondrial</a:t>
            </a:r>
            <a:r>
              <a:rPr lang="en-US" b="0" i="0" dirty="0">
                <a:solidFill>
                  <a:srgbClr val="222222"/>
                </a:solidFill>
                <a:effectLst/>
                <a:latin typeface="arial" panose="020B0604020202020204" pitchFamily="34" charset="0"/>
              </a:rPr>
              <a:t> genomes with different defects within the same organelle to individually encode what the other lacks. In doing so, these </a:t>
            </a:r>
            <a:r>
              <a:rPr lang="en-US" b="1" i="0" dirty="0">
                <a:solidFill>
                  <a:srgbClr val="222222"/>
                </a:solidFill>
                <a:effectLst/>
                <a:latin typeface="arial" panose="020B0604020202020204" pitchFamily="34" charset="0"/>
              </a:rPr>
              <a:t>mitochondrial</a:t>
            </a:r>
            <a:r>
              <a:rPr lang="en-US" b="0" i="0" dirty="0">
                <a:solidFill>
                  <a:srgbClr val="222222"/>
                </a:solidFill>
                <a:effectLst/>
                <a:latin typeface="arial" panose="020B0604020202020204" pitchFamily="34" charset="0"/>
              </a:rPr>
              <a:t> genomes generate all of the necessary components for a functional </a:t>
            </a:r>
            <a:r>
              <a:rPr lang="en-US" b="1" i="0" dirty="0">
                <a:solidFill>
                  <a:srgbClr val="222222"/>
                </a:solidFill>
                <a:effectLst/>
                <a:latin typeface="arial" panose="020B0604020202020204" pitchFamily="34" charset="0"/>
              </a:rPr>
              <a:t>mitochondrion</a:t>
            </a:r>
            <a:r>
              <a:rPr lang="en-US" b="0" i="0" dirty="0">
                <a:solidFill>
                  <a:srgbClr val="222222"/>
                </a:solidFill>
                <a:effectLst/>
                <a:latin typeface="arial" panose="020B0604020202020204" pitchFamily="34" charset="0"/>
              </a:rPr>
              <a:t>.</a:t>
            </a:r>
            <a:endParaRPr lang="en-US" b="0" i="0" dirty="0">
              <a:solidFill>
                <a:srgbClr val="000000"/>
              </a:solidFill>
              <a:effectLst/>
              <a:latin typeface="Open Sans" panose="020B0606030504020204" pitchFamily="34" charset="0"/>
            </a:endParaRPr>
          </a:p>
          <a:p>
            <a:r>
              <a:rPr lang="en-US" b="0" i="0" dirty="0">
                <a:solidFill>
                  <a:srgbClr val="2E2E2E"/>
                </a:solidFill>
                <a:effectLst/>
                <a:latin typeface="NexusSans"/>
                <a:hlinkClick r:id="rId4"/>
              </a:rPr>
              <a:t>https://www.youtube.com/watch?v=HIR2weKk3gg</a:t>
            </a:r>
            <a:endParaRPr lang="en-US" b="0" i="0" dirty="0">
              <a:solidFill>
                <a:srgbClr val="2E2E2E"/>
              </a:solidFill>
              <a:effectLst/>
              <a:latin typeface="NexusSans"/>
            </a:endParaRPr>
          </a:p>
          <a:p>
            <a:endParaRPr lang="en-US" b="0" i="0" dirty="0">
              <a:solidFill>
                <a:srgbClr val="2E2E2E"/>
              </a:solidFill>
              <a:effectLst/>
              <a:latin typeface="NexusSans"/>
            </a:endParaRPr>
          </a:p>
        </p:txBody>
      </p:sp>
    </p:spTree>
    <p:extLst>
      <p:ext uri="{BB962C8B-B14F-4D97-AF65-F5344CB8AC3E}">
        <p14:creationId xmlns:p14="http://schemas.microsoft.com/office/powerpoint/2010/main" val="1639195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E8927-3073-402F-BD52-8583A5633CCB}"/>
              </a:ext>
            </a:extLst>
          </p:cNvPr>
          <p:cNvSpPr>
            <a:spLocks noGrp="1"/>
          </p:cNvSpPr>
          <p:nvPr>
            <p:ph type="title"/>
          </p:nvPr>
        </p:nvSpPr>
        <p:spPr/>
        <p:txBody>
          <a:bodyPr/>
          <a:lstStyle/>
          <a:p>
            <a:endParaRPr lang="en-US"/>
          </a:p>
        </p:txBody>
      </p:sp>
      <p:pic>
        <p:nvPicPr>
          <p:cNvPr id="2050" name="Picture 2" descr="Which of the following isn't evidence that supports the endosymbiont  theory? - Mitochondria and chloroplast have exterior structures similar to  bacterial cell walls - The gene expression processes in these organelles are">
            <a:extLst>
              <a:ext uri="{FF2B5EF4-FFF2-40B4-BE49-F238E27FC236}">
                <a16:creationId xmlns:a16="http://schemas.microsoft.com/office/drawing/2014/main" id="{A55AF2B4-8B18-426A-9E1E-04AD8C16DC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324644"/>
            <a:ext cx="6235827" cy="352816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Mitochondrial Fission, Fusion, and Stress | Science">
            <a:extLst>
              <a:ext uri="{FF2B5EF4-FFF2-40B4-BE49-F238E27FC236}">
                <a16:creationId xmlns:a16="http://schemas.microsoft.com/office/drawing/2014/main" id="{0825684B-D455-4420-912A-62CEBA98C2E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837054" y="3463798"/>
            <a:ext cx="7889627" cy="3069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03055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1383</Words>
  <Application>Microsoft Office PowerPoint</Application>
  <PresentationFormat>Widescreen</PresentationFormat>
  <Paragraphs>66</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-apple-system</vt:lpstr>
      <vt:lpstr>Arial</vt:lpstr>
      <vt:lpstr>Arial</vt:lpstr>
      <vt:lpstr>Calibri</vt:lpstr>
      <vt:lpstr>Calibri Light</vt:lpstr>
      <vt:lpstr>Lucida Grande</vt:lpstr>
      <vt:lpstr>NexusSans</vt:lpstr>
      <vt:lpstr>Open Sans</vt:lpstr>
      <vt:lpstr>Office Theme</vt:lpstr>
      <vt:lpstr>Mitochondria</vt:lpstr>
      <vt:lpstr>PowerPoint Presentation</vt:lpstr>
      <vt:lpstr>PowerPoint Presentation</vt:lpstr>
      <vt:lpstr>Structure of mitochondria</vt:lpstr>
      <vt:lpstr>PowerPoint Presentation</vt:lpstr>
      <vt:lpstr>Types of mitochondria</vt:lpstr>
      <vt:lpstr>Why semiautonomous?</vt:lpstr>
      <vt:lpstr>DNA of mitochondria</vt:lpstr>
      <vt:lpstr>PowerPoint Presentation</vt:lpstr>
      <vt:lpstr>PowerPoint Presentation</vt:lpstr>
      <vt:lpstr>Origin of Mitochondria</vt:lpstr>
      <vt:lpstr>Endosymbiont Theory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Mitochondria</dc:title>
  <dc:creator>Ritu Singh</dc:creator>
  <cp:lastModifiedBy>Ritu Singh</cp:lastModifiedBy>
  <cp:revision>8</cp:revision>
  <dcterms:created xsi:type="dcterms:W3CDTF">2020-10-19T16:26:04Z</dcterms:created>
  <dcterms:modified xsi:type="dcterms:W3CDTF">2020-10-20T01:52:28Z</dcterms:modified>
</cp:coreProperties>
</file>