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7" r:id="rId4"/>
    <p:sldId id="258" r:id="rId5"/>
    <p:sldId id="274" r:id="rId6"/>
    <p:sldId id="275" r:id="rId7"/>
    <p:sldId id="259" r:id="rId8"/>
    <p:sldId id="261" r:id="rId9"/>
    <p:sldId id="260" r:id="rId10"/>
    <p:sldId id="262" r:id="rId11"/>
    <p:sldId id="263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305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1" autoAdjust="0"/>
    <p:restoredTop sz="94660"/>
  </p:normalViewPr>
  <p:slideViewPr>
    <p:cSldViewPr>
      <p:cViewPr varScale="1">
        <p:scale>
          <a:sx n="64" d="100"/>
          <a:sy n="64" d="100"/>
        </p:scale>
        <p:origin x="-150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1">
                <a:solidFill>
                  <a:srgbClr val="634646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6F2F9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60260" y="0"/>
            <a:ext cx="2442845" cy="497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60831"/>
            <a:ext cx="6556248" cy="507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102096" y="560831"/>
            <a:ext cx="534924" cy="507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1">
                <a:solidFill>
                  <a:srgbClr val="634646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60260" y="0"/>
            <a:ext cx="2442845" cy="497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1">
                <a:solidFill>
                  <a:srgbClr val="634646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5182" y="1959305"/>
            <a:ext cx="4453635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1">
                <a:solidFill>
                  <a:srgbClr val="634646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87" y="2911221"/>
            <a:ext cx="7313825" cy="1962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6F2F9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0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5.png"/><Relationship Id="rId9" Type="http://schemas.openxmlformats.org/officeDocument/2006/relationships/image" Target="../media/image132.png"/><Relationship Id="rId14" Type="http://schemas.openxmlformats.org/officeDocument/2006/relationships/image" Target="../media/image1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8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2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jpeg"/><Relationship Id="rId10" Type="http://schemas.openxmlformats.org/officeDocument/2006/relationships/image" Target="../media/image144.png"/><Relationship Id="rId4" Type="http://schemas.openxmlformats.org/officeDocument/2006/relationships/image" Target="../media/image25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image" Target="../media/image2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64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2.png"/><Relationship Id="rId9" Type="http://schemas.openxmlformats.org/officeDocument/2006/relationships/image" Target="../media/image156.jpeg"/><Relationship Id="rId1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66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39.png"/><Relationship Id="rId10" Type="http://schemas.openxmlformats.org/officeDocument/2006/relationships/image" Target="../media/image172.png"/><Relationship Id="rId4" Type="http://schemas.openxmlformats.org/officeDocument/2006/relationships/image" Target="../media/image64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5.png"/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12" Type="http://schemas.openxmlformats.org/officeDocument/2006/relationships/image" Target="../media/image1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3.png"/><Relationship Id="rId5" Type="http://schemas.openxmlformats.org/officeDocument/2006/relationships/image" Target="../media/image64.png"/><Relationship Id="rId10" Type="http://schemas.openxmlformats.org/officeDocument/2006/relationships/image" Target="../media/image139.png"/><Relationship Id="rId4" Type="http://schemas.openxmlformats.org/officeDocument/2006/relationships/image" Target="../media/image178.png"/><Relationship Id="rId9" Type="http://schemas.openxmlformats.org/officeDocument/2006/relationships/image" Target="../media/image182.png"/><Relationship Id="rId14" Type="http://schemas.openxmlformats.org/officeDocument/2006/relationships/image" Target="../media/image1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7.png"/><Relationship Id="rId7" Type="http://schemas.openxmlformats.org/officeDocument/2006/relationships/image" Target="../media/image1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25.png"/><Relationship Id="rId10" Type="http://schemas.openxmlformats.org/officeDocument/2006/relationships/image" Target="../media/image192.png"/><Relationship Id="rId4" Type="http://schemas.openxmlformats.org/officeDocument/2006/relationships/image" Target="../media/image188.png"/><Relationship Id="rId9" Type="http://schemas.openxmlformats.org/officeDocument/2006/relationships/image" Target="../media/image1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193.png"/><Relationship Id="rId7" Type="http://schemas.openxmlformats.org/officeDocument/2006/relationships/image" Target="../media/image139.png"/><Relationship Id="rId12" Type="http://schemas.openxmlformats.org/officeDocument/2006/relationships/image" Target="../media/image2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199.jpeg"/><Relationship Id="rId5" Type="http://schemas.openxmlformats.org/officeDocument/2006/relationships/image" Target="../media/image25.png"/><Relationship Id="rId10" Type="http://schemas.openxmlformats.org/officeDocument/2006/relationships/image" Target="../media/image198.png"/><Relationship Id="rId4" Type="http://schemas.openxmlformats.org/officeDocument/2006/relationships/image" Target="../media/image194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3.png"/><Relationship Id="rId21" Type="http://schemas.openxmlformats.org/officeDocument/2006/relationships/image" Target="../media/image220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.png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6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204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235.png"/><Relationship Id="rId3" Type="http://schemas.openxmlformats.org/officeDocument/2006/relationships/image" Target="../media/image221.png"/><Relationship Id="rId21" Type="http://schemas.openxmlformats.org/officeDocument/2006/relationships/image" Target="../media/image238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image" Target="../media/image2.png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64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19" Type="http://schemas.openxmlformats.org/officeDocument/2006/relationships/image" Target="../media/image236.png"/><Relationship Id="rId4" Type="http://schemas.openxmlformats.org/officeDocument/2006/relationships/image" Target="../media/image222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9.png"/><Relationship Id="rId7" Type="http://schemas.openxmlformats.org/officeDocument/2006/relationships/image" Target="../media/image2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5.png"/><Relationship Id="rId10" Type="http://schemas.openxmlformats.org/officeDocument/2006/relationships/image" Target="../media/image245.png"/><Relationship Id="rId4" Type="http://schemas.openxmlformats.org/officeDocument/2006/relationships/image" Target="../media/image240.png"/><Relationship Id="rId9" Type="http://schemas.openxmlformats.org/officeDocument/2006/relationships/image" Target="../media/image2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6.png"/><Relationship Id="rId7" Type="http://schemas.openxmlformats.org/officeDocument/2006/relationships/image" Target="../media/image2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64.png"/><Relationship Id="rId4" Type="http://schemas.openxmlformats.org/officeDocument/2006/relationships/image" Target="../media/image2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jpeg"/><Relationship Id="rId4" Type="http://schemas.openxmlformats.org/officeDocument/2006/relationships/image" Target="../media/image5.png"/><Relationship Id="rId9" Type="http://schemas.openxmlformats.org/officeDocument/2006/relationships/image" Target="../media/image9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5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74135"/>
            <a:ext cx="969264" cy="1438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19059" y="3352800"/>
            <a:ext cx="1424940" cy="1702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250435"/>
            <a:ext cx="4472940" cy="726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5908" y="4218432"/>
            <a:ext cx="752856" cy="710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736591"/>
            <a:ext cx="406908" cy="507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4800" y="762000"/>
            <a:ext cx="81432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7200" spc="-25" dirty="0" smtClean="0"/>
              <a:t>Surface Chemistry</a:t>
            </a:r>
            <a:endParaRPr sz="7200"/>
          </a:p>
        </p:txBody>
      </p:sp>
      <p:sp>
        <p:nvSpPr>
          <p:cNvPr id="15" name="object 15"/>
          <p:cNvSpPr/>
          <p:nvPr/>
        </p:nvSpPr>
        <p:spPr>
          <a:xfrm>
            <a:off x="6519671" y="1313688"/>
            <a:ext cx="327659" cy="3002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7300" y="4732020"/>
            <a:ext cx="1524000" cy="499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2228" y="4732020"/>
            <a:ext cx="461772" cy="499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0055" y="5337047"/>
            <a:ext cx="871728" cy="4206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3588" y="5337047"/>
            <a:ext cx="402336" cy="4206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9344" y="5641847"/>
            <a:ext cx="457200" cy="4206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65803" y="5641847"/>
            <a:ext cx="402336" cy="4206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25340" y="5946647"/>
            <a:ext cx="402336" cy="4206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6251447"/>
            <a:ext cx="2153412" cy="4206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6491" y="6251447"/>
            <a:ext cx="402336" cy="4206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981200" y="4800600"/>
            <a:ext cx="4876800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770" algn="ctr">
              <a:lnSpc>
                <a:spcPct val="100000"/>
              </a:lnSpc>
              <a:spcBef>
                <a:spcPts val="100"/>
              </a:spcBef>
              <a:tabLst>
                <a:tab pos="1818639" algn="l"/>
              </a:tabLst>
            </a:pPr>
            <a:r>
              <a:rPr lang="en-IN" sz="2000" b="1" i="1" u="sng" dirty="0" smtClean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Presented  by</a:t>
            </a:r>
            <a:r>
              <a:rPr sz="2000" b="1" i="1" smtClean="0">
                <a:solidFill>
                  <a:srgbClr val="634646"/>
                </a:solidFill>
                <a:latin typeface="Constantia"/>
                <a:cs typeface="Constantia"/>
              </a:rPr>
              <a:t>: </a:t>
            </a:r>
            <a:endParaRPr lang="en-IN" sz="2000" b="1" i="1" dirty="0" smtClean="0">
              <a:solidFill>
                <a:srgbClr val="634646"/>
              </a:solidFill>
              <a:latin typeface="Constantia"/>
              <a:cs typeface="Constantia"/>
            </a:endParaRPr>
          </a:p>
          <a:p>
            <a:pPr marL="12700" marR="191770" algn="ctr">
              <a:lnSpc>
                <a:spcPct val="100000"/>
              </a:lnSpc>
              <a:spcBef>
                <a:spcPts val="100"/>
              </a:spcBef>
              <a:tabLst>
                <a:tab pos="1818639" algn="l"/>
              </a:tabLst>
            </a:pPr>
            <a:endParaRPr lang="en-IN" sz="2000" b="1" i="1" dirty="0" smtClean="0">
              <a:solidFill>
                <a:srgbClr val="634646"/>
              </a:solidFill>
              <a:latin typeface="Constantia"/>
              <a:cs typeface="Constantia"/>
            </a:endParaRPr>
          </a:p>
          <a:p>
            <a:pPr marL="12700" marR="1917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sz="2000" b="1" i="1" spc="-55" smtClean="0">
                <a:solidFill>
                  <a:srgbClr val="634646"/>
                </a:solidFill>
                <a:latin typeface="Constantia"/>
                <a:cs typeface="Constantia"/>
              </a:rPr>
              <a:t>Dr</a:t>
            </a:r>
            <a:r>
              <a:rPr sz="2000" b="1" i="1" spc="-55">
                <a:solidFill>
                  <a:srgbClr val="634646"/>
                </a:solidFill>
                <a:latin typeface="Constantia"/>
                <a:cs typeface="Constantia"/>
              </a:rPr>
              <a:t>. </a:t>
            </a:r>
            <a:r>
              <a:rPr lang="en-IN" sz="2000" b="1" i="1" spc="-10" dirty="0" smtClean="0">
                <a:solidFill>
                  <a:srgbClr val="634646"/>
                </a:solidFill>
                <a:latin typeface="Constantia"/>
                <a:cs typeface="Constantia"/>
              </a:rPr>
              <a:t>L. K. </a:t>
            </a:r>
            <a:r>
              <a:rPr lang="en-IN" sz="2000" b="1" i="1" spc="-10" dirty="0" err="1" smtClean="0">
                <a:solidFill>
                  <a:srgbClr val="634646"/>
                </a:solidFill>
                <a:latin typeface="Constantia"/>
                <a:cs typeface="Constantia"/>
              </a:rPr>
              <a:t>Agarwal</a:t>
            </a:r>
            <a:endParaRPr lang="en-IN" sz="2000" b="1" i="1" spc="-10" dirty="0">
              <a:solidFill>
                <a:srgbClr val="634646"/>
              </a:solidFill>
              <a:latin typeface="Constantia"/>
              <a:cs typeface="Constantia"/>
            </a:endParaRPr>
          </a:p>
          <a:p>
            <a:pPr marL="12700" marR="191770" algn="ctr">
              <a:lnSpc>
                <a:spcPct val="10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en-IN" sz="2000" b="1" i="1" spc="-55" dirty="0" smtClean="0">
                <a:solidFill>
                  <a:srgbClr val="634646"/>
                </a:solidFill>
                <a:latin typeface="Constantia"/>
                <a:cs typeface="Constantia"/>
              </a:rPr>
              <a:t>Assistant Professor</a:t>
            </a:r>
          </a:p>
          <a:p>
            <a:pPr marL="12700" marR="191770" algn="ctr">
              <a:spcBef>
                <a:spcPts val="100"/>
              </a:spcBef>
              <a:tabLst>
                <a:tab pos="1818639" algn="l"/>
              </a:tabLst>
            </a:pPr>
            <a:r>
              <a:rPr lang="pt-BR" sz="2000" b="1" i="1" spc="-55" dirty="0" smtClean="0">
                <a:solidFill>
                  <a:srgbClr val="634646"/>
                </a:solidFill>
                <a:latin typeface="Constantia"/>
                <a:cs typeface="Constantia"/>
              </a:rPr>
              <a:t>Department  of  Chemistry</a:t>
            </a:r>
            <a:endParaRPr lang="en-IN" sz="2000" b="1" i="1" spc="-55" dirty="0" smtClean="0">
              <a:solidFill>
                <a:srgbClr val="634646"/>
              </a:solidFill>
              <a:latin typeface="Constantia"/>
              <a:cs typeface="Constantia"/>
            </a:endParaRPr>
          </a:p>
          <a:p>
            <a:pPr marL="12700" marR="191770" algn="ctr">
              <a:lnSpc>
                <a:spcPct val="100000"/>
              </a:lnSpc>
              <a:spcBef>
                <a:spcPts val="100"/>
              </a:spcBef>
              <a:tabLst>
                <a:tab pos="1818639" algn="l"/>
              </a:tabLst>
            </a:pPr>
            <a:r>
              <a:rPr lang="en-IN" sz="2000" b="1" i="1" spc="-55" dirty="0" err="1" smtClean="0">
                <a:solidFill>
                  <a:srgbClr val="634646"/>
                </a:solidFill>
                <a:latin typeface="Constantia"/>
                <a:cs typeface="Constantia"/>
              </a:rPr>
              <a:t>MohanLal</a:t>
            </a:r>
            <a:r>
              <a:rPr lang="en-IN" sz="2000" b="1" i="1" spc="-55" dirty="0" smtClean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lang="en-IN" sz="2000" b="1" i="1" spc="-55" dirty="0" err="1" smtClean="0">
                <a:solidFill>
                  <a:srgbClr val="634646"/>
                </a:solidFill>
                <a:latin typeface="Constantia"/>
                <a:cs typeface="Constantia"/>
              </a:rPr>
              <a:t>Sukhadia</a:t>
            </a:r>
            <a:r>
              <a:rPr lang="en-IN" sz="2000" b="1" i="1" spc="-55" dirty="0" smtClean="0">
                <a:solidFill>
                  <a:srgbClr val="634646"/>
                </a:solidFill>
                <a:latin typeface="Constantia"/>
                <a:cs typeface="Constantia"/>
              </a:rPr>
              <a:t> University, Udaipur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23554" name="Picture 2" descr="mlsu logo image के लिए इमेज नतीजे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52800" y="25146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9119"/>
            <a:ext cx="466344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3504"/>
            <a:ext cx="3546348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5995" y="594359"/>
            <a:ext cx="691895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1820" y="594359"/>
            <a:ext cx="690371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847" y="285953"/>
            <a:ext cx="31362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PHYSISORPTION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4788915" y="3744277"/>
            <a:ext cx="4025645" cy="2584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6215" y="3731577"/>
            <a:ext cx="4051300" cy="2609850"/>
          </a:xfrm>
          <a:custGeom>
            <a:avLst/>
            <a:gdLst/>
            <a:ahLst/>
            <a:cxnLst/>
            <a:rect l="l" t="t" r="r" b="b"/>
            <a:pathLst>
              <a:path w="4051300" h="2609850">
                <a:moveTo>
                  <a:pt x="0" y="2609850"/>
                </a:moveTo>
                <a:lnTo>
                  <a:pt x="4051045" y="2609850"/>
                </a:lnTo>
                <a:lnTo>
                  <a:pt x="4051045" y="0"/>
                </a:lnTo>
                <a:lnTo>
                  <a:pt x="0" y="0"/>
                </a:lnTo>
                <a:lnTo>
                  <a:pt x="0" y="260985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68215" y="6400520"/>
            <a:ext cx="4083685" cy="369570"/>
          </a:xfrm>
          <a:prstGeom prst="rect">
            <a:avLst/>
          </a:prstGeom>
          <a:ln w="25400">
            <a:solidFill>
              <a:srgbClr val="006FC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087120">
              <a:lnSpc>
                <a:spcPct val="100000"/>
              </a:lnSpc>
              <a:spcBef>
                <a:spcPts val="450"/>
              </a:spcBef>
            </a:pPr>
            <a:r>
              <a:rPr sz="1600" i="1" spc="-10" dirty="0">
                <a:solidFill>
                  <a:srgbClr val="422D2D"/>
                </a:solidFill>
                <a:latin typeface="Constantia"/>
                <a:cs typeface="Constantia"/>
              </a:rPr>
              <a:t>Physisorption</a:t>
            </a:r>
            <a:r>
              <a:rPr sz="1600" i="1" spc="4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422D2D"/>
                </a:solidFill>
                <a:latin typeface="Constantia"/>
                <a:cs typeface="Constantia"/>
              </a:rPr>
              <a:t>model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963" y="3771582"/>
            <a:ext cx="4030979" cy="2592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4263" y="6400908"/>
            <a:ext cx="4056379" cy="393700"/>
          </a:xfrm>
          <a:prstGeom prst="rect">
            <a:avLst/>
          </a:prstGeom>
          <a:ln w="25400">
            <a:solidFill>
              <a:srgbClr val="006FC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102995">
              <a:lnSpc>
                <a:spcPct val="100000"/>
              </a:lnSpc>
              <a:spcBef>
                <a:spcPts val="640"/>
              </a:spcBef>
            </a:pPr>
            <a:r>
              <a:rPr sz="1600" i="1" spc="-10" dirty="0">
                <a:solidFill>
                  <a:srgbClr val="422D2D"/>
                </a:solidFill>
                <a:latin typeface="Constantia"/>
                <a:cs typeface="Constantia"/>
              </a:rPr>
              <a:t>Physisorption</a:t>
            </a:r>
            <a:r>
              <a:rPr sz="1600" i="1" spc="4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422D2D"/>
                </a:solidFill>
                <a:latin typeface="Constantia"/>
                <a:cs typeface="Constantia"/>
              </a:rPr>
              <a:t>Model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600" y="990600"/>
            <a:ext cx="817499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Molecules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atoms can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attach to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two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ways</a:t>
            </a:r>
            <a:r>
              <a:rPr sz="1600" b="1" i="1" spc="14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  <a:p>
            <a:pPr marL="12065" marR="5080" indent="41910" algn="just">
              <a:lnSpc>
                <a:spcPct val="100000"/>
              </a:lnSpc>
            </a:pP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One is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Physisorption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(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Physical Adsorption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) in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a </a:t>
            </a:r>
            <a:r>
              <a:rPr sz="1600" b="1" i="1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  <a:cs typeface="Constantia"/>
              </a:rPr>
              <a:t>van </a:t>
            </a:r>
            <a:r>
              <a:rPr sz="1600" b="1" i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  <a:cs typeface="Constantia"/>
              </a:rPr>
              <a:t>der </a:t>
            </a:r>
            <a:r>
              <a:rPr sz="1600" b="1" i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  <a:cs typeface="Constantia"/>
              </a:rPr>
              <a:t>Waals  </a:t>
            </a:r>
            <a:r>
              <a:rPr sz="1600" b="1" i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/>
                <a:cs typeface="Constantia"/>
              </a:rPr>
              <a:t>interaction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 between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adsorbate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substrate. Examples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, A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dispersion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or dipolar-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dipolar interaction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. </a:t>
            </a:r>
            <a:r>
              <a:rPr sz="1600" b="1" i="1" spc="-45" dirty="0">
                <a:solidFill>
                  <a:srgbClr val="634646"/>
                </a:solidFill>
                <a:latin typeface="Constantia"/>
                <a:cs typeface="Constantia"/>
              </a:rPr>
              <a:t>Van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der </a:t>
            </a: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Waals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interactions are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long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range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but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are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weak. Energy  released when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particle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physisorbed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same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order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magnitude as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the 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enthalpy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condensation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.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Such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small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energies can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be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absorbed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as vibrations 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lattice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dissipated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thermal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motion, &amp; a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molecule bouncing across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will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gradually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lose all its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energy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b="1" i="1" spc="5" dirty="0">
                <a:solidFill>
                  <a:srgbClr val="634646"/>
                </a:solidFill>
                <a:latin typeface="Constantia"/>
                <a:cs typeface="Constantia"/>
              </a:rPr>
              <a:t>finally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adsorb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to</a:t>
            </a:r>
            <a:r>
              <a:rPr sz="1600" b="1" i="1" spc="6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it.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0163"/>
            <a:ext cx="466344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4548"/>
            <a:ext cx="3919728" cy="55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5096" y="574548"/>
            <a:ext cx="571500" cy="553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847" y="255854"/>
            <a:ext cx="35102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CHEMISORPTIONS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4793741" y="3602913"/>
            <a:ext cx="4243196" cy="2471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1041" y="3590213"/>
            <a:ext cx="4269105" cy="2496820"/>
          </a:xfrm>
          <a:custGeom>
            <a:avLst/>
            <a:gdLst/>
            <a:ahLst/>
            <a:cxnLst/>
            <a:rect l="l" t="t" r="r" b="b"/>
            <a:pathLst>
              <a:path w="4269105" h="2496820">
                <a:moveTo>
                  <a:pt x="0" y="2496819"/>
                </a:moveTo>
                <a:lnTo>
                  <a:pt x="4268596" y="2496819"/>
                </a:lnTo>
                <a:lnTo>
                  <a:pt x="4268596" y="0"/>
                </a:lnTo>
                <a:lnTo>
                  <a:pt x="0" y="0"/>
                </a:lnTo>
                <a:lnTo>
                  <a:pt x="0" y="2496819"/>
                </a:lnTo>
                <a:close/>
              </a:path>
            </a:pathLst>
          </a:custGeom>
          <a:ln w="25400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6967" y="6106667"/>
            <a:ext cx="4439412" cy="704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5444" y="6111238"/>
            <a:ext cx="4213859" cy="635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8027" y="6146139"/>
            <a:ext cx="4257802" cy="5232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88027" y="6146139"/>
            <a:ext cx="4258310" cy="523240"/>
          </a:xfrm>
          <a:prstGeom prst="rect">
            <a:avLst/>
          </a:prstGeom>
          <a:ln w="25400">
            <a:solidFill>
              <a:srgbClr val="634646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354965">
              <a:lnSpc>
                <a:spcPct val="100000"/>
              </a:lnSpc>
              <a:spcBef>
                <a:spcPts val="275"/>
              </a:spcBef>
            </a:pPr>
            <a:r>
              <a:rPr sz="1400" b="1" i="1" spc="-5" dirty="0">
                <a:solidFill>
                  <a:srgbClr val="634646"/>
                </a:solidFill>
                <a:latin typeface="Constantia"/>
                <a:cs typeface="Constantia"/>
              </a:rPr>
              <a:t>Oxygen molecules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- </a:t>
            </a:r>
            <a:r>
              <a:rPr sz="1400" b="1" i="1" spc="-10" dirty="0">
                <a:solidFill>
                  <a:srgbClr val="FF0000"/>
                </a:solidFill>
                <a:latin typeface="Constantia"/>
                <a:cs typeface="Constantia"/>
              </a:rPr>
              <a:t>Red </a:t>
            </a:r>
            <a:r>
              <a:rPr sz="14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adsorbed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400" b="1" i="1" spc="-5" dirty="0">
                <a:solidFill>
                  <a:srgbClr val="634646"/>
                </a:solidFill>
                <a:latin typeface="Constantia"/>
                <a:cs typeface="Constantia"/>
              </a:rPr>
              <a:t>metallic  </a:t>
            </a:r>
            <a:r>
              <a:rPr sz="14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400" b="1" i="1" spc="-5" dirty="0">
                <a:solidFill>
                  <a:srgbClr val="634646"/>
                </a:solidFill>
                <a:latin typeface="Constantia"/>
                <a:cs typeface="Constantia"/>
              </a:rPr>
              <a:t>Platinum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- </a:t>
            </a:r>
            <a:r>
              <a:rPr sz="1400" b="1" i="1" spc="-5" dirty="0">
                <a:solidFill>
                  <a:srgbClr val="6F2F9F"/>
                </a:solidFill>
                <a:latin typeface="Constantia"/>
                <a:cs typeface="Constantia"/>
              </a:rPr>
              <a:t>Purple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4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Cobalt-</a:t>
            </a:r>
            <a:r>
              <a:rPr sz="1400" b="1" i="1" spc="1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400" b="1" i="1" spc="-10" dirty="0">
                <a:solidFill>
                  <a:srgbClr val="0A7E27"/>
                </a:solidFill>
                <a:latin typeface="Constantia"/>
                <a:cs typeface="Constantia"/>
              </a:rPr>
              <a:t>Green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0578" y="3616350"/>
            <a:ext cx="4248531" cy="2498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968" y="6137146"/>
            <a:ext cx="4437888" cy="704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20" y="6143242"/>
            <a:ext cx="4311396" cy="6355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884" y="6177534"/>
            <a:ext cx="4257802" cy="5232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884" y="6177534"/>
            <a:ext cx="4258310" cy="523240"/>
          </a:xfrm>
          <a:custGeom>
            <a:avLst/>
            <a:gdLst/>
            <a:ahLst/>
            <a:cxnLst/>
            <a:rect l="l" t="t" r="r" b="b"/>
            <a:pathLst>
              <a:path w="4258310" h="523240">
                <a:moveTo>
                  <a:pt x="0" y="523214"/>
                </a:moveTo>
                <a:lnTo>
                  <a:pt x="4257802" y="523214"/>
                </a:lnTo>
                <a:lnTo>
                  <a:pt x="4257802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25400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0578" y="6199733"/>
            <a:ext cx="4248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24257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solidFill>
                  <a:srgbClr val="634646"/>
                </a:solidFill>
                <a:latin typeface="Constantia"/>
                <a:cs typeface="Constantia"/>
              </a:rPr>
              <a:t>Hydrogen </a:t>
            </a:r>
            <a:r>
              <a:rPr sz="1400" b="1" i="1" spc="-5" dirty="0">
                <a:solidFill>
                  <a:srgbClr val="634646"/>
                </a:solidFill>
                <a:latin typeface="Constantia"/>
                <a:cs typeface="Constantia"/>
              </a:rPr>
              <a:t>atoms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- </a:t>
            </a:r>
            <a:r>
              <a:rPr sz="1400" b="1" i="1" spc="-5" dirty="0">
                <a:solidFill>
                  <a:srgbClr val="006FC0"/>
                </a:solidFill>
                <a:latin typeface="Constantia"/>
                <a:cs typeface="Constantia"/>
              </a:rPr>
              <a:t>Blue </a:t>
            </a:r>
            <a:r>
              <a:rPr sz="14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adsorbed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400" b="1" i="1" spc="-5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of  </a:t>
            </a:r>
            <a:r>
              <a:rPr sz="1400" b="1" i="1" spc="-10" dirty="0">
                <a:solidFill>
                  <a:srgbClr val="634646"/>
                </a:solidFill>
                <a:latin typeface="Constantia"/>
                <a:cs typeface="Constantia"/>
              </a:rPr>
              <a:t>Host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- </a:t>
            </a:r>
            <a:r>
              <a:rPr sz="1400" b="1" i="1" spc="-5" dirty="0">
                <a:solidFill>
                  <a:srgbClr val="2D9A0F"/>
                </a:solidFill>
                <a:latin typeface="Constantia"/>
                <a:cs typeface="Constantia"/>
              </a:rPr>
              <a:t>Green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4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Catalyst </a:t>
            </a:r>
            <a:r>
              <a:rPr sz="1400" b="1" i="1" dirty="0">
                <a:solidFill>
                  <a:srgbClr val="634646"/>
                </a:solidFill>
                <a:latin typeface="Constantia"/>
                <a:cs typeface="Constantia"/>
              </a:rPr>
              <a:t>-</a:t>
            </a:r>
            <a:r>
              <a:rPr sz="1400" b="1" i="1" spc="-1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400" b="1" i="1" spc="-15" dirty="0">
                <a:solidFill>
                  <a:srgbClr val="C00000"/>
                </a:solidFill>
                <a:latin typeface="Constantia"/>
                <a:cs typeface="Constantia"/>
              </a:rPr>
              <a:t>Red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626" y="1289761"/>
            <a:ext cx="86436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Chemisorption (Chemical Adsorption)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molecules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atoms stick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by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forming a </a:t>
            </a:r>
            <a:r>
              <a:rPr sz="1600" b="1" i="1" spc="-10" dirty="0">
                <a:solidFill>
                  <a:srgbClr val="C00000"/>
                </a:solidFill>
                <a:latin typeface="Constantia"/>
                <a:cs typeface="Constantia"/>
              </a:rPr>
              <a:t>chemical </a:t>
            </a:r>
            <a:r>
              <a:rPr sz="1600" b="1" i="1" spc="-5" dirty="0">
                <a:solidFill>
                  <a:srgbClr val="C00000"/>
                </a:solidFill>
                <a:latin typeface="Constantia"/>
                <a:cs typeface="Constantia"/>
              </a:rPr>
              <a:t>bond ( </a:t>
            </a:r>
            <a:r>
              <a:rPr sz="1600" b="1" i="1" spc="-10" dirty="0">
                <a:solidFill>
                  <a:srgbClr val="C00000"/>
                </a:solidFill>
                <a:latin typeface="Constantia"/>
                <a:cs typeface="Constantia"/>
              </a:rPr>
              <a:t>usually </a:t>
            </a:r>
            <a:r>
              <a:rPr sz="1600" b="1" i="1" spc="-15" dirty="0">
                <a:solidFill>
                  <a:srgbClr val="C00000"/>
                </a:solidFill>
                <a:latin typeface="Constantia"/>
                <a:cs typeface="Constantia"/>
              </a:rPr>
              <a:t>covalent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),&amp;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tend to </a:t>
            </a:r>
            <a:r>
              <a:rPr sz="1600" b="1" i="1" spc="10" dirty="0">
                <a:solidFill>
                  <a:srgbClr val="634646"/>
                </a:solidFill>
                <a:latin typeface="Constantia"/>
                <a:cs typeface="Constantia"/>
              </a:rPr>
              <a:t>find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sites that 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maximize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their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coordination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number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with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substrate. The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distance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between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closest adsorbate atom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also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typically shorter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for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chemisorption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. A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chemisorbed  molecule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may be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torn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apart at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demand 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unsatisfied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vacancies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 atoms,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existence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molecular fragments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as a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result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chemisorption 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one reason </a:t>
            </a: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why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solid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catalyse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reactions</a:t>
            </a:r>
            <a:r>
              <a:rPr sz="1600" b="1" i="1" spc="9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81000" y="228600"/>
            <a:ext cx="6285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1" u="none" strike="noStrike" kern="0" cap="none" spc="-15" normalizeH="0" baseline="0" noProof="0" smtClean="0">
                <a:ln>
                  <a:noFill/>
                </a:ln>
                <a:solidFill>
                  <a:srgbClr val="634646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PHYSISORPTION </a:t>
            </a:r>
            <a:r>
              <a:rPr kumimoji="0" lang="en-IN" sz="2800" b="1" i="1" u="none" strike="noStrike" kern="0" cap="none" spc="-5" normalizeH="0" baseline="0" noProof="0" smtClean="0">
                <a:ln>
                  <a:noFill/>
                </a:ln>
                <a:solidFill>
                  <a:srgbClr val="634646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/</a:t>
            </a:r>
            <a:r>
              <a:rPr kumimoji="0" lang="en-IN" sz="2800" b="1" i="1" u="none" strike="noStrike" kern="0" cap="none" spc="-40" normalizeH="0" baseline="0" noProof="0" smtClean="0">
                <a:ln>
                  <a:noFill/>
                </a:ln>
                <a:solidFill>
                  <a:srgbClr val="634646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IN" sz="2800" b="1" i="1" u="none" strike="noStrike" kern="0" cap="none" spc="-10" normalizeH="0" baseline="0" noProof="0" smtClean="0">
                <a:ln>
                  <a:noFill/>
                </a:ln>
                <a:solidFill>
                  <a:srgbClr val="634646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CHEMISORPTION</a:t>
            </a:r>
            <a:endParaRPr kumimoji="0" lang="en-IN" sz="2800" b="1" i="1" u="none" strike="noStrike" kern="0" cap="none" spc="0" normalizeH="0" baseline="0" noProof="0">
              <a:ln>
                <a:noFill/>
              </a:ln>
              <a:solidFill>
                <a:srgbClr val="634646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8739" y="1191514"/>
            <a:ext cx="4300855" cy="274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Physical Adsorption </a:t>
            </a:r>
            <a:r>
              <a:rPr sz="1800" b="1" i="1" u="sng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/</a:t>
            </a:r>
            <a:r>
              <a:rPr sz="1800" b="1" i="1" u="sng" spc="-10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 Physisorption</a:t>
            </a:r>
            <a:endParaRPr sz="1800">
              <a:latin typeface="Constantia"/>
              <a:cs typeface="Constantia"/>
            </a:endParaRPr>
          </a:p>
          <a:p>
            <a:pPr marL="364490" indent="-352425">
              <a:lnSpc>
                <a:spcPct val="100000"/>
              </a:lnSpc>
              <a:spcBef>
                <a:spcPts val="20"/>
              </a:spcBef>
              <a:buSzPct val="93750"/>
              <a:buFont typeface="Constantia"/>
              <a:buAutoNum type="alphaLcPeriod"/>
              <a:tabLst>
                <a:tab pos="364490" algn="l"/>
                <a:tab pos="36512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Not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very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 Specific</a:t>
            </a:r>
            <a:endParaRPr sz="1600">
              <a:latin typeface="Constantia"/>
              <a:cs typeface="Constantia"/>
            </a:endParaRPr>
          </a:p>
          <a:p>
            <a:pPr marL="318770" indent="-306705">
              <a:lnSpc>
                <a:spcPct val="100000"/>
              </a:lnSpc>
              <a:buFont typeface="Constantia"/>
              <a:buAutoNum type="alphaLcPeriod"/>
              <a:tabLst>
                <a:tab pos="318770" algn="l"/>
                <a:tab pos="319405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No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electron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transfer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although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polarization</a:t>
            </a:r>
            <a:r>
              <a:rPr sz="1600" i="1" spc="15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</a:t>
            </a:r>
            <a:endParaRPr sz="1600">
              <a:latin typeface="Constantia"/>
              <a:cs typeface="Constantia"/>
            </a:endParaRPr>
          </a:p>
          <a:p>
            <a:pPr marL="295910">
              <a:lnSpc>
                <a:spcPct val="100000"/>
              </a:lnSpc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adsorbate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may</a:t>
            </a:r>
            <a:r>
              <a:rPr sz="1600" i="1" spc="5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occur</a:t>
            </a:r>
            <a:endParaRPr sz="1600">
              <a:latin typeface="Constantia"/>
              <a:cs typeface="Constantia"/>
            </a:endParaRPr>
          </a:p>
          <a:p>
            <a:pPr marL="304800" indent="-292735">
              <a:lnSpc>
                <a:spcPct val="100000"/>
              </a:lnSpc>
              <a:buFont typeface="Constantia"/>
              <a:buAutoNum type="alphaLcPeriod" startAt="3"/>
              <a:tabLst>
                <a:tab pos="304800" algn="l"/>
                <a:tab pos="30543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Rapid, non-activated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</a:t>
            </a:r>
            <a:r>
              <a:rPr sz="1600" i="1" spc="6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reversible</a:t>
            </a:r>
            <a:endParaRPr sz="1600">
              <a:latin typeface="Constantia"/>
              <a:cs typeface="Constantia"/>
            </a:endParaRPr>
          </a:p>
          <a:p>
            <a:pPr marL="325120" indent="-312420">
              <a:lnSpc>
                <a:spcPct val="100000"/>
              </a:lnSpc>
              <a:buFont typeface="Constantia"/>
              <a:buAutoNum type="alphaLcPeriod" startAt="3"/>
              <a:tabLst>
                <a:tab pos="324485" algn="l"/>
                <a:tab pos="325120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No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dissociation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adsorbed</a:t>
            </a:r>
            <a:r>
              <a:rPr sz="1600" i="1" spc="7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species</a:t>
            </a:r>
            <a:endParaRPr sz="1600">
              <a:latin typeface="Constantia"/>
              <a:cs typeface="Constantia"/>
            </a:endParaRPr>
          </a:p>
          <a:p>
            <a:pPr marL="312420" indent="-300355">
              <a:lnSpc>
                <a:spcPct val="100000"/>
              </a:lnSpc>
              <a:buFont typeface="Constantia"/>
              <a:buAutoNum type="alphaLcPeriod" startAt="3"/>
              <a:tabLst>
                <a:tab pos="312420" algn="l"/>
                <a:tab pos="313055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Monolayer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or</a:t>
            </a:r>
            <a:r>
              <a:rPr sz="1600" i="1" spc="1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Multilayer</a:t>
            </a:r>
            <a:endParaRPr sz="1600">
              <a:latin typeface="Constantia"/>
              <a:cs typeface="Constantia"/>
            </a:endParaRPr>
          </a:p>
          <a:p>
            <a:pPr marL="277495" indent="-265430">
              <a:lnSpc>
                <a:spcPct val="100000"/>
              </a:lnSpc>
              <a:buFont typeface="Constantia"/>
              <a:buAutoNum type="alphaLcPeriod" startAt="3"/>
              <a:tabLst>
                <a:tab pos="277495" algn="l"/>
                <a:tab pos="278130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Only 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significant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relatively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low</a:t>
            </a:r>
            <a:r>
              <a:rPr sz="1600" i="1" spc="114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temperatures</a:t>
            </a:r>
            <a:endParaRPr sz="1600">
              <a:latin typeface="Constantia"/>
              <a:cs typeface="Constantia"/>
            </a:endParaRPr>
          </a:p>
          <a:p>
            <a:pPr marL="317500" indent="-304800">
              <a:lnSpc>
                <a:spcPct val="100000"/>
              </a:lnSpc>
              <a:buFont typeface="Constantia"/>
              <a:buAutoNum type="alphaLcPeriod" startAt="3"/>
              <a:tabLst>
                <a:tab pos="316865" algn="l"/>
                <a:tab pos="31750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Enthalpies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region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-20</a:t>
            </a:r>
            <a:r>
              <a:rPr sz="1600" i="1" spc="10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kJ/mol</a:t>
            </a:r>
            <a:endParaRPr sz="1600">
              <a:latin typeface="Constantia"/>
              <a:cs typeface="Constantia"/>
            </a:endParaRPr>
          </a:p>
          <a:p>
            <a:pPr marL="330835" indent="-318770">
              <a:lnSpc>
                <a:spcPct val="100000"/>
              </a:lnSpc>
              <a:buFont typeface="Constantia"/>
              <a:buAutoNum type="alphaLcPeriod" startAt="3"/>
              <a:tabLst>
                <a:tab pos="330835" algn="l"/>
                <a:tab pos="331470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temperature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increases,</a:t>
            </a:r>
            <a:r>
              <a:rPr sz="1600" i="1" spc="9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process</a:t>
            </a:r>
            <a:endParaRPr sz="1600">
              <a:latin typeface="Constantia"/>
              <a:cs typeface="Constantia"/>
            </a:endParaRPr>
          </a:p>
          <a:p>
            <a:pPr marL="344805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Physisorption</a:t>
            </a:r>
            <a:r>
              <a:rPr sz="1600" i="1" spc="3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decreases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879975" y="1191514"/>
            <a:ext cx="4147185" cy="274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1800" b="1" i="1" u="sng" spc="-10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Chemical</a:t>
            </a:r>
            <a:r>
              <a:rPr sz="1800" b="1" i="1" u="sng" spc="-20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10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Adsorption/Chemisorption</a:t>
            </a:r>
            <a:endParaRPr sz="1800">
              <a:latin typeface="Constantia"/>
              <a:cs typeface="Constantia"/>
            </a:endParaRPr>
          </a:p>
          <a:p>
            <a:pPr marL="321945" indent="-269240">
              <a:lnSpc>
                <a:spcPct val="100000"/>
              </a:lnSpc>
              <a:spcBef>
                <a:spcPts val="20"/>
              </a:spcBef>
              <a:buFont typeface="Constantia"/>
              <a:buAutoNum type="alphaLcPeriod"/>
              <a:tabLst>
                <a:tab pos="32258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Highly 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Specific</a:t>
            </a:r>
            <a:endParaRPr sz="1600">
              <a:latin typeface="Constantia"/>
              <a:cs typeface="Constantia"/>
            </a:endParaRPr>
          </a:p>
          <a:p>
            <a:pPr marL="274955" indent="-262890">
              <a:lnSpc>
                <a:spcPct val="100000"/>
              </a:lnSpc>
              <a:buFont typeface="Constantia"/>
              <a:buAutoNum type="alphaLcPeriod"/>
              <a:tabLst>
                <a:tab pos="27559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Electron transfer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leading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</a:t>
            </a:r>
            <a:r>
              <a:rPr sz="1600" i="1" spc="7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bond</a:t>
            </a:r>
            <a:endParaRPr sz="1600">
              <a:latin typeface="Constantia"/>
              <a:cs typeface="Constantia"/>
            </a:endParaRPr>
          </a:p>
          <a:p>
            <a:pPr marL="245110">
              <a:lnSpc>
                <a:spcPct val="100000"/>
              </a:lnSpc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formation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between adsorbate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</a:t>
            </a:r>
            <a:r>
              <a:rPr sz="1600" i="1" spc="11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</a:t>
            </a:r>
            <a:endParaRPr sz="1600">
              <a:latin typeface="Constantia"/>
              <a:cs typeface="Constantia"/>
            </a:endParaRPr>
          </a:p>
          <a:p>
            <a:pPr marL="265430" indent="-248920">
              <a:lnSpc>
                <a:spcPct val="100000"/>
              </a:lnSpc>
              <a:buFont typeface="Constantia"/>
              <a:buAutoNum type="alphaLcPeriod" startAt="3"/>
              <a:tabLst>
                <a:tab pos="266065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Activated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may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be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slow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</a:t>
            </a:r>
            <a:r>
              <a:rPr sz="1600" i="1" spc="5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irreversible</a:t>
            </a:r>
            <a:endParaRPr sz="1600">
              <a:latin typeface="Constantia"/>
              <a:cs typeface="Constantia"/>
            </a:endParaRPr>
          </a:p>
          <a:p>
            <a:pPr marL="305435" indent="-269240">
              <a:lnSpc>
                <a:spcPct val="100000"/>
              </a:lnSpc>
              <a:buFont typeface="Constantia"/>
              <a:buAutoNum type="alphaLcPeriod" startAt="3"/>
              <a:tabLst>
                <a:tab pos="30607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May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involve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dissociation</a:t>
            </a:r>
            <a:endParaRPr sz="1600">
              <a:latin typeface="Constantia"/>
              <a:cs typeface="Constantia"/>
            </a:endParaRPr>
          </a:p>
          <a:p>
            <a:pPr marL="299085" indent="-257175">
              <a:lnSpc>
                <a:spcPct val="100000"/>
              </a:lnSpc>
              <a:buFont typeface="Constantia"/>
              <a:buAutoNum type="alphaLcPeriod" startAt="3"/>
              <a:tabLst>
                <a:tab pos="299720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Monolayer</a:t>
            </a:r>
            <a:r>
              <a:rPr sz="1600" i="1" spc="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only</a:t>
            </a:r>
            <a:endParaRPr sz="1600">
              <a:latin typeface="Constantia"/>
              <a:cs typeface="Constantia"/>
            </a:endParaRPr>
          </a:p>
          <a:p>
            <a:pPr marL="247650" indent="-220345">
              <a:lnSpc>
                <a:spcPct val="100000"/>
              </a:lnSpc>
              <a:buFont typeface="Constantia"/>
              <a:buAutoNum type="alphaLcPeriod" startAt="3"/>
              <a:tabLst>
                <a:tab pos="247650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Possible over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wide range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</a:t>
            </a:r>
            <a:r>
              <a:rPr sz="1600" i="1" spc="9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temperatures</a:t>
            </a:r>
            <a:endParaRPr sz="1600">
              <a:latin typeface="Constantia"/>
              <a:cs typeface="Constantia"/>
            </a:endParaRPr>
          </a:p>
          <a:p>
            <a:pPr marL="248920" indent="-215900">
              <a:lnSpc>
                <a:spcPct val="100000"/>
              </a:lnSpc>
              <a:buFont typeface="Constantia"/>
              <a:buAutoNum type="alphaLcPeriod" startAt="3"/>
              <a:tabLst>
                <a:tab pos="249554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Enthalpies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are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region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-200</a:t>
            </a:r>
            <a:r>
              <a:rPr sz="1600" i="1" spc="114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kJ/mol</a:t>
            </a:r>
            <a:endParaRPr sz="1600">
              <a:latin typeface="Constantia"/>
              <a:cs typeface="Constantia"/>
            </a:endParaRPr>
          </a:p>
          <a:p>
            <a:pPr marL="278130" indent="-229235">
              <a:lnSpc>
                <a:spcPct val="100000"/>
              </a:lnSpc>
              <a:buFont typeface="Constantia"/>
              <a:buAutoNum type="alphaLcPeriod" startAt="3"/>
              <a:tabLst>
                <a:tab pos="278130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With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the increases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</a:t>
            </a:r>
            <a:r>
              <a:rPr sz="1600" i="1" spc="4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temperature</a:t>
            </a:r>
            <a:r>
              <a:rPr sz="1600" i="1" spc="-15" dirty="0">
                <a:latin typeface="Constantia"/>
                <a:cs typeface="Constantia"/>
              </a:rPr>
              <a:t>,</a:t>
            </a:r>
            <a:endParaRPr sz="1600">
              <a:latin typeface="Constantia"/>
              <a:cs typeface="Constantia"/>
            </a:endParaRPr>
          </a:p>
          <a:p>
            <a:pPr marL="103505">
              <a:lnSpc>
                <a:spcPct val="100000"/>
              </a:lnSpc>
              <a:spcBef>
                <a:spcPts val="5"/>
              </a:spcBef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Chemisorption </a:t>
            </a:r>
            <a:r>
              <a:rPr sz="1600" i="1" spc="5" dirty="0">
                <a:solidFill>
                  <a:srgbClr val="634646"/>
                </a:solidFill>
                <a:latin typeface="Constantia"/>
                <a:cs typeface="Constantia"/>
              </a:rPr>
              <a:t>first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increases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then</a:t>
            </a:r>
            <a:r>
              <a:rPr sz="1600" i="1" spc="10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decreases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4548504" y="4221102"/>
            <a:ext cx="4425696" cy="2561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46100" y="4221101"/>
            <a:ext cx="4309237" cy="2561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9308"/>
            <a:ext cx="6524244" cy="507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091" y="559308"/>
            <a:ext cx="534923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311" y="275971"/>
            <a:ext cx="6224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6885" algn="l"/>
                <a:tab pos="3848100" algn="l"/>
              </a:tabLst>
            </a:pPr>
            <a:r>
              <a:rPr sz="2800" spc="-55" dirty="0"/>
              <a:t>FACTORS	</a:t>
            </a:r>
            <a:r>
              <a:rPr sz="2800" spc="-15" dirty="0"/>
              <a:t>AFFECTING	ADSORPTION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68580" y="1124711"/>
            <a:ext cx="9066276" cy="1476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14804" y="1211961"/>
            <a:ext cx="6652259" cy="11626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45720">
              <a:lnSpc>
                <a:spcPct val="91600"/>
              </a:lnSpc>
              <a:spcBef>
                <a:spcPts val="254"/>
              </a:spcBef>
            </a:pP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an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exothermic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process.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Therefore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accordance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with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Le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Chatelier's principle,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magnitude of adsorption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should increases  with decrease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temperature.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It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in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case 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physical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adsorption .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Chemical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b="1" i="1" spc="5" dirty="0">
                <a:solidFill>
                  <a:srgbClr val="634646"/>
                </a:solidFill>
                <a:latin typeface="Constantia"/>
                <a:cs typeface="Constantia"/>
              </a:rPr>
              <a:t>first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increases with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rise in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temperature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and 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starts</a:t>
            </a:r>
            <a:r>
              <a:rPr sz="1600" b="1" i="1" spc="1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decreasing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4215" y="1263396"/>
            <a:ext cx="1944624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591" y="1295272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5">
                <a:moveTo>
                  <a:pt x="1674304" y="0"/>
                </a:moveTo>
                <a:lnTo>
                  <a:pt x="104152" y="0"/>
                </a:lnTo>
                <a:lnTo>
                  <a:pt x="63613" y="8181"/>
                </a:lnTo>
                <a:lnTo>
                  <a:pt x="30506" y="30495"/>
                </a:lnTo>
                <a:lnTo>
                  <a:pt x="8185" y="63597"/>
                </a:lnTo>
                <a:lnTo>
                  <a:pt x="0" y="104139"/>
                </a:lnTo>
                <a:lnTo>
                  <a:pt x="0" y="937387"/>
                </a:lnTo>
                <a:lnTo>
                  <a:pt x="8185" y="977949"/>
                </a:lnTo>
                <a:lnTo>
                  <a:pt x="30506" y="1011094"/>
                </a:lnTo>
                <a:lnTo>
                  <a:pt x="63613" y="1033452"/>
                </a:lnTo>
                <a:lnTo>
                  <a:pt x="104152" y="1041653"/>
                </a:lnTo>
                <a:lnTo>
                  <a:pt x="1674304" y="1041653"/>
                </a:lnTo>
                <a:lnTo>
                  <a:pt x="1714847" y="1033452"/>
                </a:lnTo>
                <a:lnTo>
                  <a:pt x="1747948" y="1011094"/>
                </a:lnTo>
                <a:lnTo>
                  <a:pt x="1770262" y="977949"/>
                </a:lnTo>
                <a:lnTo>
                  <a:pt x="1778444" y="937387"/>
                </a:lnTo>
                <a:lnTo>
                  <a:pt x="1778444" y="104139"/>
                </a:lnTo>
                <a:lnTo>
                  <a:pt x="1770262" y="63597"/>
                </a:lnTo>
                <a:lnTo>
                  <a:pt x="1747948" y="30495"/>
                </a:lnTo>
                <a:lnTo>
                  <a:pt x="1714847" y="8181"/>
                </a:lnTo>
                <a:lnTo>
                  <a:pt x="1674304" y="0"/>
                </a:lnTo>
                <a:close/>
              </a:path>
            </a:pathLst>
          </a:custGeom>
          <a:solidFill>
            <a:srgbClr val="CEC4C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591" y="1295272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5">
                <a:moveTo>
                  <a:pt x="0" y="104139"/>
                </a:moveTo>
                <a:lnTo>
                  <a:pt x="8185" y="63597"/>
                </a:lnTo>
                <a:lnTo>
                  <a:pt x="30506" y="30495"/>
                </a:lnTo>
                <a:lnTo>
                  <a:pt x="63613" y="8181"/>
                </a:lnTo>
                <a:lnTo>
                  <a:pt x="104152" y="0"/>
                </a:lnTo>
                <a:lnTo>
                  <a:pt x="1674304" y="0"/>
                </a:lnTo>
                <a:lnTo>
                  <a:pt x="1714847" y="8181"/>
                </a:lnTo>
                <a:lnTo>
                  <a:pt x="1747948" y="30495"/>
                </a:lnTo>
                <a:lnTo>
                  <a:pt x="1770262" y="63597"/>
                </a:lnTo>
                <a:lnTo>
                  <a:pt x="1778444" y="104139"/>
                </a:lnTo>
                <a:lnTo>
                  <a:pt x="1778444" y="937387"/>
                </a:lnTo>
                <a:lnTo>
                  <a:pt x="1770262" y="977949"/>
                </a:lnTo>
                <a:lnTo>
                  <a:pt x="1747948" y="1011094"/>
                </a:lnTo>
                <a:lnTo>
                  <a:pt x="1714847" y="1033452"/>
                </a:lnTo>
                <a:lnTo>
                  <a:pt x="1674304" y="1041653"/>
                </a:lnTo>
                <a:lnTo>
                  <a:pt x="104152" y="1041653"/>
                </a:lnTo>
                <a:lnTo>
                  <a:pt x="63613" y="1033452"/>
                </a:lnTo>
                <a:lnTo>
                  <a:pt x="30506" y="1011094"/>
                </a:lnTo>
                <a:lnTo>
                  <a:pt x="8185" y="977949"/>
                </a:lnTo>
                <a:lnTo>
                  <a:pt x="0" y="937387"/>
                </a:lnTo>
                <a:lnTo>
                  <a:pt x="0" y="104139"/>
                </a:lnTo>
                <a:close/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580" y="2560320"/>
            <a:ext cx="9066276" cy="1476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4215" y="2695955"/>
            <a:ext cx="1944624" cy="1207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591" y="2727451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5">
                <a:moveTo>
                  <a:pt x="1674304" y="0"/>
                </a:moveTo>
                <a:lnTo>
                  <a:pt x="104152" y="0"/>
                </a:lnTo>
                <a:lnTo>
                  <a:pt x="63613" y="8181"/>
                </a:lnTo>
                <a:lnTo>
                  <a:pt x="30506" y="30495"/>
                </a:lnTo>
                <a:lnTo>
                  <a:pt x="8185" y="63597"/>
                </a:lnTo>
                <a:lnTo>
                  <a:pt x="0" y="104139"/>
                </a:lnTo>
                <a:lnTo>
                  <a:pt x="0" y="937387"/>
                </a:lnTo>
                <a:lnTo>
                  <a:pt x="8185" y="977949"/>
                </a:lnTo>
                <a:lnTo>
                  <a:pt x="30506" y="1011094"/>
                </a:lnTo>
                <a:lnTo>
                  <a:pt x="63613" y="1033452"/>
                </a:lnTo>
                <a:lnTo>
                  <a:pt x="104152" y="1041654"/>
                </a:lnTo>
                <a:lnTo>
                  <a:pt x="1674304" y="1041654"/>
                </a:lnTo>
                <a:lnTo>
                  <a:pt x="1714847" y="1033452"/>
                </a:lnTo>
                <a:lnTo>
                  <a:pt x="1747948" y="1011094"/>
                </a:lnTo>
                <a:lnTo>
                  <a:pt x="1770262" y="977949"/>
                </a:lnTo>
                <a:lnTo>
                  <a:pt x="1778444" y="937387"/>
                </a:lnTo>
                <a:lnTo>
                  <a:pt x="1778444" y="104139"/>
                </a:lnTo>
                <a:lnTo>
                  <a:pt x="1770262" y="63597"/>
                </a:lnTo>
                <a:lnTo>
                  <a:pt x="1747948" y="30495"/>
                </a:lnTo>
                <a:lnTo>
                  <a:pt x="1714847" y="8181"/>
                </a:lnTo>
                <a:lnTo>
                  <a:pt x="1674304" y="0"/>
                </a:lnTo>
                <a:close/>
              </a:path>
            </a:pathLst>
          </a:custGeom>
          <a:solidFill>
            <a:srgbClr val="D7D1D1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591" y="2727451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5">
                <a:moveTo>
                  <a:pt x="0" y="104139"/>
                </a:moveTo>
                <a:lnTo>
                  <a:pt x="8185" y="63597"/>
                </a:lnTo>
                <a:lnTo>
                  <a:pt x="30506" y="30495"/>
                </a:lnTo>
                <a:lnTo>
                  <a:pt x="63613" y="8181"/>
                </a:lnTo>
                <a:lnTo>
                  <a:pt x="104152" y="0"/>
                </a:lnTo>
                <a:lnTo>
                  <a:pt x="1674304" y="0"/>
                </a:lnTo>
                <a:lnTo>
                  <a:pt x="1714847" y="8181"/>
                </a:lnTo>
                <a:lnTo>
                  <a:pt x="1747948" y="30495"/>
                </a:lnTo>
                <a:lnTo>
                  <a:pt x="1770262" y="63597"/>
                </a:lnTo>
                <a:lnTo>
                  <a:pt x="1778444" y="104139"/>
                </a:lnTo>
                <a:lnTo>
                  <a:pt x="1778444" y="937387"/>
                </a:lnTo>
                <a:lnTo>
                  <a:pt x="1770262" y="977949"/>
                </a:lnTo>
                <a:lnTo>
                  <a:pt x="1747948" y="1011094"/>
                </a:lnTo>
                <a:lnTo>
                  <a:pt x="1714847" y="1033452"/>
                </a:lnTo>
                <a:lnTo>
                  <a:pt x="1674304" y="1041654"/>
                </a:lnTo>
                <a:lnTo>
                  <a:pt x="104152" y="1041654"/>
                </a:lnTo>
                <a:lnTo>
                  <a:pt x="63613" y="1033452"/>
                </a:lnTo>
                <a:lnTo>
                  <a:pt x="30506" y="1011094"/>
                </a:lnTo>
                <a:lnTo>
                  <a:pt x="8185" y="977949"/>
                </a:lnTo>
                <a:lnTo>
                  <a:pt x="0" y="937387"/>
                </a:lnTo>
                <a:lnTo>
                  <a:pt x="0" y="104139"/>
                </a:lnTo>
                <a:close/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" y="3991355"/>
            <a:ext cx="9066276" cy="1476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4215" y="4126991"/>
            <a:ext cx="1944624" cy="1207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591" y="4159630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5">
                <a:moveTo>
                  <a:pt x="1674304" y="0"/>
                </a:moveTo>
                <a:lnTo>
                  <a:pt x="104152" y="0"/>
                </a:lnTo>
                <a:lnTo>
                  <a:pt x="63613" y="8181"/>
                </a:lnTo>
                <a:lnTo>
                  <a:pt x="30506" y="30495"/>
                </a:lnTo>
                <a:lnTo>
                  <a:pt x="8185" y="63597"/>
                </a:lnTo>
                <a:lnTo>
                  <a:pt x="0" y="104140"/>
                </a:lnTo>
                <a:lnTo>
                  <a:pt x="0" y="937387"/>
                </a:lnTo>
                <a:lnTo>
                  <a:pt x="8185" y="977949"/>
                </a:lnTo>
                <a:lnTo>
                  <a:pt x="30506" y="1011094"/>
                </a:lnTo>
                <a:lnTo>
                  <a:pt x="63613" y="1033452"/>
                </a:lnTo>
                <a:lnTo>
                  <a:pt x="104152" y="1041654"/>
                </a:lnTo>
                <a:lnTo>
                  <a:pt x="1674304" y="1041654"/>
                </a:lnTo>
                <a:lnTo>
                  <a:pt x="1714847" y="1033452"/>
                </a:lnTo>
                <a:lnTo>
                  <a:pt x="1747948" y="1011094"/>
                </a:lnTo>
                <a:lnTo>
                  <a:pt x="1770262" y="977949"/>
                </a:lnTo>
                <a:lnTo>
                  <a:pt x="1778444" y="937387"/>
                </a:lnTo>
                <a:lnTo>
                  <a:pt x="1778444" y="104140"/>
                </a:lnTo>
                <a:lnTo>
                  <a:pt x="1770262" y="63597"/>
                </a:lnTo>
                <a:lnTo>
                  <a:pt x="1747948" y="30495"/>
                </a:lnTo>
                <a:lnTo>
                  <a:pt x="1714847" y="8181"/>
                </a:lnTo>
                <a:lnTo>
                  <a:pt x="1674304" y="0"/>
                </a:lnTo>
                <a:close/>
              </a:path>
            </a:pathLst>
          </a:custGeom>
          <a:solidFill>
            <a:srgbClr val="E2DDDD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591" y="4159630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5">
                <a:moveTo>
                  <a:pt x="0" y="104140"/>
                </a:moveTo>
                <a:lnTo>
                  <a:pt x="8185" y="63597"/>
                </a:lnTo>
                <a:lnTo>
                  <a:pt x="30506" y="30495"/>
                </a:lnTo>
                <a:lnTo>
                  <a:pt x="63613" y="8181"/>
                </a:lnTo>
                <a:lnTo>
                  <a:pt x="104152" y="0"/>
                </a:lnTo>
                <a:lnTo>
                  <a:pt x="1674304" y="0"/>
                </a:lnTo>
                <a:lnTo>
                  <a:pt x="1714847" y="8181"/>
                </a:lnTo>
                <a:lnTo>
                  <a:pt x="1747948" y="30495"/>
                </a:lnTo>
                <a:lnTo>
                  <a:pt x="1770262" y="63597"/>
                </a:lnTo>
                <a:lnTo>
                  <a:pt x="1778444" y="104140"/>
                </a:lnTo>
                <a:lnTo>
                  <a:pt x="1778444" y="937387"/>
                </a:lnTo>
                <a:lnTo>
                  <a:pt x="1770262" y="977949"/>
                </a:lnTo>
                <a:lnTo>
                  <a:pt x="1747948" y="1011094"/>
                </a:lnTo>
                <a:lnTo>
                  <a:pt x="1714847" y="1033452"/>
                </a:lnTo>
                <a:lnTo>
                  <a:pt x="1674304" y="1041654"/>
                </a:lnTo>
                <a:lnTo>
                  <a:pt x="104152" y="1041654"/>
                </a:lnTo>
                <a:lnTo>
                  <a:pt x="63613" y="1033452"/>
                </a:lnTo>
                <a:lnTo>
                  <a:pt x="30506" y="1011094"/>
                </a:lnTo>
                <a:lnTo>
                  <a:pt x="8185" y="977949"/>
                </a:lnTo>
                <a:lnTo>
                  <a:pt x="0" y="937387"/>
                </a:lnTo>
                <a:lnTo>
                  <a:pt x="0" y="104140"/>
                </a:lnTo>
                <a:close/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80" y="5422390"/>
            <a:ext cx="9066276" cy="1435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4215" y="5559552"/>
            <a:ext cx="1944624" cy="12070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7591" y="5591835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4">
                <a:moveTo>
                  <a:pt x="1674304" y="0"/>
                </a:moveTo>
                <a:lnTo>
                  <a:pt x="104152" y="0"/>
                </a:lnTo>
                <a:lnTo>
                  <a:pt x="63613" y="8185"/>
                </a:lnTo>
                <a:lnTo>
                  <a:pt x="30506" y="30506"/>
                </a:lnTo>
                <a:lnTo>
                  <a:pt x="8185" y="63613"/>
                </a:lnTo>
                <a:lnTo>
                  <a:pt x="0" y="104152"/>
                </a:lnTo>
                <a:lnTo>
                  <a:pt x="0" y="937425"/>
                </a:lnTo>
                <a:lnTo>
                  <a:pt x="8185" y="977964"/>
                </a:lnTo>
                <a:lnTo>
                  <a:pt x="30506" y="1011070"/>
                </a:lnTo>
                <a:lnTo>
                  <a:pt x="63613" y="1033392"/>
                </a:lnTo>
                <a:lnTo>
                  <a:pt x="104152" y="1041577"/>
                </a:lnTo>
                <a:lnTo>
                  <a:pt x="1674304" y="1041577"/>
                </a:lnTo>
                <a:lnTo>
                  <a:pt x="1714847" y="1033392"/>
                </a:lnTo>
                <a:lnTo>
                  <a:pt x="1747948" y="1011070"/>
                </a:lnTo>
                <a:lnTo>
                  <a:pt x="1770262" y="977964"/>
                </a:lnTo>
                <a:lnTo>
                  <a:pt x="1778444" y="937425"/>
                </a:lnTo>
                <a:lnTo>
                  <a:pt x="1778444" y="104152"/>
                </a:lnTo>
                <a:lnTo>
                  <a:pt x="1770262" y="63613"/>
                </a:lnTo>
                <a:lnTo>
                  <a:pt x="1747948" y="30506"/>
                </a:lnTo>
                <a:lnTo>
                  <a:pt x="1714847" y="8185"/>
                </a:lnTo>
                <a:lnTo>
                  <a:pt x="1674304" y="0"/>
                </a:lnTo>
                <a:close/>
              </a:path>
            </a:pathLst>
          </a:custGeom>
          <a:solidFill>
            <a:srgbClr val="ECEAEA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7591" y="5591835"/>
            <a:ext cx="1778635" cy="1042035"/>
          </a:xfrm>
          <a:custGeom>
            <a:avLst/>
            <a:gdLst/>
            <a:ahLst/>
            <a:cxnLst/>
            <a:rect l="l" t="t" r="r" b="b"/>
            <a:pathLst>
              <a:path w="1778635" h="1042034">
                <a:moveTo>
                  <a:pt x="0" y="104152"/>
                </a:moveTo>
                <a:lnTo>
                  <a:pt x="8185" y="63613"/>
                </a:lnTo>
                <a:lnTo>
                  <a:pt x="30506" y="30506"/>
                </a:lnTo>
                <a:lnTo>
                  <a:pt x="63613" y="8185"/>
                </a:lnTo>
                <a:lnTo>
                  <a:pt x="104152" y="0"/>
                </a:lnTo>
                <a:lnTo>
                  <a:pt x="1674304" y="0"/>
                </a:lnTo>
                <a:lnTo>
                  <a:pt x="1714847" y="8185"/>
                </a:lnTo>
                <a:lnTo>
                  <a:pt x="1747948" y="30506"/>
                </a:lnTo>
                <a:lnTo>
                  <a:pt x="1770262" y="63613"/>
                </a:lnTo>
                <a:lnTo>
                  <a:pt x="1778444" y="104152"/>
                </a:lnTo>
                <a:lnTo>
                  <a:pt x="1778444" y="937425"/>
                </a:lnTo>
                <a:lnTo>
                  <a:pt x="1770262" y="977964"/>
                </a:lnTo>
                <a:lnTo>
                  <a:pt x="1747948" y="1011070"/>
                </a:lnTo>
                <a:lnTo>
                  <a:pt x="1714847" y="1033392"/>
                </a:lnTo>
                <a:lnTo>
                  <a:pt x="1674304" y="1041577"/>
                </a:lnTo>
                <a:lnTo>
                  <a:pt x="104152" y="1041577"/>
                </a:lnTo>
                <a:lnTo>
                  <a:pt x="63613" y="1033392"/>
                </a:lnTo>
                <a:lnTo>
                  <a:pt x="30506" y="1011070"/>
                </a:lnTo>
                <a:lnTo>
                  <a:pt x="8185" y="977964"/>
                </a:lnTo>
                <a:lnTo>
                  <a:pt x="0" y="937425"/>
                </a:lnTo>
                <a:lnTo>
                  <a:pt x="0" y="104152"/>
                </a:lnTo>
                <a:close/>
              </a:path>
            </a:pathLst>
          </a:custGeom>
          <a:ln w="9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1899" y="1641474"/>
            <a:ext cx="1497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TEMPERATURE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8774" y="3108705"/>
            <a:ext cx="1036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45" dirty="0">
                <a:solidFill>
                  <a:srgbClr val="634646"/>
                </a:solidFill>
                <a:latin typeface="Constantia"/>
                <a:cs typeface="Constantia"/>
              </a:rPr>
              <a:t>P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R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S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URE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2437" y="4530978"/>
            <a:ext cx="1478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SURFACE</a:t>
            </a:r>
            <a:r>
              <a:rPr sz="1600" b="1" i="1" spc="-9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AREA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0829" y="5716625"/>
            <a:ext cx="1270635" cy="753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24130" algn="ctr">
              <a:lnSpc>
                <a:spcPct val="99400"/>
              </a:lnSpc>
              <a:spcBef>
                <a:spcPts val="105"/>
              </a:spcBef>
            </a:pPr>
            <a:r>
              <a:rPr sz="1600" b="1" i="1" spc="-65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CTI</a:t>
            </a:r>
            <a:r>
              <a:rPr sz="1600" b="1" i="1" spc="-155" dirty="0">
                <a:solidFill>
                  <a:srgbClr val="634646"/>
                </a:solidFill>
                <a:latin typeface="Constantia"/>
                <a:cs typeface="Constantia"/>
              </a:rPr>
              <a:t>V</a:t>
            </a:r>
            <a:r>
              <a:rPr sz="1600" b="1" i="1" spc="-100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TI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O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 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SOLID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D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</a:t>
            </a: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O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R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BE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NT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09008" y="2192147"/>
            <a:ext cx="219709" cy="1694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79650" y="2721610"/>
            <a:ext cx="47364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With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increase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pressure,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increases 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up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certain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extent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till saturation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level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achieved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- no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more adsorption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takes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place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no 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matter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how high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pressure</a:t>
            </a:r>
            <a:r>
              <a:rPr sz="1600" b="1" i="1" spc="2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applied.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79868" y="2668523"/>
            <a:ext cx="1880870" cy="11386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34564" y="5644388"/>
            <a:ext cx="665225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Activation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surface done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so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as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provide more vacant 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sites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surface. This can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be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done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by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breaking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solid crystal in small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pieces, breaking lump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solid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into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powders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or sub-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dividing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the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74823" y="4098797"/>
            <a:ext cx="1501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7680" algn="l"/>
                <a:tab pos="791210" algn="l"/>
              </a:tabLst>
            </a:pP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It’s	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	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39285" y="4098797"/>
            <a:ext cx="4946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6530" algn="l"/>
                <a:tab pos="2515235" algn="l"/>
                <a:tab pos="3749675" algn="l"/>
                <a:tab pos="4742180" algn="l"/>
              </a:tabLst>
            </a:pPr>
            <a:r>
              <a:rPr sz="1600" b="1" i="1" spc="-25" dirty="0">
                <a:solidFill>
                  <a:srgbClr val="634646"/>
                </a:solidFill>
                <a:latin typeface="Constantia"/>
                <a:cs typeface="Constantia"/>
              </a:rPr>
              <a:t>p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h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no</a:t>
            </a:r>
            <a:r>
              <a:rPr sz="1600" b="1" i="1" spc="5" dirty="0">
                <a:solidFill>
                  <a:srgbClr val="634646"/>
                </a:solidFill>
                <a:latin typeface="Constantia"/>
                <a:cs typeface="Constantia"/>
              </a:rPr>
              <a:t>m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e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n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o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	</a:t>
            </a:r>
            <a:r>
              <a:rPr sz="1600" b="1" i="1" spc="-35" dirty="0">
                <a:solidFill>
                  <a:srgbClr val="634646"/>
                </a:solidFill>
                <a:latin typeface="Constantia"/>
                <a:cs typeface="Constantia"/>
              </a:rPr>
              <a:t>t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h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</a:t>
            </a:r>
            <a:r>
              <a:rPr sz="1600" b="1" i="1" spc="-25" dirty="0">
                <a:solidFill>
                  <a:srgbClr val="634646"/>
                </a:solidFill>
                <a:latin typeface="Constantia"/>
                <a:cs typeface="Constantia"/>
              </a:rPr>
              <a:t>r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e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fo</a:t>
            </a: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r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e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	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d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o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r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ptio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	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c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apa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c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ity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	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74823" y="4342638"/>
            <a:ext cx="66128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increases with increase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in its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area.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Smaller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3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size 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particles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solid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adsorbents more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extent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adsorption  at its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interface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5404"/>
            <a:ext cx="492252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4252" y="565404"/>
            <a:ext cx="571500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236" y="260730"/>
            <a:ext cx="4995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2880" algn="l"/>
              </a:tabLst>
            </a:pPr>
            <a:r>
              <a:rPr sz="3000" spc="-10" dirty="0"/>
              <a:t>ADSORPTION	</a:t>
            </a:r>
            <a:r>
              <a:rPr sz="3000" spc="-15" dirty="0"/>
              <a:t>ISOTHERMS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134518" y="1087069"/>
            <a:ext cx="8837295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process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usually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studied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through graphs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known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Isotherm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.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amount</a:t>
            </a:r>
            <a:r>
              <a:rPr sz="1600" i="1" spc="29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of</a:t>
            </a:r>
            <a:endParaRPr sz="1600">
              <a:latin typeface="Constantia"/>
              <a:cs typeface="Constantia"/>
            </a:endParaRPr>
          </a:p>
          <a:p>
            <a:pPr marL="113030">
              <a:lnSpc>
                <a:spcPct val="100000"/>
              </a:lnSpc>
              <a:spcBef>
                <a:spcPts val="30"/>
              </a:spcBef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adsorbate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as a function if its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(gas) or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concentration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(liquid) at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constant</a:t>
            </a:r>
            <a:r>
              <a:rPr sz="1600" i="1" spc="3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T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8159" y="2017776"/>
            <a:ext cx="155448" cy="155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7747" y="1726692"/>
            <a:ext cx="7056831" cy="635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62500" y="1808988"/>
            <a:ext cx="504444" cy="402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0" y="1816607"/>
            <a:ext cx="1092708" cy="394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52716" y="1816607"/>
            <a:ext cx="367283" cy="394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6056" y="1816607"/>
            <a:ext cx="365759" cy="394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7310" y="1828800"/>
            <a:ext cx="32626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1150" algn="l"/>
                <a:tab pos="1861820" algn="l"/>
              </a:tabLst>
            </a:pP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</a:t>
            </a:r>
            <a:r>
              <a:rPr sz="1800" b="1" i="1" spc="-30" dirty="0">
                <a:solidFill>
                  <a:srgbClr val="634646"/>
                </a:solidFill>
                <a:latin typeface="Constantia"/>
                <a:cs typeface="Constantia"/>
              </a:rPr>
              <a:t>O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RB</a:t>
            </a:r>
            <a:r>
              <a:rPr sz="1800" b="1" i="1" spc="-114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T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E	+	</a:t>
            </a: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</a:t>
            </a:r>
            <a:r>
              <a:rPr sz="1800" b="1" i="1" spc="-30" dirty="0">
                <a:solidFill>
                  <a:srgbClr val="634646"/>
                </a:solidFill>
                <a:latin typeface="Constantia"/>
                <a:cs typeface="Constantia"/>
              </a:rPr>
              <a:t>O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RBENT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64097" y="1866391"/>
            <a:ext cx="154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5565" y="1739011"/>
            <a:ext cx="8934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6FC0"/>
                </a:solidFill>
                <a:latin typeface="Constantia"/>
                <a:cs typeface="Constantia"/>
              </a:rPr>
              <a:t>Adsorption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7725" y="1854028"/>
            <a:ext cx="893444" cy="450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>
              <a:lnSpc>
                <a:spcPts val="1970"/>
              </a:lnSpc>
              <a:spcBef>
                <a:spcPts val="95"/>
              </a:spcBef>
            </a:pPr>
            <a:r>
              <a:rPr sz="1900" b="1" i="1" spc="-55" dirty="0">
                <a:solidFill>
                  <a:srgbClr val="634646"/>
                </a:solidFill>
                <a:latin typeface="Cambria Math"/>
                <a:cs typeface="Cambria Math"/>
              </a:rPr>
              <a:t>⇌</a:t>
            </a:r>
            <a:endParaRPr sz="1900">
              <a:latin typeface="Cambria Math"/>
              <a:cs typeface="Cambria Math"/>
            </a:endParaRPr>
          </a:p>
          <a:p>
            <a:pPr marL="12700">
              <a:lnSpc>
                <a:spcPts val="1370"/>
              </a:lnSpc>
            </a:pPr>
            <a:r>
              <a:rPr sz="1400" spc="-5" dirty="0">
                <a:solidFill>
                  <a:srgbClr val="006FC0"/>
                </a:solidFill>
                <a:latin typeface="Constantia"/>
                <a:cs typeface="Constantia"/>
              </a:rPr>
              <a:t>Desorption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40" y="2554300"/>
            <a:ext cx="8684895" cy="2217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indent="-262255">
              <a:lnSpc>
                <a:spcPts val="1910"/>
              </a:lnSpc>
              <a:spcBef>
                <a:spcPts val="95"/>
              </a:spcBef>
              <a:buFont typeface="Wingdings"/>
              <a:buChar char=""/>
              <a:tabLst>
                <a:tab pos="274955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According to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Le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Chatlier’s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principle,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 application 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excess pressure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equilibrium</a:t>
            </a:r>
            <a:r>
              <a:rPr sz="1600" i="1" spc="6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will shift</a:t>
            </a:r>
            <a:endParaRPr sz="1600">
              <a:latin typeface="Constantia"/>
              <a:cs typeface="Constantia"/>
            </a:endParaRPr>
          </a:p>
          <a:p>
            <a:pPr marL="201295">
              <a:lnSpc>
                <a:spcPts val="1910"/>
              </a:lnSpc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direction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where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number of molecules</a:t>
            </a:r>
            <a:r>
              <a:rPr sz="1600" i="1" spc="114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decreases.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01295" marR="3291204" indent="-189230">
              <a:lnSpc>
                <a:spcPct val="100000"/>
              </a:lnSpc>
              <a:buFont typeface="Wingdings"/>
              <a:buChar char=""/>
              <a:tabLst>
                <a:tab pos="22034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Since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no.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molecules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decreases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forward direction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i.e. 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direction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with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increase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forward  direction equilibrium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will be</a:t>
            </a:r>
            <a:r>
              <a:rPr sz="1600" i="1" spc="10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achieved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34646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Font typeface="Wingdings"/>
              <a:buChar char=""/>
              <a:tabLst>
                <a:tab pos="26733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given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Isotherm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after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saturation</a:t>
            </a:r>
            <a:r>
              <a:rPr sz="1600" i="1" spc="10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</a:t>
            </a:r>
            <a:endParaRPr sz="1600">
              <a:latin typeface="Constantia"/>
              <a:cs typeface="Constantia"/>
            </a:endParaRPr>
          </a:p>
          <a:p>
            <a:pPr marL="248285">
              <a:lnSpc>
                <a:spcPct val="100000"/>
              </a:lnSpc>
            </a:pP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Ps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does not</a:t>
            </a:r>
            <a:r>
              <a:rPr sz="1600" i="1" spc="4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increases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040" y="4990338"/>
            <a:ext cx="54508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15900" algn="l"/>
              </a:tabLst>
            </a:pP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Vacancies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are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limited,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Ps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 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stage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reached when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all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sites are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occupied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and further  increase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does not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increases adsorption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extent. </a:t>
            </a:r>
            <a:r>
              <a:rPr sz="1600" i="1" u="sng" spc="-15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i="1" u="sng" spc="-25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Types </a:t>
            </a:r>
            <a:r>
              <a:rPr sz="1600" b="1" i="1" u="sng" spc="-5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of </a:t>
            </a:r>
            <a:r>
              <a:rPr sz="1600" b="1" i="1" u="sng" spc="-10" dirty="0">
                <a:solidFill>
                  <a:srgbClr val="634646"/>
                </a:solidFill>
                <a:uFill>
                  <a:solidFill>
                    <a:srgbClr val="634646"/>
                  </a:solidFill>
                </a:uFill>
                <a:latin typeface="Constantia"/>
                <a:cs typeface="Constantia"/>
              </a:rPr>
              <a:t>Adsorption Isotherms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: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86044" y="5081015"/>
            <a:ext cx="3457955" cy="10637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803" y="5055108"/>
            <a:ext cx="3473196" cy="10622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4403" y="5107775"/>
            <a:ext cx="3312414" cy="9087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64403" y="5111622"/>
            <a:ext cx="331279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 marR="77470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22D2D"/>
                </a:solidFill>
                <a:latin typeface="Constantia"/>
                <a:cs typeface="Constantia"/>
              </a:rPr>
              <a:t>Graph between </a:t>
            </a:r>
            <a:r>
              <a:rPr sz="1400" b="1" dirty="0">
                <a:solidFill>
                  <a:srgbClr val="422D2D"/>
                </a:solidFill>
                <a:latin typeface="Constantia"/>
                <a:cs typeface="Constantia"/>
              </a:rPr>
              <a:t>the </a:t>
            </a:r>
            <a:r>
              <a:rPr sz="1400" b="1" spc="-5" dirty="0">
                <a:solidFill>
                  <a:srgbClr val="422D2D"/>
                </a:solidFill>
                <a:latin typeface="Constantia"/>
                <a:cs typeface="Constantia"/>
              </a:rPr>
              <a:t>amounts of  adsorbate (x) adsorbed </a:t>
            </a:r>
            <a:r>
              <a:rPr sz="1400" b="1" dirty="0">
                <a:solidFill>
                  <a:srgbClr val="422D2D"/>
                </a:solidFill>
                <a:latin typeface="Constantia"/>
                <a:cs typeface="Constantia"/>
              </a:rPr>
              <a:t>on </a:t>
            </a:r>
            <a:r>
              <a:rPr sz="1400" b="1" spc="-5" dirty="0">
                <a:solidFill>
                  <a:srgbClr val="422D2D"/>
                </a:solidFill>
                <a:latin typeface="Constantia"/>
                <a:cs typeface="Constantia"/>
              </a:rPr>
              <a:t>the  surface of adsorbent (m) and  </a:t>
            </a:r>
            <a:r>
              <a:rPr sz="1400" b="1" spc="-10" dirty="0">
                <a:solidFill>
                  <a:srgbClr val="422D2D"/>
                </a:solidFill>
                <a:latin typeface="Constantia"/>
                <a:cs typeface="Constantia"/>
              </a:rPr>
              <a:t>pressure </a:t>
            </a:r>
            <a:r>
              <a:rPr sz="1400" b="1" dirty="0">
                <a:solidFill>
                  <a:srgbClr val="422D2D"/>
                </a:solidFill>
                <a:latin typeface="Constantia"/>
                <a:cs typeface="Constantia"/>
              </a:rPr>
              <a:t>at </a:t>
            </a:r>
            <a:r>
              <a:rPr sz="1400" b="1" spc="-5" dirty="0">
                <a:solidFill>
                  <a:srgbClr val="422D2D"/>
                </a:solidFill>
                <a:latin typeface="Constantia"/>
                <a:cs typeface="Constantia"/>
              </a:rPr>
              <a:t>constant</a:t>
            </a:r>
            <a:r>
              <a:rPr sz="1400" b="1" spc="-22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400" b="1" spc="-5" dirty="0">
                <a:solidFill>
                  <a:srgbClr val="422D2D"/>
                </a:solidFill>
                <a:latin typeface="Constantia"/>
                <a:cs typeface="Constantia"/>
              </a:rPr>
              <a:t>temperature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99759" y="2808732"/>
            <a:ext cx="3441191" cy="23972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42631" y="3930396"/>
            <a:ext cx="155448" cy="155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77865" y="2836164"/>
            <a:ext cx="3285490" cy="22409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6680" y="2919222"/>
            <a:ext cx="2952369" cy="20699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6149338"/>
            <a:ext cx="8983980" cy="7086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0644"/>
            <a:ext cx="550164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2" y="569976"/>
            <a:ext cx="5373624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9764" y="569976"/>
            <a:ext cx="571500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0388" y="266191"/>
            <a:ext cx="4826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2885" algn="l"/>
              </a:tabLst>
            </a:pPr>
            <a:r>
              <a:rPr sz="3000" spc="-10" dirty="0"/>
              <a:t>FREUNDLICH	</a:t>
            </a:r>
            <a:r>
              <a:rPr sz="3000" spc="-20" dirty="0"/>
              <a:t>ISOTHERM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78739" y="1124838"/>
            <a:ext cx="84156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indent="-27495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7495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Empirical equation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for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representing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isothermal variation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a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quantity</a:t>
            </a:r>
            <a:r>
              <a:rPr sz="1600" i="1" spc="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gas</a:t>
            </a:r>
            <a:endParaRPr sz="16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adsorbed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by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unit mass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solid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with pressure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Freundlich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</a:t>
            </a:r>
            <a:r>
              <a:rPr sz="1600" i="1" spc="3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Isotherm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4360" y="1856612"/>
            <a:ext cx="643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………….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374773"/>
            <a:ext cx="87255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x/m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=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per gram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obtained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by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dividing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amount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adsorbate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(x) 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by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weight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</a:t>
            </a:r>
            <a:r>
              <a:rPr sz="1600" i="1" spc="8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(m).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34646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67335" marR="358775" indent="-267335">
              <a:lnSpc>
                <a:spcPct val="100000"/>
              </a:lnSpc>
              <a:buFont typeface="Wingdings"/>
              <a:buChar char=""/>
              <a:tabLst>
                <a:tab pos="267335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P 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</a:t>
            </a:r>
            <a:r>
              <a:rPr sz="1600" i="1" spc="-15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b="1" i="1" spc="-5" smtClean="0">
                <a:solidFill>
                  <a:srgbClr val="634646"/>
                </a:solidFill>
                <a:latin typeface="Constantia"/>
                <a:cs typeface="Constantia"/>
              </a:rPr>
              <a:t>k</a:t>
            </a:r>
            <a:r>
              <a:rPr lang="en-IN" sz="1600" b="1" i="1" spc="-5" dirty="0" smtClean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smtClean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smtClean="0">
                <a:solidFill>
                  <a:srgbClr val="634646"/>
                </a:solidFill>
                <a:latin typeface="Constantia"/>
                <a:cs typeface="Constantia"/>
              </a:rPr>
              <a:t>and</a:t>
            </a:r>
            <a:r>
              <a:rPr lang="en-IN" sz="1600" b="1" i="1" spc="-10" dirty="0" smtClean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smtClean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are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constants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whose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values depend upon adsorbent and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gas at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particular 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temperature</a:t>
            </a:r>
            <a:r>
              <a:rPr sz="1600" i="1" spc="3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3838194"/>
            <a:ext cx="4370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64160" algn="l"/>
              </a:tabLst>
            </a:pPr>
            <a:r>
              <a:rPr sz="1600" i="1" spc="-25" dirty="0">
                <a:solidFill>
                  <a:srgbClr val="634646"/>
                </a:solidFill>
                <a:latin typeface="Constantia"/>
                <a:cs typeface="Constantia"/>
              </a:rPr>
              <a:t>Taking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logarithms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Freundlich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Isotherm</a:t>
            </a:r>
            <a:r>
              <a:rPr sz="1600" i="1" spc="21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: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4569663"/>
            <a:ext cx="31324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67335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Freundlich Isotherm correctly 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established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relationship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with pressure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lower 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values,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460" y="5786120"/>
            <a:ext cx="2798445" cy="790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3200" marR="5080" indent="-190500" algn="just">
              <a:lnSpc>
                <a:spcPct val="100499"/>
              </a:lnSpc>
              <a:spcBef>
                <a:spcPts val="90"/>
              </a:spcBef>
            </a:pPr>
            <a:r>
              <a:rPr sz="1800" b="1" i="1" u="sng" spc="-10" dirty="0">
                <a:solidFill>
                  <a:srgbClr val="0A7E27"/>
                </a:solidFill>
                <a:uFill>
                  <a:solidFill>
                    <a:srgbClr val="0A7E27"/>
                  </a:solidFill>
                </a:uFill>
                <a:latin typeface="Constantia"/>
                <a:cs typeface="Constantia"/>
              </a:rPr>
              <a:t>Limitation</a:t>
            </a:r>
            <a:r>
              <a:rPr sz="1800" b="1" i="1" spc="-10" dirty="0">
                <a:solidFill>
                  <a:srgbClr val="0A7E27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: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Failed to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predict 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capacity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higher 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2836" y="1732788"/>
            <a:ext cx="4501896" cy="664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759" y="1780032"/>
            <a:ext cx="4277868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564" y="1772792"/>
            <a:ext cx="4320540" cy="483234"/>
          </a:xfrm>
          <a:custGeom>
            <a:avLst/>
            <a:gdLst/>
            <a:ahLst/>
            <a:cxnLst/>
            <a:rect l="l" t="t" r="r" b="b"/>
            <a:pathLst>
              <a:path w="4320540" h="483235">
                <a:moveTo>
                  <a:pt x="0" y="80518"/>
                </a:moveTo>
                <a:lnTo>
                  <a:pt x="6328" y="49184"/>
                </a:lnTo>
                <a:lnTo>
                  <a:pt x="23587" y="23590"/>
                </a:lnTo>
                <a:lnTo>
                  <a:pt x="49184" y="6330"/>
                </a:lnTo>
                <a:lnTo>
                  <a:pt x="80530" y="0"/>
                </a:lnTo>
                <a:lnTo>
                  <a:pt x="4239971" y="0"/>
                </a:lnTo>
                <a:lnTo>
                  <a:pt x="4271304" y="6330"/>
                </a:lnTo>
                <a:lnTo>
                  <a:pt x="4296898" y="23590"/>
                </a:lnTo>
                <a:lnTo>
                  <a:pt x="4314159" y="49184"/>
                </a:lnTo>
                <a:lnTo>
                  <a:pt x="4320489" y="80518"/>
                </a:lnTo>
                <a:lnTo>
                  <a:pt x="4320489" y="402590"/>
                </a:lnTo>
                <a:lnTo>
                  <a:pt x="4314159" y="433976"/>
                </a:lnTo>
                <a:lnTo>
                  <a:pt x="4296898" y="459565"/>
                </a:lnTo>
                <a:lnTo>
                  <a:pt x="4271304" y="476795"/>
                </a:lnTo>
                <a:lnTo>
                  <a:pt x="4239971" y="483108"/>
                </a:lnTo>
                <a:lnTo>
                  <a:pt x="80530" y="483108"/>
                </a:lnTo>
                <a:lnTo>
                  <a:pt x="49184" y="476795"/>
                </a:lnTo>
                <a:lnTo>
                  <a:pt x="23587" y="459565"/>
                </a:lnTo>
                <a:lnTo>
                  <a:pt x="6328" y="433976"/>
                </a:lnTo>
                <a:lnTo>
                  <a:pt x="0" y="402590"/>
                </a:lnTo>
                <a:lnTo>
                  <a:pt x="0" y="8051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2658" y="1849628"/>
            <a:ext cx="4322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  <a:tabLst>
                <a:tab pos="1922145" algn="l"/>
                <a:tab pos="2891790" algn="l"/>
              </a:tabLst>
            </a:pP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x/m</a:t>
            </a:r>
            <a:r>
              <a:rPr sz="18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=</a:t>
            </a:r>
            <a:r>
              <a:rPr sz="1800" b="1" i="1" spc="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kP</a:t>
            </a:r>
            <a:r>
              <a:rPr sz="1800" b="1" i="1" spc="-7" baseline="25462" dirty="0">
                <a:solidFill>
                  <a:srgbClr val="C00000"/>
                </a:solidFill>
                <a:latin typeface="Constantia"/>
                <a:cs typeface="Constantia"/>
              </a:rPr>
              <a:t>1/n	</a:t>
            </a:r>
            <a:r>
              <a:rPr sz="1800" b="1" i="1" spc="-15" dirty="0">
                <a:solidFill>
                  <a:srgbClr val="C00000"/>
                </a:solidFill>
                <a:latin typeface="Constantia"/>
                <a:cs typeface="Constantia"/>
              </a:rPr>
              <a:t>OR	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x/m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=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kC</a:t>
            </a:r>
            <a:r>
              <a:rPr sz="1800" b="1" i="1" spc="-7" baseline="25462" dirty="0">
                <a:solidFill>
                  <a:srgbClr val="C00000"/>
                </a:solidFill>
                <a:latin typeface="Constantia"/>
                <a:cs typeface="Constantia"/>
              </a:rPr>
              <a:t>1/n</a:t>
            </a:r>
            <a:endParaRPr sz="1800" baseline="25462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12414" y="4357878"/>
            <a:ext cx="2846069" cy="2002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4540" y="4349940"/>
            <a:ext cx="2861945" cy="2018664"/>
          </a:xfrm>
          <a:custGeom>
            <a:avLst/>
            <a:gdLst/>
            <a:ahLst/>
            <a:cxnLst/>
            <a:rect l="l" t="t" r="r" b="b"/>
            <a:pathLst>
              <a:path w="2861945" h="2018664">
                <a:moveTo>
                  <a:pt x="0" y="2018411"/>
                </a:moveTo>
                <a:lnTo>
                  <a:pt x="2861944" y="2018411"/>
                </a:lnTo>
                <a:lnTo>
                  <a:pt x="2861944" y="0"/>
                </a:lnTo>
                <a:lnTo>
                  <a:pt x="0" y="0"/>
                </a:lnTo>
                <a:lnTo>
                  <a:pt x="0" y="2018411"/>
                </a:lnTo>
                <a:close/>
              </a:path>
            </a:pathLst>
          </a:custGeom>
          <a:ln w="15875">
            <a:solidFill>
              <a:srgbClr val="48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7826" y="4357878"/>
            <a:ext cx="2867025" cy="2002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9952" y="4349940"/>
            <a:ext cx="2882900" cy="2018664"/>
          </a:xfrm>
          <a:custGeom>
            <a:avLst/>
            <a:gdLst/>
            <a:ahLst/>
            <a:cxnLst/>
            <a:rect l="l" t="t" r="r" b="b"/>
            <a:pathLst>
              <a:path w="2882900" h="2018664">
                <a:moveTo>
                  <a:pt x="0" y="2018411"/>
                </a:moveTo>
                <a:lnTo>
                  <a:pt x="2882900" y="2018411"/>
                </a:lnTo>
                <a:lnTo>
                  <a:pt x="2882900" y="0"/>
                </a:lnTo>
                <a:lnTo>
                  <a:pt x="0" y="0"/>
                </a:lnTo>
                <a:lnTo>
                  <a:pt x="0" y="2018411"/>
                </a:lnTo>
                <a:close/>
              </a:path>
            </a:pathLst>
          </a:custGeom>
          <a:ln w="15875">
            <a:solidFill>
              <a:srgbClr val="48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32932" y="1723644"/>
            <a:ext cx="2901695" cy="525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7523" y="1748027"/>
            <a:ext cx="2612135" cy="4221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5990" y="1755648"/>
            <a:ext cx="2736215" cy="360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5990" y="1755648"/>
            <a:ext cx="2736215" cy="360045"/>
          </a:xfrm>
          <a:custGeom>
            <a:avLst/>
            <a:gdLst/>
            <a:ahLst/>
            <a:cxnLst/>
            <a:rect l="l" t="t" r="r" b="b"/>
            <a:pathLst>
              <a:path w="2736215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4" y="0"/>
                </a:lnTo>
                <a:lnTo>
                  <a:pt x="2676270" y="0"/>
                </a:lnTo>
                <a:lnTo>
                  <a:pt x="2699621" y="4724"/>
                </a:lnTo>
                <a:lnTo>
                  <a:pt x="2718673" y="17605"/>
                </a:lnTo>
                <a:lnTo>
                  <a:pt x="2731510" y="36701"/>
                </a:lnTo>
                <a:lnTo>
                  <a:pt x="2736215" y="60071"/>
                </a:lnTo>
                <a:lnTo>
                  <a:pt x="2736215" y="300100"/>
                </a:lnTo>
                <a:lnTo>
                  <a:pt x="2731510" y="323451"/>
                </a:lnTo>
                <a:lnTo>
                  <a:pt x="2718673" y="342503"/>
                </a:lnTo>
                <a:lnTo>
                  <a:pt x="2699621" y="355340"/>
                </a:lnTo>
                <a:lnTo>
                  <a:pt x="2676270" y="360044"/>
                </a:lnTo>
                <a:lnTo>
                  <a:pt x="59944" y="360044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999">
            <a:solidFill>
              <a:srgbClr val="85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70497" y="1804543"/>
            <a:ext cx="22269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422D2D"/>
                </a:solidFill>
                <a:latin typeface="Constantia"/>
                <a:cs typeface="Constantia"/>
              </a:rPr>
              <a:t>FREUNDLICH</a:t>
            </a:r>
            <a:r>
              <a:rPr sz="1400" b="1" i="1" spc="29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400" b="1" i="1" spc="-10" dirty="0">
                <a:solidFill>
                  <a:srgbClr val="422D2D"/>
                </a:solidFill>
                <a:latin typeface="Constantia"/>
                <a:cs typeface="Constantia"/>
              </a:rPr>
              <a:t>ISOTHERM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39996" y="3660647"/>
            <a:ext cx="3866388" cy="6080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5820" y="3642359"/>
            <a:ext cx="3752087" cy="536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30420" y="3699636"/>
            <a:ext cx="3686175" cy="428625"/>
          </a:xfrm>
          <a:custGeom>
            <a:avLst/>
            <a:gdLst/>
            <a:ahLst/>
            <a:cxnLst/>
            <a:rect l="l" t="t" r="r" b="b"/>
            <a:pathLst>
              <a:path w="3686175" h="428625">
                <a:moveTo>
                  <a:pt x="0" y="71374"/>
                </a:moveTo>
                <a:lnTo>
                  <a:pt x="5597" y="43559"/>
                </a:lnTo>
                <a:lnTo>
                  <a:pt x="20875" y="20875"/>
                </a:lnTo>
                <a:lnTo>
                  <a:pt x="43559" y="5597"/>
                </a:lnTo>
                <a:lnTo>
                  <a:pt x="71374" y="0"/>
                </a:lnTo>
                <a:lnTo>
                  <a:pt x="3614674" y="0"/>
                </a:lnTo>
                <a:lnTo>
                  <a:pt x="3642435" y="5597"/>
                </a:lnTo>
                <a:lnTo>
                  <a:pt x="3665124" y="20875"/>
                </a:lnTo>
                <a:lnTo>
                  <a:pt x="3680432" y="43559"/>
                </a:lnTo>
                <a:lnTo>
                  <a:pt x="3686048" y="71374"/>
                </a:lnTo>
                <a:lnTo>
                  <a:pt x="3686048" y="356869"/>
                </a:lnTo>
                <a:lnTo>
                  <a:pt x="3680432" y="384631"/>
                </a:lnTo>
                <a:lnTo>
                  <a:pt x="3665124" y="407320"/>
                </a:lnTo>
                <a:lnTo>
                  <a:pt x="3642435" y="422628"/>
                </a:lnTo>
                <a:lnTo>
                  <a:pt x="3614674" y="428244"/>
                </a:lnTo>
                <a:lnTo>
                  <a:pt x="71374" y="428244"/>
                </a:lnTo>
                <a:lnTo>
                  <a:pt x="43559" y="422628"/>
                </a:lnTo>
                <a:lnTo>
                  <a:pt x="20875" y="407320"/>
                </a:lnTo>
                <a:lnTo>
                  <a:pt x="5597" y="384631"/>
                </a:lnTo>
                <a:lnTo>
                  <a:pt x="0" y="356869"/>
                </a:lnTo>
                <a:lnTo>
                  <a:pt x="0" y="71374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74133" y="3717416"/>
            <a:ext cx="3202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Log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x/m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= log k +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1/n log</a:t>
            </a:r>
            <a:r>
              <a:rPr sz="2000" b="1" i="1" spc="-10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P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11067" y="6400800"/>
            <a:ext cx="3044952" cy="457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93236" y="6432422"/>
            <a:ext cx="2880360" cy="3600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3236" y="6432422"/>
            <a:ext cx="2880360" cy="360045"/>
          </a:xfrm>
          <a:custGeom>
            <a:avLst/>
            <a:gdLst/>
            <a:ahLst/>
            <a:cxnLst/>
            <a:rect l="l" t="t" r="r" b="b"/>
            <a:pathLst>
              <a:path w="2880360" h="360045">
                <a:moveTo>
                  <a:pt x="0" y="60007"/>
                </a:moveTo>
                <a:lnTo>
                  <a:pt x="4724" y="36652"/>
                </a:lnTo>
                <a:lnTo>
                  <a:pt x="17605" y="17578"/>
                </a:lnTo>
                <a:lnTo>
                  <a:pt x="36701" y="4716"/>
                </a:lnTo>
                <a:lnTo>
                  <a:pt x="60071" y="0"/>
                </a:lnTo>
                <a:lnTo>
                  <a:pt x="2820289" y="0"/>
                </a:lnTo>
                <a:lnTo>
                  <a:pt x="2843658" y="4716"/>
                </a:lnTo>
                <a:lnTo>
                  <a:pt x="2862754" y="17578"/>
                </a:lnTo>
                <a:lnTo>
                  <a:pt x="2875635" y="36652"/>
                </a:lnTo>
                <a:lnTo>
                  <a:pt x="2880360" y="60007"/>
                </a:lnTo>
                <a:lnTo>
                  <a:pt x="2880360" y="300036"/>
                </a:lnTo>
                <a:lnTo>
                  <a:pt x="2875635" y="323393"/>
                </a:lnTo>
                <a:lnTo>
                  <a:pt x="2862754" y="342467"/>
                </a:lnTo>
                <a:lnTo>
                  <a:pt x="2843658" y="355327"/>
                </a:lnTo>
                <a:lnTo>
                  <a:pt x="2820289" y="360043"/>
                </a:lnTo>
                <a:lnTo>
                  <a:pt x="60071" y="360043"/>
                </a:lnTo>
                <a:lnTo>
                  <a:pt x="36701" y="355327"/>
                </a:lnTo>
                <a:lnTo>
                  <a:pt x="17605" y="342467"/>
                </a:lnTo>
                <a:lnTo>
                  <a:pt x="4724" y="323393"/>
                </a:lnTo>
                <a:lnTo>
                  <a:pt x="0" y="300036"/>
                </a:lnTo>
                <a:lnTo>
                  <a:pt x="0" y="60007"/>
                </a:lnTo>
                <a:close/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8003" y="6400800"/>
            <a:ext cx="3015996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0808" y="6432422"/>
            <a:ext cx="2880233" cy="3600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0808" y="6432422"/>
            <a:ext cx="2880360" cy="360045"/>
          </a:xfrm>
          <a:custGeom>
            <a:avLst/>
            <a:gdLst/>
            <a:ahLst/>
            <a:cxnLst/>
            <a:rect l="l" t="t" r="r" b="b"/>
            <a:pathLst>
              <a:path w="2880359" h="360045">
                <a:moveTo>
                  <a:pt x="0" y="60007"/>
                </a:moveTo>
                <a:lnTo>
                  <a:pt x="4704" y="36652"/>
                </a:lnTo>
                <a:lnTo>
                  <a:pt x="17541" y="17578"/>
                </a:lnTo>
                <a:lnTo>
                  <a:pt x="36593" y="4716"/>
                </a:lnTo>
                <a:lnTo>
                  <a:pt x="59943" y="0"/>
                </a:lnTo>
                <a:lnTo>
                  <a:pt x="2820289" y="0"/>
                </a:lnTo>
                <a:lnTo>
                  <a:pt x="2843639" y="4716"/>
                </a:lnTo>
                <a:lnTo>
                  <a:pt x="2862691" y="17578"/>
                </a:lnTo>
                <a:lnTo>
                  <a:pt x="2875528" y="36652"/>
                </a:lnTo>
                <a:lnTo>
                  <a:pt x="2880233" y="60007"/>
                </a:lnTo>
                <a:lnTo>
                  <a:pt x="2880233" y="300036"/>
                </a:lnTo>
                <a:lnTo>
                  <a:pt x="2875528" y="323393"/>
                </a:lnTo>
                <a:lnTo>
                  <a:pt x="2862691" y="342467"/>
                </a:lnTo>
                <a:lnTo>
                  <a:pt x="2843639" y="355327"/>
                </a:lnTo>
                <a:lnTo>
                  <a:pt x="2820289" y="360043"/>
                </a:lnTo>
                <a:lnTo>
                  <a:pt x="59943" y="360043"/>
                </a:lnTo>
                <a:lnTo>
                  <a:pt x="36593" y="355327"/>
                </a:lnTo>
                <a:lnTo>
                  <a:pt x="17541" y="342467"/>
                </a:lnTo>
                <a:lnTo>
                  <a:pt x="4704" y="323393"/>
                </a:lnTo>
                <a:lnTo>
                  <a:pt x="0" y="300036"/>
                </a:lnTo>
                <a:lnTo>
                  <a:pt x="0" y="60007"/>
                </a:lnTo>
                <a:close/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527805" y="6468262"/>
            <a:ext cx="2348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484142"/>
                </a:solidFill>
                <a:latin typeface="Constantia"/>
                <a:cs typeface="Constantia"/>
              </a:rPr>
              <a:t>Freundlich </a:t>
            </a:r>
            <a:r>
              <a:rPr sz="1600" spc="-5" dirty="0">
                <a:solidFill>
                  <a:srgbClr val="484142"/>
                </a:solidFill>
                <a:latin typeface="Constantia"/>
                <a:cs typeface="Constantia"/>
              </a:rPr>
              <a:t>Isotherm</a:t>
            </a:r>
            <a:r>
              <a:rPr sz="1600" spc="-114" dirty="0">
                <a:solidFill>
                  <a:srgbClr val="484142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rgbClr val="484142"/>
                </a:solidFill>
                <a:latin typeface="Constantia"/>
                <a:cs typeface="Constantia"/>
              </a:rPr>
              <a:t>curve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32829" y="6468262"/>
            <a:ext cx="1831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84142"/>
                </a:solidFill>
                <a:latin typeface="Constantia"/>
                <a:cs typeface="Constantia"/>
              </a:rPr>
              <a:t>Log </a:t>
            </a:r>
            <a:r>
              <a:rPr sz="1600" spc="-5" dirty="0">
                <a:solidFill>
                  <a:srgbClr val="484142"/>
                </a:solidFill>
                <a:latin typeface="Constantia"/>
                <a:cs typeface="Constantia"/>
              </a:rPr>
              <a:t>x/m </a:t>
            </a:r>
            <a:r>
              <a:rPr sz="1600" spc="-10" dirty="0">
                <a:solidFill>
                  <a:srgbClr val="484142"/>
                </a:solidFill>
                <a:latin typeface="Constantia"/>
                <a:cs typeface="Constantia"/>
              </a:rPr>
              <a:t>versus </a:t>
            </a:r>
            <a:r>
              <a:rPr sz="1600" spc="-5" dirty="0">
                <a:solidFill>
                  <a:srgbClr val="484142"/>
                </a:solidFill>
                <a:latin typeface="Constantia"/>
                <a:cs typeface="Constantia"/>
              </a:rPr>
              <a:t>log</a:t>
            </a:r>
            <a:r>
              <a:rPr sz="1600" spc="-195" dirty="0">
                <a:solidFill>
                  <a:srgbClr val="484142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484142"/>
                </a:solidFill>
                <a:latin typeface="Constantia"/>
                <a:cs typeface="Constantia"/>
              </a:rPr>
              <a:t>P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4548"/>
            <a:ext cx="59131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2564" y="563880"/>
            <a:ext cx="571500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1840" y="259841"/>
            <a:ext cx="4411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6960" algn="l"/>
              </a:tabLst>
            </a:pPr>
            <a:r>
              <a:rPr sz="3000" spc="70" dirty="0"/>
              <a:t>L</a:t>
            </a:r>
            <a:r>
              <a:rPr sz="3000" spc="-5" dirty="0"/>
              <a:t>ANGMUI</a:t>
            </a:r>
            <a:r>
              <a:rPr sz="3000" dirty="0"/>
              <a:t>R	I</a:t>
            </a:r>
            <a:r>
              <a:rPr sz="3000" spc="-10" dirty="0"/>
              <a:t>S</a:t>
            </a:r>
            <a:r>
              <a:rPr sz="3000" spc="-85" dirty="0"/>
              <a:t>O</a:t>
            </a:r>
            <a:r>
              <a:rPr sz="3000" spc="-5" dirty="0"/>
              <a:t>THERM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4898263" y="2388870"/>
            <a:ext cx="136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.......................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0" y="3215131"/>
            <a:ext cx="8907780" cy="2017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0" indent="-2990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extent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coverage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normally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expressed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fractional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coverage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,</a:t>
            </a:r>
            <a:r>
              <a:rPr sz="1600" i="1" spc="32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θ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34646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tabLst>
                <a:tab pos="808355" algn="l"/>
              </a:tabLst>
            </a:pP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θ	= number of adsorption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sites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occupied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/ number of adsorption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sites</a:t>
            </a:r>
            <a:r>
              <a:rPr sz="1600" b="1" i="1" spc="3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available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334010" marR="55880" indent="-283845">
              <a:lnSpc>
                <a:spcPct val="100000"/>
              </a:lnSpc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rate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change 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coverage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due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proportional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 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partial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p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 gas &amp;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number 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vacant sites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N(1 − θ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),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where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total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number 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sites,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k</a:t>
            </a:r>
            <a:r>
              <a:rPr sz="1575" b="1" i="1" spc="-22" baseline="-21164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k</a:t>
            </a:r>
            <a:r>
              <a:rPr sz="1575" b="1" i="1" spc="-22" baseline="-21164" dirty="0">
                <a:solidFill>
                  <a:srgbClr val="634646"/>
                </a:solidFill>
                <a:latin typeface="Constantia"/>
                <a:cs typeface="Constantia"/>
              </a:rPr>
              <a:t>d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rate 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constants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for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</a:t>
            </a:r>
            <a:r>
              <a:rPr sz="1600" i="1" spc="6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desorption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4" y="5400852"/>
            <a:ext cx="5210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839210" algn="l"/>
              </a:tabLst>
            </a:pP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d</a:t>
            </a:r>
            <a:r>
              <a:rPr sz="1600" b="1" i="1" spc="-5" dirty="0">
                <a:solidFill>
                  <a:srgbClr val="634646"/>
                </a:solidFill>
                <a:latin typeface="Courier New"/>
                <a:cs typeface="Courier New"/>
              </a:rPr>
              <a:t>θ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/dt  =  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k</a:t>
            </a:r>
            <a:r>
              <a:rPr sz="1575" b="1" i="1" spc="-22" baseline="-21164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r>
              <a:rPr sz="1575" b="1" i="1" spc="315" baseline="-21164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(1-</a:t>
            </a:r>
            <a:r>
              <a:rPr sz="1600" b="1" i="1" spc="-17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θ</a:t>
            </a:r>
            <a:r>
              <a:rPr sz="1600" b="1" i="1" spc="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)	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……………………….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5897981"/>
            <a:ext cx="8521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11150" algn="l"/>
                <a:tab pos="311785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rate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change 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θ due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proportional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 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number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adsorbed species,</a:t>
            </a:r>
            <a:r>
              <a:rPr sz="1600" i="1" spc="5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3077" y="6376517"/>
            <a:ext cx="5409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963294" algn="l"/>
                <a:tab pos="4016375" algn="l"/>
              </a:tabLst>
            </a:pP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d</a:t>
            </a:r>
            <a:r>
              <a:rPr sz="1600" b="1" i="1" spc="-5" dirty="0">
                <a:solidFill>
                  <a:srgbClr val="634646"/>
                </a:solidFill>
                <a:latin typeface="Courier New"/>
                <a:cs typeface="Courier New"/>
              </a:rPr>
              <a:t>θ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/dt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=	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-k</a:t>
            </a:r>
            <a:r>
              <a:rPr sz="1575" b="1" i="1" spc="-22" baseline="-21164" dirty="0">
                <a:solidFill>
                  <a:srgbClr val="634646"/>
                </a:solidFill>
                <a:latin typeface="Constantia"/>
                <a:cs typeface="Constantia"/>
              </a:rPr>
              <a:t>d</a:t>
            </a:r>
            <a:r>
              <a:rPr sz="1575" b="1" i="1" spc="209" baseline="-21164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Nθ	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..........................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2392679"/>
            <a:ext cx="3837431" cy="525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683" y="2368295"/>
            <a:ext cx="3909060" cy="486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612" y="2424683"/>
            <a:ext cx="3672459" cy="360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8707" y="5285232"/>
            <a:ext cx="1755648" cy="530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0560" y="2439756"/>
            <a:ext cx="3624579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953895" algn="l"/>
                <a:tab pos="2339975" algn="l"/>
              </a:tabLst>
            </a:pPr>
            <a:r>
              <a:rPr sz="1600" b="1" u="sng" spc="-5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10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5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A(g) </a:t>
            </a:r>
            <a:r>
              <a:rPr sz="1600" b="1" u="sng" spc="-5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+ M</a:t>
            </a:r>
            <a:r>
              <a:rPr sz="1600" b="1" u="sng" spc="10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10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(surface)	</a:t>
            </a:r>
            <a:r>
              <a:rPr sz="1650" b="1" i="1" u="sng" spc="-55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Lucida Sans Unicode"/>
                <a:cs typeface="Lucida Sans Unicode"/>
              </a:rPr>
              <a:t>⇌	</a:t>
            </a:r>
            <a:r>
              <a:rPr sz="1600" b="1" i="1" u="sng" spc="-10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AM(surface)</a:t>
            </a:r>
            <a:r>
              <a:rPr sz="1600" b="1" i="1" u="sng" spc="10" dirty="0">
                <a:solidFill>
                  <a:srgbClr val="634646"/>
                </a:solidFill>
                <a:uFill>
                  <a:solidFill>
                    <a:srgbClr val="918485"/>
                  </a:solidFill>
                </a:uFill>
                <a:latin typeface="Constantia"/>
                <a:cs typeface="Constantia"/>
              </a:rPr>
              <a:t> 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28331" y="5337047"/>
            <a:ext cx="1711452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4941" y="5319521"/>
            <a:ext cx="1584325" cy="360680"/>
          </a:xfrm>
          <a:custGeom>
            <a:avLst/>
            <a:gdLst/>
            <a:ahLst/>
            <a:cxnLst/>
            <a:rect l="l" t="t" r="r" b="b"/>
            <a:pathLst>
              <a:path w="1584325" h="360679">
                <a:moveTo>
                  <a:pt x="0" y="60070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1524127" y="0"/>
                </a:lnTo>
                <a:lnTo>
                  <a:pt x="1547477" y="4724"/>
                </a:lnTo>
                <a:lnTo>
                  <a:pt x="1566529" y="17605"/>
                </a:lnTo>
                <a:lnTo>
                  <a:pt x="1579366" y="36701"/>
                </a:lnTo>
                <a:lnTo>
                  <a:pt x="1584070" y="60070"/>
                </a:lnTo>
                <a:lnTo>
                  <a:pt x="1584070" y="300050"/>
                </a:lnTo>
                <a:lnTo>
                  <a:pt x="1579366" y="323410"/>
                </a:lnTo>
                <a:lnTo>
                  <a:pt x="1566529" y="342484"/>
                </a:lnTo>
                <a:lnTo>
                  <a:pt x="1547477" y="355342"/>
                </a:lnTo>
                <a:lnTo>
                  <a:pt x="1524127" y="360057"/>
                </a:lnTo>
                <a:lnTo>
                  <a:pt x="59943" y="360057"/>
                </a:lnTo>
                <a:lnTo>
                  <a:pt x="36593" y="355342"/>
                </a:lnTo>
                <a:lnTo>
                  <a:pt x="17541" y="342484"/>
                </a:lnTo>
                <a:lnTo>
                  <a:pt x="4704" y="323410"/>
                </a:lnTo>
                <a:lnTo>
                  <a:pt x="0" y="300050"/>
                </a:lnTo>
                <a:lnTo>
                  <a:pt x="0" y="60070"/>
                </a:lnTo>
                <a:close/>
              </a:path>
            </a:pathLst>
          </a:custGeom>
          <a:ln w="15875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91649" y="5387466"/>
            <a:ext cx="155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634646"/>
                </a:solidFill>
                <a:latin typeface="Constantia"/>
                <a:cs typeface="Constantia"/>
              </a:rPr>
              <a:t>Rate </a:t>
            </a:r>
            <a:r>
              <a:rPr sz="1200" b="1" i="1" dirty="0">
                <a:solidFill>
                  <a:srgbClr val="634646"/>
                </a:solidFill>
                <a:latin typeface="Constantia"/>
                <a:cs typeface="Constantia"/>
              </a:rPr>
              <a:t>of</a:t>
            </a:r>
            <a:r>
              <a:rPr sz="1200" b="1" i="1" spc="-7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Adsorption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74535" y="2098548"/>
            <a:ext cx="2548128" cy="1179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87311" y="2150364"/>
            <a:ext cx="2383536" cy="10347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0260" y="2132838"/>
            <a:ext cx="2376805" cy="1008380"/>
          </a:xfrm>
          <a:custGeom>
            <a:avLst/>
            <a:gdLst/>
            <a:ahLst/>
            <a:cxnLst/>
            <a:rect l="l" t="t" r="r" b="b"/>
            <a:pathLst>
              <a:path w="2376804" h="1008380">
                <a:moveTo>
                  <a:pt x="0" y="168021"/>
                </a:moveTo>
                <a:lnTo>
                  <a:pt x="5998" y="123339"/>
                </a:lnTo>
                <a:lnTo>
                  <a:pt x="22930" y="83199"/>
                </a:lnTo>
                <a:lnTo>
                  <a:pt x="49196" y="49196"/>
                </a:lnTo>
                <a:lnTo>
                  <a:pt x="83199" y="22930"/>
                </a:lnTo>
                <a:lnTo>
                  <a:pt x="123339" y="5998"/>
                </a:lnTo>
                <a:lnTo>
                  <a:pt x="168021" y="0"/>
                </a:lnTo>
                <a:lnTo>
                  <a:pt x="2208149" y="0"/>
                </a:lnTo>
                <a:lnTo>
                  <a:pt x="2252839" y="5998"/>
                </a:lnTo>
                <a:lnTo>
                  <a:pt x="2293003" y="22930"/>
                </a:lnTo>
                <a:lnTo>
                  <a:pt x="2327036" y="49196"/>
                </a:lnTo>
                <a:lnTo>
                  <a:pt x="2353333" y="83199"/>
                </a:lnTo>
                <a:lnTo>
                  <a:pt x="2370288" y="123339"/>
                </a:lnTo>
                <a:lnTo>
                  <a:pt x="2376297" y="168021"/>
                </a:lnTo>
                <a:lnTo>
                  <a:pt x="2376297" y="840104"/>
                </a:lnTo>
                <a:lnTo>
                  <a:pt x="2370288" y="884786"/>
                </a:lnTo>
                <a:lnTo>
                  <a:pt x="2353333" y="924926"/>
                </a:lnTo>
                <a:lnTo>
                  <a:pt x="2327036" y="958929"/>
                </a:lnTo>
                <a:lnTo>
                  <a:pt x="2293003" y="985195"/>
                </a:lnTo>
                <a:lnTo>
                  <a:pt x="2252839" y="1002127"/>
                </a:lnTo>
                <a:lnTo>
                  <a:pt x="2208149" y="1008126"/>
                </a:lnTo>
                <a:lnTo>
                  <a:pt x="168021" y="1008126"/>
                </a:lnTo>
                <a:lnTo>
                  <a:pt x="123339" y="1002127"/>
                </a:lnTo>
                <a:lnTo>
                  <a:pt x="83199" y="985195"/>
                </a:lnTo>
                <a:lnTo>
                  <a:pt x="49196" y="958929"/>
                </a:lnTo>
                <a:lnTo>
                  <a:pt x="22930" y="924926"/>
                </a:lnTo>
                <a:lnTo>
                  <a:pt x="5998" y="884786"/>
                </a:lnTo>
                <a:lnTo>
                  <a:pt x="0" y="840104"/>
                </a:lnTo>
                <a:lnTo>
                  <a:pt x="0" y="168021"/>
                </a:lnTo>
                <a:close/>
              </a:path>
            </a:pathLst>
          </a:custGeom>
          <a:ln w="15875">
            <a:solidFill>
              <a:srgbClr val="422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739" y="1142237"/>
            <a:ext cx="8670290" cy="1004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1916,Langmuir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proposed another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Isotherm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: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Langmuir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</a:t>
            </a:r>
            <a:r>
              <a:rPr sz="1600" b="1" i="1" spc="7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isotherm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48920" marR="45720" indent="-236220">
              <a:lnSpc>
                <a:spcPct val="100000"/>
              </a:lnSpc>
              <a:buFont typeface="Wingdings"/>
              <a:buChar char=""/>
              <a:tabLst>
                <a:tab pos="26733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Based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different assumptions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one of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that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dynamic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equilibrium exists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between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adsorbed  gaseous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molecules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free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gaseous</a:t>
            </a:r>
            <a:r>
              <a:rPr sz="1600" i="1" spc="10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>
                <a:solidFill>
                  <a:srgbClr val="634646"/>
                </a:solidFill>
                <a:latin typeface="Constantia"/>
                <a:cs typeface="Constantia"/>
              </a:rPr>
              <a:t>molecule</a:t>
            </a:r>
            <a:r>
              <a:rPr sz="1600" i="1" spc="-5" smtClean="0">
                <a:solidFill>
                  <a:srgbClr val="634646"/>
                </a:solidFill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5600" y="2209800"/>
            <a:ext cx="2286000" cy="8854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just">
              <a:spcBef>
                <a:spcPts val="105"/>
              </a:spcBef>
            </a:pPr>
            <a:r>
              <a:rPr lang="en-IN" sz="1100" b="1" spc="-5" dirty="0" smtClean="0">
                <a:solidFill>
                  <a:srgbClr val="634646"/>
                </a:solidFill>
                <a:latin typeface="Constantia"/>
                <a:cs typeface="Constantia"/>
              </a:rPr>
              <a:t>A(g) </a:t>
            </a:r>
            <a:r>
              <a:rPr lang="en-IN" sz="1100" b="1" dirty="0" smtClean="0">
                <a:solidFill>
                  <a:srgbClr val="634646"/>
                </a:solidFill>
                <a:latin typeface="Constantia"/>
                <a:cs typeface="Constantia"/>
              </a:rPr>
              <a:t>= unadsorbed</a:t>
            </a:r>
            <a:r>
              <a:rPr lang="en-IN" sz="1100" b="1" spc="-80" dirty="0" smtClean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lang="en-IN" sz="1100" b="1" spc="-5" dirty="0" smtClean="0">
                <a:solidFill>
                  <a:srgbClr val="634646"/>
                </a:solidFill>
                <a:latin typeface="Constantia"/>
                <a:cs typeface="Constantia"/>
              </a:rPr>
              <a:t>gaseous</a:t>
            </a:r>
            <a:endParaRPr lang="en-IN" sz="1100" dirty="0" smtClean="0">
              <a:latin typeface="Constantia"/>
              <a:cs typeface="Constantia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105"/>
              </a:spcBef>
            </a:pPr>
            <a:r>
              <a:rPr lang="en-IN" sz="1100" b="1" spc="-5" dirty="0" smtClean="0">
                <a:solidFill>
                  <a:srgbClr val="634646"/>
                </a:solidFill>
                <a:latin typeface="Constantia"/>
                <a:cs typeface="Constantia"/>
              </a:rPr>
              <a:t>	M</a:t>
            </a:r>
            <a:r>
              <a:rPr sz="1100" b="1" spc="-5" smtClean="0">
                <a:solidFill>
                  <a:srgbClr val="634646"/>
                </a:solidFill>
                <a:latin typeface="Constantia"/>
                <a:cs typeface="Constantia"/>
              </a:rPr>
              <a:t>olecules</a:t>
            </a:r>
            <a:r>
              <a:rPr lang="en-IN" sz="1100" b="1" spc="-5" dirty="0" smtClean="0">
                <a:solidFill>
                  <a:srgbClr val="634646"/>
                </a:solidFill>
                <a:latin typeface="Constantia"/>
                <a:cs typeface="Constantia"/>
              </a:rPr>
              <a:t>,</a:t>
            </a:r>
            <a:r>
              <a:rPr sz="1100" b="1" spc="-5" smtClean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endParaRPr lang="en-IN" sz="1100" b="1" spc="-5" dirty="0" smtClean="0">
              <a:solidFill>
                <a:srgbClr val="634646"/>
              </a:solidFill>
              <a:latin typeface="Constantia"/>
              <a:cs typeface="Constantia"/>
            </a:endParaRPr>
          </a:p>
          <a:p>
            <a:pPr marL="12700" marR="5080" indent="635" algn="just">
              <a:lnSpc>
                <a:spcPct val="100000"/>
              </a:lnSpc>
              <a:spcBef>
                <a:spcPts val="105"/>
              </a:spcBef>
            </a:pPr>
            <a:r>
              <a:rPr sz="1100" b="1" spc="-5" smtClean="0">
                <a:solidFill>
                  <a:srgbClr val="634646"/>
                </a:solidFill>
                <a:latin typeface="Constantia"/>
                <a:cs typeface="Constantia"/>
              </a:rPr>
              <a:t>M(surface</a:t>
            </a:r>
            <a:r>
              <a:rPr sz="1100" b="1" spc="-5" dirty="0">
                <a:solidFill>
                  <a:srgbClr val="634646"/>
                </a:solidFill>
                <a:latin typeface="Constantia"/>
                <a:cs typeface="Constantia"/>
              </a:rPr>
              <a:t>) </a:t>
            </a:r>
            <a:r>
              <a:rPr sz="1100" b="1" dirty="0">
                <a:solidFill>
                  <a:srgbClr val="634646"/>
                </a:solidFill>
                <a:latin typeface="Constantia"/>
                <a:cs typeface="Constantia"/>
              </a:rPr>
              <a:t>=  unoccupied </a:t>
            </a:r>
            <a:r>
              <a:rPr sz="1100" b="1" spc="-5" dirty="0">
                <a:solidFill>
                  <a:srgbClr val="634646"/>
                </a:solidFill>
                <a:latin typeface="Constantia"/>
                <a:cs typeface="Constantia"/>
              </a:rPr>
              <a:t>adsorbent</a:t>
            </a:r>
            <a:r>
              <a:rPr sz="1100" b="1" spc="-12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100" b="1" dirty="0">
                <a:solidFill>
                  <a:srgbClr val="634646"/>
                </a:solidFill>
                <a:latin typeface="Constantia"/>
                <a:cs typeface="Constantia"/>
              </a:rPr>
              <a:t>surface  AM(surface ) = </a:t>
            </a:r>
            <a:r>
              <a:rPr sz="1100" b="1" spc="-5" dirty="0">
                <a:solidFill>
                  <a:srgbClr val="634646"/>
                </a:solidFill>
                <a:latin typeface="Constantia"/>
                <a:cs typeface="Constantia"/>
              </a:rPr>
              <a:t>Adsorbed  gaseous</a:t>
            </a:r>
            <a:r>
              <a:rPr sz="1100" b="1" spc="-3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100" b="1" spc="-5" dirty="0">
                <a:solidFill>
                  <a:srgbClr val="634646"/>
                </a:solidFill>
                <a:latin typeface="Constantia"/>
                <a:cs typeface="Constantia"/>
              </a:rPr>
              <a:t>molecules</a:t>
            </a:r>
            <a:endParaRPr sz="11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49668" y="6304786"/>
            <a:ext cx="1799844" cy="531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87768" y="6358126"/>
            <a:ext cx="1758696" cy="38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35646" y="6340386"/>
            <a:ext cx="1629410" cy="360045"/>
          </a:xfrm>
          <a:custGeom>
            <a:avLst/>
            <a:gdLst/>
            <a:ahLst/>
            <a:cxnLst/>
            <a:rect l="l" t="t" r="r" b="b"/>
            <a:pathLst>
              <a:path w="1629409" h="360045">
                <a:moveTo>
                  <a:pt x="0" y="60007"/>
                </a:moveTo>
                <a:lnTo>
                  <a:pt x="4704" y="36647"/>
                </a:lnTo>
                <a:lnTo>
                  <a:pt x="17541" y="17573"/>
                </a:lnTo>
                <a:lnTo>
                  <a:pt x="36593" y="4714"/>
                </a:lnTo>
                <a:lnTo>
                  <a:pt x="59944" y="0"/>
                </a:lnTo>
                <a:lnTo>
                  <a:pt x="1568830" y="0"/>
                </a:lnTo>
                <a:lnTo>
                  <a:pt x="1592200" y="4714"/>
                </a:lnTo>
                <a:lnTo>
                  <a:pt x="1611296" y="17573"/>
                </a:lnTo>
                <a:lnTo>
                  <a:pt x="1624177" y="36647"/>
                </a:lnTo>
                <a:lnTo>
                  <a:pt x="1628902" y="60007"/>
                </a:lnTo>
                <a:lnTo>
                  <a:pt x="1628902" y="300024"/>
                </a:lnTo>
                <a:lnTo>
                  <a:pt x="1624177" y="323384"/>
                </a:lnTo>
                <a:lnTo>
                  <a:pt x="1611296" y="342458"/>
                </a:lnTo>
                <a:lnTo>
                  <a:pt x="1592200" y="355317"/>
                </a:lnTo>
                <a:lnTo>
                  <a:pt x="1568830" y="360032"/>
                </a:lnTo>
                <a:lnTo>
                  <a:pt x="59944" y="360032"/>
                </a:lnTo>
                <a:lnTo>
                  <a:pt x="36593" y="355317"/>
                </a:lnTo>
                <a:lnTo>
                  <a:pt x="17541" y="342458"/>
                </a:lnTo>
                <a:lnTo>
                  <a:pt x="4704" y="323384"/>
                </a:lnTo>
                <a:lnTo>
                  <a:pt x="0" y="300024"/>
                </a:lnTo>
                <a:lnTo>
                  <a:pt x="0" y="60007"/>
                </a:lnTo>
                <a:close/>
              </a:path>
            </a:pathLst>
          </a:custGeom>
          <a:ln w="15875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52355" y="6408521"/>
            <a:ext cx="1595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634646"/>
                </a:solidFill>
                <a:latin typeface="Constantia"/>
                <a:cs typeface="Constantia"/>
              </a:rPr>
              <a:t>Rate </a:t>
            </a:r>
            <a:r>
              <a:rPr sz="1200" b="1" i="1" dirty="0">
                <a:solidFill>
                  <a:srgbClr val="634646"/>
                </a:solidFill>
                <a:latin typeface="Constantia"/>
                <a:cs typeface="Constantia"/>
              </a:rPr>
              <a:t>of</a:t>
            </a:r>
            <a:r>
              <a:rPr sz="1200" b="1" i="1" spc="21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634646"/>
                </a:solidFill>
                <a:latin typeface="Constantia"/>
                <a:cs typeface="Constantia"/>
              </a:rPr>
              <a:t>Desorption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0040" y="3654552"/>
            <a:ext cx="8153400" cy="5318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19015" y="3843528"/>
            <a:ext cx="155448" cy="1554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5422" y="3689730"/>
            <a:ext cx="7983220" cy="360045"/>
          </a:xfrm>
          <a:custGeom>
            <a:avLst/>
            <a:gdLst/>
            <a:ahLst/>
            <a:cxnLst/>
            <a:rect l="l" t="t" r="r" b="b"/>
            <a:pathLst>
              <a:path w="7983220" h="360045">
                <a:moveTo>
                  <a:pt x="0" y="60071"/>
                </a:moveTo>
                <a:lnTo>
                  <a:pt x="4714" y="36701"/>
                </a:lnTo>
                <a:lnTo>
                  <a:pt x="17573" y="17605"/>
                </a:lnTo>
                <a:lnTo>
                  <a:pt x="36647" y="4724"/>
                </a:lnTo>
                <a:lnTo>
                  <a:pt x="60007" y="0"/>
                </a:lnTo>
                <a:lnTo>
                  <a:pt x="7922983" y="0"/>
                </a:lnTo>
                <a:lnTo>
                  <a:pt x="7946353" y="4724"/>
                </a:lnTo>
                <a:lnTo>
                  <a:pt x="7965449" y="17605"/>
                </a:lnTo>
                <a:lnTo>
                  <a:pt x="7978330" y="36701"/>
                </a:lnTo>
                <a:lnTo>
                  <a:pt x="7983054" y="60071"/>
                </a:lnTo>
                <a:lnTo>
                  <a:pt x="7983054" y="299974"/>
                </a:lnTo>
                <a:lnTo>
                  <a:pt x="7978330" y="323343"/>
                </a:lnTo>
                <a:lnTo>
                  <a:pt x="7965449" y="342439"/>
                </a:lnTo>
                <a:lnTo>
                  <a:pt x="7946353" y="355320"/>
                </a:lnTo>
                <a:lnTo>
                  <a:pt x="7922983" y="360045"/>
                </a:lnTo>
                <a:lnTo>
                  <a:pt x="60007" y="360045"/>
                </a:lnTo>
                <a:lnTo>
                  <a:pt x="36647" y="355320"/>
                </a:lnTo>
                <a:lnTo>
                  <a:pt x="17573" y="342439"/>
                </a:lnTo>
                <a:lnTo>
                  <a:pt x="4714" y="323343"/>
                </a:lnTo>
                <a:lnTo>
                  <a:pt x="0" y="299974"/>
                </a:lnTo>
                <a:lnTo>
                  <a:pt x="0" y="60071"/>
                </a:lnTo>
                <a:close/>
              </a:path>
            </a:pathLst>
          </a:custGeom>
          <a:ln w="15875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8451"/>
            <a:ext cx="64008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687" y="557783"/>
            <a:ext cx="3300984" cy="54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7039" y="557783"/>
            <a:ext cx="571500" cy="542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0304" y="253365"/>
            <a:ext cx="2840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CONTINUED.....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78739" y="1317752"/>
            <a:ext cx="86664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6416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At equilibrium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there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no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net change (that is,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these two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rates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zero), and solving</a:t>
            </a:r>
            <a:r>
              <a:rPr sz="1600" i="1" spc="6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for θ</a:t>
            </a:r>
            <a:endParaRPr sz="1600">
              <a:latin typeface="Constantia"/>
              <a:cs typeface="Constantia"/>
            </a:endParaRPr>
          </a:p>
          <a:p>
            <a:pPr marL="295910">
              <a:lnSpc>
                <a:spcPct val="100000"/>
              </a:lnSpc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gives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Langmuir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Isotherm,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where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K =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(ka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/</a:t>
            </a:r>
            <a:r>
              <a:rPr sz="1600" b="1" i="1" spc="8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kd)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8773" y="2044700"/>
            <a:ext cx="1983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θ = Kp / ( 1 +</a:t>
            </a:r>
            <a:r>
              <a:rPr sz="2000" b="1" i="1" spc="-8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Kp)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3628" y="2070608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..............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651505"/>
            <a:ext cx="8378825" cy="18288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49250" marR="5080" indent="-349250">
              <a:lnSpc>
                <a:spcPct val="103099"/>
              </a:lnSpc>
              <a:spcBef>
                <a:spcPts val="35"/>
              </a:spcBef>
              <a:buSzPct val="112500"/>
              <a:buFont typeface="Wingdings"/>
              <a:buChar char=""/>
              <a:tabLst>
                <a:tab pos="349250" algn="l"/>
                <a:tab pos="34988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lower pressure,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Kp is so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small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that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factor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(1 + Kp ) in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denominator can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almost be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ignored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  Langmuir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equation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reduces to</a:t>
            </a:r>
            <a:r>
              <a:rPr sz="1600" i="1" spc="6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:</a:t>
            </a:r>
            <a:endParaRPr sz="1600">
              <a:latin typeface="Constantia"/>
              <a:cs typeface="Constantia"/>
            </a:endParaRPr>
          </a:p>
          <a:p>
            <a:pPr marL="3012440">
              <a:lnSpc>
                <a:spcPts val="2140"/>
              </a:lnSpc>
            </a:pP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θ =</a:t>
            </a:r>
            <a:r>
              <a:rPr sz="1800" b="1" i="1" spc="39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Kp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298450" marR="84455" indent="-2984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8450" algn="l"/>
                <a:tab pos="31178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At higher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Kp is so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large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that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factor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( 1 +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Kp)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denominator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nearly equal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Kp</a:t>
            </a:r>
            <a:r>
              <a:rPr sz="1600" i="1" spc="2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</a:t>
            </a:r>
            <a:endParaRPr sz="1600">
              <a:latin typeface="Constantia"/>
              <a:cs typeface="Constantia"/>
            </a:endParaRPr>
          </a:p>
          <a:p>
            <a:pPr marR="4951730" algn="ctr">
              <a:lnSpc>
                <a:spcPts val="1910"/>
              </a:lnSpc>
            </a:pP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Langmuir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equation reduces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</a:t>
            </a:r>
            <a:r>
              <a:rPr sz="1600" i="1" spc="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:</a:t>
            </a:r>
            <a:endParaRPr sz="1600">
              <a:latin typeface="Constantia"/>
              <a:cs typeface="Constantia"/>
            </a:endParaRPr>
          </a:p>
          <a:p>
            <a:pPr marR="965835" algn="ctr">
              <a:lnSpc>
                <a:spcPts val="2150"/>
              </a:lnSpc>
            </a:pP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θ = </a:t>
            </a: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Kp 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/ </a:t>
            </a: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Kp 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=</a:t>
            </a:r>
            <a:r>
              <a:rPr sz="1800" b="1" i="1" spc="-1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704" y="4972939"/>
            <a:ext cx="1226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sng" spc="-30" dirty="0">
                <a:solidFill>
                  <a:srgbClr val="0A7E27"/>
                </a:solidFill>
                <a:uFill>
                  <a:solidFill>
                    <a:srgbClr val="0A7E27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i="1" u="sng" spc="-10" dirty="0">
                <a:solidFill>
                  <a:srgbClr val="0A7E27"/>
                </a:solidFill>
                <a:uFill>
                  <a:solidFill>
                    <a:srgbClr val="0A7E27"/>
                  </a:solidFill>
                </a:uFill>
                <a:latin typeface="Constantia"/>
                <a:cs typeface="Constantia"/>
              </a:rPr>
              <a:t>Limitation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8317" y="4972939"/>
            <a:ext cx="249872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: </a:t>
            </a:r>
            <a:r>
              <a:rPr sz="1600" i="1" spc="-25" dirty="0">
                <a:solidFill>
                  <a:srgbClr val="634646"/>
                </a:solidFill>
                <a:latin typeface="Constantia"/>
                <a:cs typeface="Constantia"/>
              </a:rPr>
              <a:t>Valid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low </a:t>
            </a:r>
            <a:r>
              <a:rPr sz="1600" i="1" spc="-15">
                <a:solidFill>
                  <a:srgbClr val="634646"/>
                </a:solidFill>
                <a:latin typeface="Constantia"/>
                <a:cs typeface="Constantia"/>
              </a:rPr>
              <a:t>Pressures</a:t>
            </a:r>
            <a:r>
              <a:rPr sz="1600" i="1" spc="35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smtClean="0">
                <a:solidFill>
                  <a:srgbClr val="634646"/>
                </a:solidFill>
                <a:latin typeface="Constantia"/>
                <a:cs typeface="Constantia"/>
              </a:rPr>
              <a:t>only</a:t>
            </a:r>
            <a:r>
              <a:rPr lang="en-IN" sz="1600" i="1" spc="-5" dirty="0" smtClean="0">
                <a:solidFill>
                  <a:srgbClr val="634646"/>
                </a:solidFill>
                <a:latin typeface="Constantia"/>
                <a:cs typeface="Constantia"/>
              </a:rPr>
              <a:t> and  limited to monolayer adsorption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32803" y="2001011"/>
            <a:ext cx="2686811" cy="525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6540" y="2026920"/>
            <a:ext cx="2378963" cy="4221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6243" y="2033523"/>
            <a:ext cx="2520314" cy="3600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6243" y="2033523"/>
            <a:ext cx="2520315" cy="360045"/>
          </a:xfrm>
          <a:custGeom>
            <a:avLst/>
            <a:gdLst/>
            <a:ahLst/>
            <a:cxnLst/>
            <a:rect l="l" t="t" r="r" b="b"/>
            <a:pathLst>
              <a:path w="2520315" h="360044">
                <a:moveTo>
                  <a:pt x="0" y="60071"/>
                </a:moveTo>
                <a:lnTo>
                  <a:pt x="4704" y="36701"/>
                </a:lnTo>
                <a:lnTo>
                  <a:pt x="17541" y="17605"/>
                </a:lnTo>
                <a:lnTo>
                  <a:pt x="36593" y="4724"/>
                </a:lnTo>
                <a:lnTo>
                  <a:pt x="59943" y="0"/>
                </a:lnTo>
                <a:lnTo>
                  <a:pt x="2460243" y="0"/>
                </a:lnTo>
                <a:lnTo>
                  <a:pt x="2483613" y="4724"/>
                </a:lnTo>
                <a:lnTo>
                  <a:pt x="2502709" y="17605"/>
                </a:lnTo>
                <a:lnTo>
                  <a:pt x="2515590" y="36701"/>
                </a:lnTo>
                <a:lnTo>
                  <a:pt x="2520314" y="60071"/>
                </a:lnTo>
                <a:lnTo>
                  <a:pt x="2520314" y="300100"/>
                </a:lnTo>
                <a:lnTo>
                  <a:pt x="2515590" y="323451"/>
                </a:lnTo>
                <a:lnTo>
                  <a:pt x="2502709" y="342503"/>
                </a:lnTo>
                <a:lnTo>
                  <a:pt x="2483613" y="355340"/>
                </a:lnTo>
                <a:lnTo>
                  <a:pt x="2460243" y="360045"/>
                </a:lnTo>
                <a:lnTo>
                  <a:pt x="59943" y="360045"/>
                </a:lnTo>
                <a:lnTo>
                  <a:pt x="36593" y="355340"/>
                </a:lnTo>
                <a:lnTo>
                  <a:pt x="17541" y="342503"/>
                </a:lnTo>
                <a:lnTo>
                  <a:pt x="470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999">
            <a:solidFill>
              <a:srgbClr val="85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79768" y="2082545"/>
            <a:ext cx="1993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422D2D"/>
                </a:solidFill>
                <a:latin typeface="Constantia"/>
                <a:cs typeface="Constantia"/>
              </a:rPr>
              <a:t>LANGMUIR</a:t>
            </a:r>
            <a:r>
              <a:rPr sz="1400" b="1" i="1" spc="-6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400" b="1" i="1" spc="-10" dirty="0">
                <a:solidFill>
                  <a:srgbClr val="422D2D"/>
                </a:solidFill>
                <a:latin typeface="Constantia"/>
                <a:cs typeface="Constantia"/>
              </a:rPr>
              <a:t>ISOTHERM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73351" y="1990344"/>
            <a:ext cx="3133344" cy="612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2300" y="2218944"/>
            <a:ext cx="155448" cy="155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63648" y="2029841"/>
            <a:ext cx="2952750" cy="432434"/>
          </a:xfrm>
          <a:custGeom>
            <a:avLst/>
            <a:gdLst/>
            <a:ahLst/>
            <a:cxnLst/>
            <a:rect l="l" t="t" r="r" b="b"/>
            <a:pathLst>
              <a:path w="2952750" h="432435">
                <a:moveTo>
                  <a:pt x="0" y="72009"/>
                </a:moveTo>
                <a:lnTo>
                  <a:pt x="5661" y="43934"/>
                </a:lnTo>
                <a:lnTo>
                  <a:pt x="21097" y="21050"/>
                </a:lnTo>
                <a:lnTo>
                  <a:pt x="43987" y="5643"/>
                </a:lnTo>
                <a:lnTo>
                  <a:pt x="72008" y="0"/>
                </a:lnTo>
                <a:lnTo>
                  <a:pt x="2880360" y="0"/>
                </a:lnTo>
                <a:lnTo>
                  <a:pt x="2908381" y="5643"/>
                </a:lnTo>
                <a:lnTo>
                  <a:pt x="2931271" y="21050"/>
                </a:lnTo>
                <a:lnTo>
                  <a:pt x="2946707" y="43934"/>
                </a:lnTo>
                <a:lnTo>
                  <a:pt x="2952368" y="72009"/>
                </a:lnTo>
                <a:lnTo>
                  <a:pt x="2952368" y="360045"/>
                </a:lnTo>
                <a:lnTo>
                  <a:pt x="2946707" y="388066"/>
                </a:lnTo>
                <a:lnTo>
                  <a:pt x="2931271" y="410956"/>
                </a:lnTo>
                <a:lnTo>
                  <a:pt x="2908381" y="426392"/>
                </a:lnTo>
                <a:lnTo>
                  <a:pt x="2880360" y="432054"/>
                </a:lnTo>
                <a:lnTo>
                  <a:pt x="72008" y="432054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79491" y="4140708"/>
            <a:ext cx="3985260" cy="2369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8071" y="4158932"/>
            <a:ext cx="3847464" cy="2232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0071" y="4150995"/>
            <a:ext cx="3863340" cy="2248535"/>
          </a:xfrm>
          <a:custGeom>
            <a:avLst/>
            <a:gdLst/>
            <a:ahLst/>
            <a:cxnLst/>
            <a:rect l="l" t="t" r="r" b="b"/>
            <a:pathLst>
              <a:path w="3863340" h="2248535">
                <a:moveTo>
                  <a:pt x="0" y="2248154"/>
                </a:moveTo>
                <a:lnTo>
                  <a:pt x="3863340" y="2248154"/>
                </a:lnTo>
                <a:lnTo>
                  <a:pt x="3863340" y="0"/>
                </a:lnTo>
                <a:lnTo>
                  <a:pt x="0" y="0"/>
                </a:lnTo>
                <a:lnTo>
                  <a:pt x="0" y="2248154"/>
                </a:lnTo>
                <a:close/>
              </a:path>
            </a:pathLst>
          </a:custGeom>
          <a:ln w="15875">
            <a:solidFill>
              <a:srgbClr val="48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44440" y="6394702"/>
            <a:ext cx="4053840" cy="463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26863" y="6426034"/>
            <a:ext cx="3888486" cy="3600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26863" y="6426034"/>
            <a:ext cx="3888740" cy="360045"/>
          </a:xfrm>
          <a:custGeom>
            <a:avLst/>
            <a:gdLst/>
            <a:ahLst/>
            <a:cxnLst/>
            <a:rect l="l" t="t" r="r" b="b"/>
            <a:pathLst>
              <a:path w="3888740" h="360045">
                <a:moveTo>
                  <a:pt x="0" y="60007"/>
                </a:moveTo>
                <a:lnTo>
                  <a:pt x="4724" y="36652"/>
                </a:lnTo>
                <a:lnTo>
                  <a:pt x="17605" y="17578"/>
                </a:lnTo>
                <a:lnTo>
                  <a:pt x="36701" y="4716"/>
                </a:lnTo>
                <a:lnTo>
                  <a:pt x="60071" y="0"/>
                </a:lnTo>
                <a:lnTo>
                  <a:pt x="3828415" y="0"/>
                </a:lnTo>
                <a:lnTo>
                  <a:pt x="3851784" y="4716"/>
                </a:lnTo>
                <a:lnTo>
                  <a:pt x="3870880" y="17578"/>
                </a:lnTo>
                <a:lnTo>
                  <a:pt x="3883761" y="36652"/>
                </a:lnTo>
                <a:lnTo>
                  <a:pt x="3888486" y="60007"/>
                </a:lnTo>
                <a:lnTo>
                  <a:pt x="3888486" y="300037"/>
                </a:lnTo>
                <a:lnTo>
                  <a:pt x="3883761" y="323394"/>
                </a:lnTo>
                <a:lnTo>
                  <a:pt x="3870880" y="342468"/>
                </a:lnTo>
                <a:lnTo>
                  <a:pt x="3851784" y="355329"/>
                </a:lnTo>
                <a:lnTo>
                  <a:pt x="3828415" y="360044"/>
                </a:lnTo>
                <a:lnTo>
                  <a:pt x="60071" y="360044"/>
                </a:lnTo>
                <a:lnTo>
                  <a:pt x="36701" y="355329"/>
                </a:lnTo>
                <a:lnTo>
                  <a:pt x="17605" y="342468"/>
                </a:lnTo>
                <a:lnTo>
                  <a:pt x="4724" y="323394"/>
                </a:lnTo>
                <a:lnTo>
                  <a:pt x="0" y="300037"/>
                </a:lnTo>
                <a:lnTo>
                  <a:pt x="0" y="60007"/>
                </a:lnTo>
                <a:close/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86883" y="6474358"/>
            <a:ext cx="36633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484142"/>
                </a:solidFill>
                <a:latin typeface="Constantia"/>
                <a:cs typeface="Constantia"/>
              </a:rPr>
              <a:t>Langmuir isotherm for </a:t>
            </a:r>
            <a:r>
              <a:rPr sz="1500" spc="-10" dirty="0">
                <a:solidFill>
                  <a:srgbClr val="484142"/>
                </a:solidFill>
                <a:latin typeface="Constantia"/>
                <a:cs typeface="Constantia"/>
              </a:rPr>
              <a:t>different </a:t>
            </a:r>
            <a:r>
              <a:rPr sz="1500" spc="-5" dirty="0">
                <a:solidFill>
                  <a:srgbClr val="484142"/>
                </a:solidFill>
                <a:latin typeface="Constantia"/>
                <a:cs typeface="Constantia"/>
              </a:rPr>
              <a:t>values </a:t>
            </a:r>
            <a:r>
              <a:rPr sz="1500" dirty="0">
                <a:solidFill>
                  <a:srgbClr val="484142"/>
                </a:solidFill>
                <a:latin typeface="Constantia"/>
                <a:cs typeface="Constantia"/>
              </a:rPr>
              <a:t>of</a:t>
            </a:r>
            <a:r>
              <a:rPr sz="1500" spc="-240" dirty="0">
                <a:solidFill>
                  <a:srgbClr val="484142"/>
                </a:solidFill>
                <a:latin typeface="Constantia"/>
                <a:cs typeface="Constantia"/>
              </a:rPr>
              <a:t> </a:t>
            </a:r>
            <a:r>
              <a:rPr sz="1500" dirty="0">
                <a:solidFill>
                  <a:srgbClr val="484142"/>
                </a:solidFill>
                <a:latin typeface="Constantia"/>
                <a:cs typeface="Constantia"/>
              </a:rPr>
              <a:t>K</a:t>
            </a:r>
            <a:endParaRPr sz="15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9308"/>
            <a:ext cx="504444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1" y="559308"/>
            <a:ext cx="4405884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1064" y="559308"/>
            <a:ext cx="571500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427" y="254634"/>
            <a:ext cx="3858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3875" algn="l"/>
              </a:tabLst>
            </a:pPr>
            <a:r>
              <a:rPr sz="3000" spc="-5" dirty="0"/>
              <a:t>TEM</a:t>
            </a:r>
            <a:r>
              <a:rPr sz="3000" spc="5" dirty="0"/>
              <a:t>K</a:t>
            </a:r>
            <a:r>
              <a:rPr sz="3000" dirty="0"/>
              <a:t>IN	I</a:t>
            </a:r>
            <a:r>
              <a:rPr sz="3000" spc="-10" dirty="0"/>
              <a:t>S</a:t>
            </a:r>
            <a:r>
              <a:rPr sz="3000" spc="-85" dirty="0"/>
              <a:t>O</a:t>
            </a:r>
            <a:r>
              <a:rPr sz="3000" spc="-5" dirty="0"/>
              <a:t>THERM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78739" y="1219580"/>
            <a:ext cx="859345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  <a:buClr>
                <a:srgbClr val="634646"/>
              </a:buClr>
              <a:buFont typeface="Wingdings"/>
              <a:buChar char=""/>
              <a:tabLst>
                <a:tab pos="324485" algn="l"/>
                <a:tab pos="325120" algn="l"/>
              </a:tabLst>
            </a:pPr>
            <a:r>
              <a:rPr dirty="0"/>
              <a:t>	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assumption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Langmuir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isotherm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independence and equivalence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sites.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34646"/>
              </a:buClr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315595" indent="-303530">
              <a:lnSpc>
                <a:spcPct val="100000"/>
              </a:lnSpc>
              <a:buFont typeface="Wingdings"/>
              <a:buChar char=""/>
              <a:tabLst>
                <a:tab pos="315595" algn="l"/>
                <a:tab pos="31623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Deviations from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isotherm can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often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be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traced to 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failure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these</a:t>
            </a:r>
            <a:r>
              <a:rPr sz="1600" i="1" spc="30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assumptions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634646"/>
              </a:buClr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34646"/>
              </a:buClr>
              <a:buFont typeface="Wingdings"/>
              <a:buChar char=""/>
            </a:pPr>
            <a:endParaRPr sz="1500">
              <a:latin typeface="Times New Roman"/>
              <a:cs typeface="Times New Roman"/>
            </a:endParaRPr>
          </a:p>
          <a:p>
            <a:pPr marL="311150" marR="190500" indent="-311150">
              <a:lnSpc>
                <a:spcPct val="100000"/>
              </a:lnSpc>
              <a:buFont typeface="Wingdings"/>
              <a:buChar char=""/>
              <a:tabLst>
                <a:tab pos="311150" algn="l"/>
                <a:tab pos="311785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enthalpy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often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becomes less negative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as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θ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increases,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suggests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that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the 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energetically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most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favourable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sites are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occupied</a:t>
            </a:r>
            <a:r>
              <a:rPr sz="1600" i="1" spc="19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first.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634646"/>
              </a:buClr>
              <a:buFont typeface="Wingdings"/>
              <a:buChar char="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34646"/>
              </a:buClr>
              <a:buFont typeface="Wingdings"/>
              <a:buChar char=""/>
            </a:pPr>
            <a:endParaRPr sz="1700">
              <a:latin typeface="Times New Roman"/>
              <a:cs typeface="Times New Roman"/>
            </a:endParaRPr>
          </a:p>
          <a:p>
            <a:pPr marL="315595" indent="-30353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15595" algn="l"/>
                <a:tab pos="316230" algn="l"/>
              </a:tabLst>
            </a:pP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Temkin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Isotherm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takes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into account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all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indirect adsorbate-adsorbate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interactions</a:t>
            </a:r>
            <a:r>
              <a:rPr sz="1600" i="1" spc="3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on</a:t>
            </a:r>
            <a:endParaRPr sz="1600">
              <a:latin typeface="Constantia"/>
              <a:cs typeface="Constantia"/>
            </a:endParaRPr>
          </a:p>
          <a:p>
            <a:pPr marL="344805">
              <a:lnSpc>
                <a:spcPct val="100000"/>
              </a:lnSpc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</a:t>
            </a:r>
            <a:r>
              <a:rPr sz="1600" i="1" spc="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isotherms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5226" y="4629403"/>
            <a:ext cx="1614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θ = c₁ ln (c₂</a:t>
            </a:r>
            <a:r>
              <a:rPr sz="2000" b="1" i="1" spc="-10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p)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0353" y="4681220"/>
            <a:ext cx="1123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…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…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…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…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…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……..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855" y="5426760"/>
            <a:ext cx="81222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66110" marR="5080" indent="-3154045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where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c1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c2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are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constants, corresponds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supposing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that 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enthalpy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changes  linearly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with</a:t>
            </a:r>
            <a:r>
              <a:rPr sz="1600" i="1" spc="5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2475" y="4541520"/>
            <a:ext cx="2828544" cy="653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9023" y="4791455"/>
            <a:ext cx="155448" cy="155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3535" y="4581144"/>
            <a:ext cx="2647315" cy="473075"/>
          </a:xfrm>
          <a:custGeom>
            <a:avLst/>
            <a:gdLst/>
            <a:ahLst/>
            <a:cxnLst/>
            <a:rect l="l" t="t" r="r" b="b"/>
            <a:pathLst>
              <a:path w="2647315" h="473075">
                <a:moveTo>
                  <a:pt x="0" y="78866"/>
                </a:moveTo>
                <a:lnTo>
                  <a:pt x="6197" y="48166"/>
                </a:lnTo>
                <a:lnTo>
                  <a:pt x="23098" y="23098"/>
                </a:lnTo>
                <a:lnTo>
                  <a:pt x="48166" y="6197"/>
                </a:lnTo>
                <a:lnTo>
                  <a:pt x="78866" y="0"/>
                </a:lnTo>
                <a:lnTo>
                  <a:pt x="2568066" y="0"/>
                </a:lnTo>
                <a:lnTo>
                  <a:pt x="2598767" y="6197"/>
                </a:lnTo>
                <a:lnTo>
                  <a:pt x="2623835" y="23098"/>
                </a:lnTo>
                <a:lnTo>
                  <a:pt x="2640736" y="48166"/>
                </a:lnTo>
                <a:lnTo>
                  <a:pt x="2646934" y="78866"/>
                </a:lnTo>
                <a:lnTo>
                  <a:pt x="2646934" y="394080"/>
                </a:lnTo>
                <a:lnTo>
                  <a:pt x="2640736" y="424781"/>
                </a:lnTo>
                <a:lnTo>
                  <a:pt x="2623835" y="449849"/>
                </a:lnTo>
                <a:lnTo>
                  <a:pt x="2598767" y="466750"/>
                </a:lnTo>
                <a:lnTo>
                  <a:pt x="2568066" y="472947"/>
                </a:lnTo>
                <a:lnTo>
                  <a:pt x="78866" y="472947"/>
                </a:lnTo>
                <a:lnTo>
                  <a:pt x="48166" y="466750"/>
                </a:lnTo>
                <a:lnTo>
                  <a:pt x="23098" y="449849"/>
                </a:lnTo>
                <a:lnTo>
                  <a:pt x="6197" y="424781"/>
                </a:lnTo>
                <a:lnTo>
                  <a:pt x="0" y="394080"/>
                </a:lnTo>
                <a:lnTo>
                  <a:pt x="0" y="7886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2803" y="4620767"/>
            <a:ext cx="2470404" cy="525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5392" y="4646676"/>
            <a:ext cx="2244852" cy="422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6243" y="4653153"/>
            <a:ext cx="2304287" cy="3600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6243" y="4653153"/>
            <a:ext cx="2304415" cy="360045"/>
          </a:xfrm>
          <a:custGeom>
            <a:avLst/>
            <a:gdLst/>
            <a:ahLst/>
            <a:cxnLst/>
            <a:rect l="l" t="t" r="r" b="b"/>
            <a:pathLst>
              <a:path w="2304415" h="360045">
                <a:moveTo>
                  <a:pt x="0" y="59944"/>
                </a:moveTo>
                <a:lnTo>
                  <a:pt x="4704" y="36593"/>
                </a:lnTo>
                <a:lnTo>
                  <a:pt x="17541" y="17541"/>
                </a:lnTo>
                <a:lnTo>
                  <a:pt x="36593" y="4704"/>
                </a:lnTo>
                <a:lnTo>
                  <a:pt x="59943" y="0"/>
                </a:lnTo>
                <a:lnTo>
                  <a:pt x="2244216" y="0"/>
                </a:lnTo>
                <a:lnTo>
                  <a:pt x="2267586" y="4704"/>
                </a:lnTo>
                <a:lnTo>
                  <a:pt x="2286682" y="17541"/>
                </a:lnTo>
                <a:lnTo>
                  <a:pt x="2299563" y="36593"/>
                </a:lnTo>
                <a:lnTo>
                  <a:pt x="2304287" y="59944"/>
                </a:lnTo>
                <a:lnTo>
                  <a:pt x="2304287" y="299974"/>
                </a:lnTo>
                <a:lnTo>
                  <a:pt x="2299563" y="323343"/>
                </a:lnTo>
                <a:lnTo>
                  <a:pt x="2286682" y="342439"/>
                </a:lnTo>
                <a:lnTo>
                  <a:pt x="2267586" y="355320"/>
                </a:lnTo>
                <a:lnTo>
                  <a:pt x="2244216" y="360045"/>
                </a:lnTo>
                <a:lnTo>
                  <a:pt x="59943" y="360045"/>
                </a:lnTo>
                <a:lnTo>
                  <a:pt x="36593" y="355320"/>
                </a:lnTo>
                <a:lnTo>
                  <a:pt x="17541" y="342439"/>
                </a:lnTo>
                <a:lnTo>
                  <a:pt x="4704" y="323343"/>
                </a:lnTo>
                <a:lnTo>
                  <a:pt x="0" y="299974"/>
                </a:lnTo>
                <a:lnTo>
                  <a:pt x="0" y="59944"/>
                </a:lnTo>
                <a:close/>
              </a:path>
            </a:pathLst>
          </a:custGeom>
          <a:ln w="9999">
            <a:solidFill>
              <a:srgbClr val="85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38619" y="4702555"/>
            <a:ext cx="737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422D2D"/>
                </a:solidFill>
                <a:latin typeface="Constantia"/>
                <a:cs typeface="Constantia"/>
              </a:rPr>
              <a:t>TEMKIN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2915" y="4702555"/>
            <a:ext cx="986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solidFill>
                  <a:srgbClr val="422D2D"/>
                </a:solidFill>
                <a:latin typeface="Constantia"/>
                <a:cs typeface="Constantia"/>
              </a:rPr>
              <a:t>ISOTHERM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9976"/>
            <a:ext cx="56388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88" y="559308"/>
            <a:ext cx="3496055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5911" y="559308"/>
            <a:ext cx="571500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104" y="254634"/>
            <a:ext cx="3035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915" algn="l"/>
              </a:tabLst>
            </a:pPr>
            <a:r>
              <a:rPr sz="3000" dirty="0"/>
              <a:t>BET	IS</a:t>
            </a:r>
            <a:r>
              <a:rPr sz="3000" spc="-95" dirty="0"/>
              <a:t>O</a:t>
            </a:r>
            <a:r>
              <a:rPr sz="3000" spc="-5" dirty="0"/>
              <a:t>THERM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88392" y="3762755"/>
            <a:ext cx="5870448" cy="672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5892" y="4020311"/>
            <a:ext cx="155448" cy="155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514" y="3802634"/>
            <a:ext cx="5688965" cy="490855"/>
          </a:xfrm>
          <a:custGeom>
            <a:avLst/>
            <a:gdLst/>
            <a:ahLst/>
            <a:cxnLst/>
            <a:rect l="l" t="t" r="r" b="b"/>
            <a:pathLst>
              <a:path w="5688965" h="490854">
                <a:moveTo>
                  <a:pt x="0" y="81788"/>
                </a:moveTo>
                <a:lnTo>
                  <a:pt x="6422" y="49988"/>
                </a:lnTo>
                <a:lnTo>
                  <a:pt x="23937" y="23987"/>
                </a:lnTo>
                <a:lnTo>
                  <a:pt x="49918" y="6439"/>
                </a:lnTo>
                <a:lnTo>
                  <a:pt x="81737" y="0"/>
                </a:lnTo>
                <a:lnTo>
                  <a:pt x="5606859" y="0"/>
                </a:lnTo>
                <a:lnTo>
                  <a:pt x="5638712" y="6439"/>
                </a:lnTo>
                <a:lnTo>
                  <a:pt x="5664708" y="23987"/>
                </a:lnTo>
                <a:lnTo>
                  <a:pt x="5682226" y="49988"/>
                </a:lnTo>
                <a:lnTo>
                  <a:pt x="5688647" y="81788"/>
                </a:lnTo>
                <a:lnTo>
                  <a:pt x="5688647" y="408686"/>
                </a:lnTo>
                <a:lnTo>
                  <a:pt x="5682226" y="440539"/>
                </a:lnTo>
                <a:lnTo>
                  <a:pt x="5664708" y="466534"/>
                </a:lnTo>
                <a:lnTo>
                  <a:pt x="5638712" y="484052"/>
                </a:lnTo>
                <a:lnTo>
                  <a:pt x="5606859" y="490474"/>
                </a:lnTo>
                <a:lnTo>
                  <a:pt x="81737" y="490474"/>
                </a:lnTo>
                <a:lnTo>
                  <a:pt x="49918" y="484052"/>
                </a:lnTo>
                <a:lnTo>
                  <a:pt x="23937" y="466534"/>
                </a:lnTo>
                <a:lnTo>
                  <a:pt x="6422" y="440539"/>
                </a:lnTo>
                <a:lnTo>
                  <a:pt x="0" y="408686"/>
                </a:lnTo>
                <a:lnTo>
                  <a:pt x="0" y="8178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4227" y="3253740"/>
            <a:ext cx="1965960" cy="524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1576" y="3278123"/>
            <a:ext cx="1775460" cy="422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7667" y="3284982"/>
            <a:ext cx="1800224" cy="3600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7667" y="3284982"/>
            <a:ext cx="1800225" cy="360045"/>
          </a:xfrm>
          <a:custGeom>
            <a:avLst/>
            <a:gdLst/>
            <a:ahLst/>
            <a:cxnLst/>
            <a:rect l="l" t="t" r="r" b="b"/>
            <a:pathLst>
              <a:path w="1800225" h="360045">
                <a:moveTo>
                  <a:pt x="0" y="60070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0" y="0"/>
                </a:lnTo>
                <a:lnTo>
                  <a:pt x="1740281" y="0"/>
                </a:lnTo>
                <a:lnTo>
                  <a:pt x="1763631" y="4724"/>
                </a:lnTo>
                <a:lnTo>
                  <a:pt x="1782683" y="17605"/>
                </a:lnTo>
                <a:lnTo>
                  <a:pt x="1795520" y="36701"/>
                </a:lnTo>
                <a:lnTo>
                  <a:pt x="1800224" y="60070"/>
                </a:lnTo>
                <a:lnTo>
                  <a:pt x="1800224" y="299973"/>
                </a:lnTo>
                <a:lnTo>
                  <a:pt x="1795520" y="323343"/>
                </a:lnTo>
                <a:lnTo>
                  <a:pt x="1782683" y="342439"/>
                </a:lnTo>
                <a:lnTo>
                  <a:pt x="1763631" y="355320"/>
                </a:lnTo>
                <a:lnTo>
                  <a:pt x="1740281" y="360044"/>
                </a:lnTo>
                <a:lnTo>
                  <a:pt x="60070" y="360044"/>
                </a:lnTo>
                <a:lnTo>
                  <a:pt x="36701" y="355320"/>
                </a:lnTo>
                <a:lnTo>
                  <a:pt x="17605" y="342439"/>
                </a:lnTo>
                <a:lnTo>
                  <a:pt x="4724" y="323343"/>
                </a:lnTo>
                <a:lnTo>
                  <a:pt x="0" y="299973"/>
                </a:lnTo>
                <a:lnTo>
                  <a:pt x="0" y="60070"/>
                </a:lnTo>
                <a:close/>
              </a:path>
            </a:pathLst>
          </a:custGeom>
          <a:ln w="9999">
            <a:solidFill>
              <a:srgbClr val="85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1827" y="3613899"/>
            <a:ext cx="3068320" cy="2609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3826" y="3605961"/>
            <a:ext cx="3084195" cy="2625725"/>
          </a:xfrm>
          <a:custGeom>
            <a:avLst/>
            <a:gdLst/>
            <a:ahLst/>
            <a:cxnLst/>
            <a:rect l="l" t="t" r="r" b="b"/>
            <a:pathLst>
              <a:path w="3084195" h="2625725">
                <a:moveTo>
                  <a:pt x="0" y="2625217"/>
                </a:moveTo>
                <a:lnTo>
                  <a:pt x="3084195" y="2625217"/>
                </a:lnTo>
                <a:lnTo>
                  <a:pt x="3084195" y="0"/>
                </a:lnTo>
                <a:lnTo>
                  <a:pt x="0" y="0"/>
                </a:lnTo>
                <a:lnTo>
                  <a:pt x="0" y="2625217"/>
                </a:lnTo>
                <a:close/>
              </a:path>
            </a:pathLst>
          </a:custGeom>
          <a:ln w="15875">
            <a:solidFill>
              <a:srgbClr val="48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4164" y="6246874"/>
            <a:ext cx="3259836" cy="611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67476" y="6278257"/>
            <a:ext cx="3096259" cy="4767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7476" y="6278257"/>
            <a:ext cx="3096260" cy="476884"/>
          </a:xfrm>
          <a:custGeom>
            <a:avLst/>
            <a:gdLst/>
            <a:ahLst/>
            <a:cxnLst/>
            <a:rect l="l" t="t" r="r" b="b"/>
            <a:pathLst>
              <a:path w="3096259" h="476884">
                <a:moveTo>
                  <a:pt x="0" y="79463"/>
                </a:moveTo>
                <a:lnTo>
                  <a:pt x="6240" y="48531"/>
                </a:lnTo>
                <a:lnTo>
                  <a:pt x="23256" y="23272"/>
                </a:lnTo>
                <a:lnTo>
                  <a:pt x="48488" y="6244"/>
                </a:lnTo>
                <a:lnTo>
                  <a:pt x="79375" y="0"/>
                </a:lnTo>
                <a:lnTo>
                  <a:pt x="3016884" y="0"/>
                </a:lnTo>
                <a:lnTo>
                  <a:pt x="3047771" y="6244"/>
                </a:lnTo>
                <a:lnTo>
                  <a:pt x="3073003" y="23272"/>
                </a:lnTo>
                <a:lnTo>
                  <a:pt x="3090019" y="48531"/>
                </a:lnTo>
                <a:lnTo>
                  <a:pt x="3096259" y="79463"/>
                </a:lnTo>
                <a:lnTo>
                  <a:pt x="3096259" y="397294"/>
                </a:lnTo>
                <a:lnTo>
                  <a:pt x="3090019" y="428226"/>
                </a:lnTo>
                <a:lnTo>
                  <a:pt x="3073003" y="453485"/>
                </a:lnTo>
                <a:lnTo>
                  <a:pt x="3047771" y="470513"/>
                </a:lnTo>
                <a:lnTo>
                  <a:pt x="3016884" y="476758"/>
                </a:lnTo>
                <a:lnTo>
                  <a:pt x="79375" y="476758"/>
                </a:lnTo>
                <a:lnTo>
                  <a:pt x="48488" y="470513"/>
                </a:lnTo>
                <a:lnTo>
                  <a:pt x="23256" y="453485"/>
                </a:lnTo>
                <a:lnTo>
                  <a:pt x="6240" y="428226"/>
                </a:lnTo>
                <a:lnTo>
                  <a:pt x="0" y="397294"/>
                </a:lnTo>
                <a:lnTo>
                  <a:pt x="0" y="79463"/>
                </a:lnTo>
                <a:close/>
              </a:path>
            </a:pathLst>
          </a:custGeom>
          <a:ln w="9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739" y="1219327"/>
            <a:ext cx="8931910" cy="539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00"/>
              </a:spcBef>
              <a:buSzPct val="112500"/>
              <a:buFont typeface="Wingdings"/>
              <a:buChar char=""/>
              <a:tabLst>
                <a:tab pos="307340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Most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widely used isotherm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dealing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with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multilayer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BET</a:t>
            </a:r>
            <a:r>
              <a:rPr sz="1800" b="1" i="1" spc="10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634646"/>
                </a:solidFill>
                <a:latin typeface="Constantia"/>
                <a:cs typeface="Constantia"/>
              </a:rPr>
              <a:t>Isotherm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48920" marR="85090" indent="-236220">
              <a:lnSpc>
                <a:spcPct val="100000"/>
              </a:lnSpc>
              <a:buFont typeface="Wingdings"/>
              <a:buChar char=""/>
              <a:tabLst>
                <a:tab pos="267335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physical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if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initial adsorbed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layer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can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act as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substrate instead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isotherm levelling 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some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saturated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value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high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pressures,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it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can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be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expected to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rise</a:t>
            </a:r>
            <a:r>
              <a:rPr sz="1600" i="1" spc="28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indefinitely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20345" marR="321945" indent="-220345">
              <a:lnSpc>
                <a:spcPct val="100000"/>
              </a:lnSpc>
              <a:buFont typeface="Wingdings"/>
              <a:buChar char=""/>
              <a:tabLst>
                <a:tab pos="220345" algn="l"/>
              </a:tabLst>
            </a:pP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Under 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condition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high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P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low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thermal energy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gaseous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molecules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decreases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more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 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more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gaseous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molecules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would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be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available per unit surface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area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and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this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leads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to  multilayer</a:t>
            </a:r>
            <a:r>
              <a:rPr sz="1600" i="1" spc="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</a:t>
            </a:r>
            <a:endParaRPr sz="1600">
              <a:latin typeface="Constantia"/>
              <a:cs typeface="Constantia"/>
            </a:endParaRPr>
          </a:p>
          <a:p>
            <a:pPr marL="2046605">
              <a:lnSpc>
                <a:spcPct val="100000"/>
              </a:lnSpc>
              <a:spcBef>
                <a:spcPts val="1070"/>
              </a:spcBef>
            </a:pPr>
            <a:r>
              <a:rPr sz="1400" b="1" i="1" dirty="0">
                <a:solidFill>
                  <a:srgbClr val="422D2D"/>
                </a:solidFill>
                <a:latin typeface="Constantia"/>
                <a:cs typeface="Constantia"/>
              </a:rPr>
              <a:t>BET</a:t>
            </a:r>
            <a:r>
              <a:rPr sz="1400" b="1" i="1" spc="27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400" b="1" i="1" spc="-10" dirty="0">
                <a:solidFill>
                  <a:srgbClr val="422D2D"/>
                </a:solidFill>
                <a:latin typeface="Constantia"/>
                <a:cs typeface="Constantia"/>
              </a:rPr>
              <a:t>ISOTHERM</a:t>
            </a:r>
            <a:endParaRPr sz="1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5"/>
              </a:spcBef>
              <a:tabLst>
                <a:tab pos="4110990" algn="l"/>
              </a:tabLst>
            </a:pP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V /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Vmon 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=  </a:t>
            </a:r>
            <a:r>
              <a:rPr sz="1800" b="1" i="1" spc="-10" dirty="0">
                <a:solidFill>
                  <a:srgbClr val="C00000"/>
                </a:solidFill>
                <a:latin typeface="Constantia"/>
                <a:cs typeface="Constantia"/>
              </a:rPr>
              <a:t>cz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/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(1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−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z){1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−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(1</a:t>
            </a:r>
            <a:r>
              <a:rPr sz="1800" b="1" i="1" spc="-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−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c)z}	</a:t>
            </a:r>
            <a:r>
              <a:rPr sz="1800" i="1" spc="-10" dirty="0">
                <a:solidFill>
                  <a:srgbClr val="C00000"/>
                </a:solidFill>
                <a:latin typeface="Constantia"/>
                <a:cs typeface="Constantia"/>
              </a:rPr>
              <a:t>with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z = p /</a:t>
            </a:r>
            <a:r>
              <a:rPr sz="1800" b="1" i="1" spc="-1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p*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54305" marR="3165475" indent="-142240">
              <a:lnSpc>
                <a:spcPct val="100000"/>
              </a:lnSpc>
              <a:buFont typeface="Wingdings"/>
              <a:buChar char=""/>
              <a:tabLst>
                <a:tab pos="267335" algn="l"/>
              </a:tabLst>
            </a:pP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p*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vapour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pressure above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layer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adsorbate that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more  than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one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molecule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thick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resembles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pure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bulk liquid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Vmon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monolayer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coverage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vol.,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c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a</a:t>
            </a:r>
            <a:r>
              <a:rPr sz="1600" i="1" spc="1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constant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buFont typeface="Wingdings"/>
              <a:buChar char=""/>
              <a:tabLst>
                <a:tab pos="21717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When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c &gt;&gt;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1</a:t>
            </a:r>
            <a:r>
              <a:rPr sz="1600" i="1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BET isotherm </a:t>
            </a:r>
            <a:r>
              <a:rPr sz="1600" i="1" spc="-25" dirty="0">
                <a:solidFill>
                  <a:srgbClr val="634646"/>
                </a:solidFill>
                <a:latin typeface="Constantia"/>
                <a:cs typeface="Constantia"/>
              </a:rPr>
              <a:t>takes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simpler</a:t>
            </a:r>
            <a:r>
              <a:rPr sz="1600" i="1" spc="9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form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106805">
              <a:lnSpc>
                <a:spcPts val="196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Constantia"/>
                <a:cs typeface="Constantia"/>
              </a:rPr>
              <a:t>V /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Vmon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= 1 /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(1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– z</a:t>
            </a:r>
            <a:r>
              <a:rPr sz="1800" b="1" i="1" spc="-8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)</a:t>
            </a:r>
            <a:endParaRPr sz="1800">
              <a:latin typeface="Constantia"/>
              <a:cs typeface="Constantia"/>
            </a:endParaRPr>
          </a:p>
          <a:p>
            <a:pPr marR="5080" algn="r">
              <a:lnSpc>
                <a:spcPts val="1480"/>
              </a:lnSpc>
            </a:pPr>
            <a:r>
              <a:rPr sz="1400" spc="-5" dirty="0">
                <a:solidFill>
                  <a:srgbClr val="484142"/>
                </a:solidFill>
                <a:latin typeface="Constantia"/>
                <a:cs typeface="Constantia"/>
              </a:rPr>
              <a:t>BET Isotherm for different </a:t>
            </a:r>
            <a:r>
              <a:rPr sz="1400" dirty="0">
                <a:solidFill>
                  <a:srgbClr val="484142"/>
                </a:solidFill>
                <a:latin typeface="Constantia"/>
                <a:cs typeface="Constantia"/>
              </a:rPr>
              <a:t>values of</a:t>
            </a:r>
            <a:r>
              <a:rPr sz="1400" spc="45" dirty="0">
                <a:solidFill>
                  <a:srgbClr val="484142"/>
                </a:solidFill>
                <a:latin typeface="Constantia"/>
                <a:cs typeface="Constantia"/>
              </a:rPr>
              <a:t> </a:t>
            </a:r>
            <a:r>
              <a:rPr sz="1400" dirty="0">
                <a:solidFill>
                  <a:srgbClr val="484142"/>
                </a:solidFill>
                <a:latin typeface="Constantia"/>
                <a:cs typeface="Constantia"/>
              </a:rPr>
              <a:t>c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0872" y="5995415"/>
            <a:ext cx="2916936" cy="670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1616" y="6252971"/>
            <a:ext cx="155448" cy="155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1600" y="6034938"/>
            <a:ext cx="2736850" cy="490855"/>
          </a:xfrm>
          <a:custGeom>
            <a:avLst/>
            <a:gdLst/>
            <a:ahLst/>
            <a:cxnLst/>
            <a:rect l="l" t="t" r="r" b="b"/>
            <a:pathLst>
              <a:path w="2736850" h="490854">
                <a:moveTo>
                  <a:pt x="0" y="81737"/>
                </a:moveTo>
                <a:lnTo>
                  <a:pt x="6422" y="49918"/>
                </a:lnTo>
                <a:lnTo>
                  <a:pt x="23937" y="23937"/>
                </a:lnTo>
                <a:lnTo>
                  <a:pt x="49918" y="6422"/>
                </a:lnTo>
                <a:lnTo>
                  <a:pt x="81737" y="0"/>
                </a:lnTo>
                <a:lnTo>
                  <a:pt x="2654630" y="0"/>
                </a:lnTo>
                <a:lnTo>
                  <a:pt x="2686409" y="6422"/>
                </a:lnTo>
                <a:lnTo>
                  <a:pt x="2712367" y="23937"/>
                </a:lnTo>
                <a:lnTo>
                  <a:pt x="2729871" y="49918"/>
                </a:lnTo>
                <a:lnTo>
                  <a:pt x="2736291" y="81737"/>
                </a:lnTo>
                <a:lnTo>
                  <a:pt x="2736291" y="408673"/>
                </a:lnTo>
                <a:lnTo>
                  <a:pt x="2729871" y="440486"/>
                </a:lnTo>
                <a:lnTo>
                  <a:pt x="2712367" y="466467"/>
                </a:lnTo>
                <a:lnTo>
                  <a:pt x="2686409" y="483986"/>
                </a:lnTo>
                <a:lnTo>
                  <a:pt x="2654630" y="490410"/>
                </a:lnTo>
                <a:lnTo>
                  <a:pt x="81737" y="490410"/>
                </a:lnTo>
                <a:lnTo>
                  <a:pt x="49918" y="483986"/>
                </a:lnTo>
                <a:lnTo>
                  <a:pt x="23937" y="466467"/>
                </a:lnTo>
                <a:lnTo>
                  <a:pt x="6422" y="440486"/>
                </a:lnTo>
                <a:lnTo>
                  <a:pt x="0" y="408673"/>
                </a:lnTo>
                <a:lnTo>
                  <a:pt x="0" y="81737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10200" cy="738664"/>
          </a:xfrm>
        </p:spPr>
        <p:txBody>
          <a:bodyPr/>
          <a:lstStyle/>
          <a:p>
            <a:pPr algn="ctr"/>
            <a:r>
              <a:rPr lang="en-IN" sz="4800" dirty="0" smtClean="0"/>
              <a:t>Why Surface ?</a:t>
            </a:r>
            <a:endParaRPr lang="en-IN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7924800" cy="4755148"/>
          </a:xfrm>
        </p:spPr>
        <p:txBody>
          <a:bodyPr/>
          <a:lstStyle/>
          <a:p>
            <a:pPr marL="360363" indent="-360363">
              <a:buFont typeface="Wingdings" pitchFamily="2" charset="2"/>
              <a:buChar char="Ø"/>
            </a:pPr>
            <a:r>
              <a:rPr lang="en-IN" sz="2100" dirty="0" smtClean="0"/>
              <a:t>Surface of a substance interacts first with its surroundings</a:t>
            </a:r>
          </a:p>
          <a:p>
            <a:pPr marL="360363" indent="-360363">
              <a:buFont typeface="Wingdings" pitchFamily="2" charset="2"/>
              <a:buChar char="Ø"/>
            </a:pPr>
            <a:endParaRPr lang="en-IN" dirty="0" smtClean="0"/>
          </a:p>
          <a:p>
            <a:pPr marL="360363" indent="-360363">
              <a:buFont typeface="Wingdings" pitchFamily="2" charset="2"/>
              <a:buChar char="Ø"/>
            </a:pPr>
            <a:r>
              <a:rPr lang="en-IN" sz="2100" dirty="0" smtClean="0"/>
              <a:t>Surface molecules are in different state as compared to the molecules in the bulk/interior</a:t>
            </a:r>
          </a:p>
          <a:p>
            <a:pPr marL="360363" indent="-360363">
              <a:buFont typeface="Wingdings" pitchFamily="2" charset="2"/>
              <a:buChar char="Ø"/>
            </a:pPr>
            <a:endParaRPr lang="en-IN" sz="2100" dirty="0" smtClean="0"/>
          </a:p>
          <a:p>
            <a:pPr marL="360363" indent="-360363">
              <a:buFont typeface="Wingdings" pitchFamily="2" charset="2"/>
              <a:buChar char="Ø"/>
            </a:pPr>
            <a:r>
              <a:rPr lang="en-IN" sz="2100" dirty="0" smtClean="0"/>
              <a:t>Active role in Adsorption, Catalysis, electrodic reactions, chromatography, colloidal formation, Corrosion</a:t>
            </a:r>
          </a:p>
          <a:p>
            <a:pPr>
              <a:buFont typeface="Wingdings" pitchFamily="2" charset="2"/>
              <a:buChar char="Ø"/>
            </a:pPr>
            <a:endParaRPr lang="en-IN" sz="2100" dirty="0" smtClean="0"/>
          </a:p>
          <a:p>
            <a:r>
              <a:rPr lang="en-IN" dirty="0" smtClean="0"/>
              <a:t>Surface chemistry deals with phenomena that occur at interfaces of two surfaces which can be solid-liquid, solid-gas, solid-vacuum, liquid-gas, etc.. </a:t>
            </a:r>
          </a:p>
          <a:p>
            <a:r>
              <a:rPr lang="en-IN" u="sng" dirty="0" smtClean="0"/>
              <a:t>Applications:</a:t>
            </a:r>
          </a:p>
          <a:p>
            <a:pPr marL="1708150"/>
            <a:r>
              <a:rPr lang="en-IN" dirty="0" smtClean="0"/>
              <a:t>Catalysis</a:t>
            </a:r>
          </a:p>
          <a:p>
            <a:pPr marL="1708150"/>
            <a:r>
              <a:rPr lang="en-IN" dirty="0" smtClean="0"/>
              <a:t>Colloid Formation</a:t>
            </a:r>
          </a:p>
          <a:p>
            <a:pPr marL="1708150"/>
            <a:r>
              <a:rPr lang="en-IN" dirty="0" smtClean="0"/>
              <a:t>Electrode Reactions</a:t>
            </a:r>
          </a:p>
          <a:p>
            <a:pPr marL="1708150"/>
            <a:r>
              <a:rPr lang="en-IN" dirty="0" smtClean="0"/>
              <a:t>Chromatography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1687"/>
            <a:ext cx="492252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" y="551687"/>
            <a:ext cx="6370320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3308" y="551687"/>
            <a:ext cx="571500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236" y="247903"/>
            <a:ext cx="5910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696363"/>
                </a:solidFill>
              </a:rPr>
              <a:t>ADSORPTION </a:t>
            </a:r>
            <a:r>
              <a:rPr sz="3000" spc="-5" dirty="0">
                <a:solidFill>
                  <a:srgbClr val="696363"/>
                </a:solidFill>
              </a:rPr>
              <a:t>KINETIC</a:t>
            </a:r>
            <a:r>
              <a:rPr sz="3000" spc="-95" dirty="0">
                <a:solidFill>
                  <a:srgbClr val="696363"/>
                </a:solidFill>
              </a:rPr>
              <a:t> </a:t>
            </a:r>
            <a:r>
              <a:rPr sz="3000" spc="-20" dirty="0">
                <a:solidFill>
                  <a:srgbClr val="696363"/>
                </a:solidFill>
              </a:rPr>
              <a:t>MODELS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673608" y="4477510"/>
            <a:ext cx="7796783" cy="2325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855" y="2918458"/>
            <a:ext cx="7435596" cy="3939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573" y="4509134"/>
            <a:ext cx="7632903" cy="2160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573" y="4509134"/>
            <a:ext cx="7633334" cy="2160270"/>
          </a:xfrm>
          <a:custGeom>
            <a:avLst/>
            <a:gdLst/>
            <a:ahLst/>
            <a:cxnLst/>
            <a:rect l="l" t="t" r="r" b="b"/>
            <a:pathLst>
              <a:path w="7633334" h="2160270">
                <a:moveTo>
                  <a:pt x="0" y="360044"/>
                </a:moveTo>
                <a:lnTo>
                  <a:pt x="3286" y="311181"/>
                </a:lnTo>
                <a:lnTo>
                  <a:pt x="12861" y="264318"/>
                </a:lnTo>
                <a:lnTo>
                  <a:pt x="28294" y="219884"/>
                </a:lnTo>
                <a:lnTo>
                  <a:pt x="49157" y="178307"/>
                </a:lnTo>
                <a:lnTo>
                  <a:pt x="75020" y="140017"/>
                </a:lnTo>
                <a:lnTo>
                  <a:pt x="105456" y="105441"/>
                </a:lnTo>
                <a:lnTo>
                  <a:pt x="140033" y="75009"/>
                </a:lnTo>
                <a:lnTo>
                  <a:pt x="178324" y="49149"/>
                </a:lnTo>
                <a:lnTo>
                  <a:pt x="219900" y="28289"/>
                </a:lnTo>
                <a:lnTo>
                  <a:pt x="264331" y="12858"/>
                </a:lnTo>
                <a:lnTo>
                  <a:pt x="311189" y="3286"/>
                </a:lnTo>
                <a:lnTo>
                  <a:pt x="360044" y="0"/>
                </a:lnTo>
                <a:lnTo>
                  <a:pt x="7272858" y="0"/>
                </a:lnTo>
                <a:lnTo>
                  <a:pt x="7321694" y="3286"/>
                </a:lnTo>
                <a:lnTo>
                  <a:pt x="7368540" y="12858"/>
                </a:lnTo>
                <a:lnTo>
                  <a:pt x="7412964" y="28289"/>
                </a:lnTo>
                <a:lnTo>
                  <a:pt x="7454538" y="49149"/>
                </a:lnTo>
                <a:lnTo>
                  <a:pt x="7492831" y="75009"/>
                </a:lnTo>
                <a:lnTo>
                  <a:pt x="7527413" y="105441"/>
                </a:lnTo>
                <a:lnTo>
                  <a:pt x="7557855" y="140017"/>
                </a:lnTo>
                <a:lnTo>
                  <a:pt x="7583725" y="178307"/>
                </a:lnTo>
                <a:lnTo>
                  <a:pt x="7604596" y="219884"/>
                </a:lnTo>
                <a:lnTo>
                  <a:pt x="7620035" y="264318"/>
                </a:lnTo>
                <a:lnTo>
                  <a:pt x="7629614" y="311181"/>
                </a:lnTo>
                <a:lnTo>
                  <a:pt x="7632903" y="360044"/>
                </a:lnTo>
                <a:lnTo>
                  <a:pt x="7632903" y="1800174"/>
                </a:lnTo>
                <a:lnTo>
                  <a:pt x="7629614" y="1849032"/>
                </a:lnTo>
                <a:lnTo>
                  <a:pt x="7620035" y="1895891"/>
                </a:lnTo>
                <a:lnTo>
                  <a:pt x="7604596" y="1940323"/>
                </a:lnTo>
                <a:lnTo>
                  <a:pt x="7583725" y="1981899"/>
                </a:lnTo>
                <a:lnTo>
                  <a:pt x="7557855" y="2020190"/>
                </a:lnTo>
                <a:lnTo>
                  <a:pt x="7527413" y="2054767"/>
                </a:lnTo>
                <a:lnTo>
                  <a:pt x="7492831" y="2085202"/>
                </a:lnTo>
                <a:lnTo>
                  <a:pt x="7454538" y="2111064"/>
                </a:lnTo>
                <a:lnTo>
                  <a:pt x="7412964" y="2131926"/>
                </a:lnTo>
                <a:lnTo>
                  <a:pt x="7368540" y="2147358"/>
                </a:lnTo>
                <a:lnTo>
                  <a:pt x="7321694" y="2156932"/>
                </a:lnTo>
                <a:lnTo>
                  <a:pt x="7272858" y="2160219"/>
                </a:lnTo>
                <a:lnTo>
                  <a:pt x="360044" y="2160219"/>
                </a:lnTo>
                <a:lnTo>
                  <a:pt x="311189" y="2156932"/>
                </a:lnTo>
                <a:lnTo>
                  <a:pt x="264331" y="2147358"/>
                </a:lnTo>
                <a:lnTo>
                  <a:pt x="219900" y="2131926"/>
                </a:lnTo>
                <a:lnTo>
                  <a:pt x="178324" y="2111064"/>
                </a:lnTo>
                <a:lnTo>
                  <a:pt x="140033" y="2085202"/>
                </a:lnTo>
                <a:lnTo>
                  <a:pt x="105456" y="2054767"/>
                </a:lnTo>
                <a:lnTo>
                  <a:pt x="75020" y="2020190"/>
                </a:lnTo>
                <a:lnTo>
                  <a:pt x="49157" y="1981899"/>
                </a:lnTo>
                <a:lnTo>
                  <a:pt x="28294" y="1940323"/>
                </a:lnTo>
                <a:lnTo>
                  <a:pt x="12861" y="1895891"/>
                </a:lnTo>
                <a:lnTo>
                  <a:pt x="3286" y="1849032"/>
                </a:lnTo>
                <a:lnTo>
                  <a:pt x="0" y="1800174"/>
                </a:lnTo>
                <a:lnTo>
                  <a:pt x="0" y="360044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6960" y="5961684"/>
            <a:ext cx="16713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substances</a:t>
            </a:r>
            <a:r>
              <a:rPr sz="1600" b="1" i="1" spc="-6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from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600" b="1" i="1" spc="-25" dirty="0">
                <a:solidFill>
                  <a:srgbClr val="524633"/>
                </a:solidFill>
                <a:latin typeface="Constantia"/>
                <a:cs typeface="Constantia"/>
              </a:rPr>
              <a:t>aq.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solns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3608" y="1844039"/>
            <a:ext cx="7796783" cy="2325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855" y="1770888"/>
            <a:ext cx="7615428" cy="2577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573" y="1875917"/>
            <a:ext cx="7632903" cy="21602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73" y="1875917"/>
            <a:ext cx="7633334" cy="2160270"/>
          </a:xfrm>
          <a:custGeom>
            <a:avLst/>
            <a:gdLst/>
            <a:ahLst/>
            <a:cxnLst/>
            <a:rect l="l" t="t" r="r" b="b"/>
            <a:pathLst>
              <a:path w="7633334" h="2160270">
                <a:moveTo>
                  <a:pt x="0" y="360045"/>
                </a:moveTo>
                <a:lnTo>
                  <a:pt x="3286" y="311181"/>
                </a:lnTo>
                <a:lnTo>
                  <a:pt x="12861" y="264318"/>
                </a:lnTo>
                <a:lnTo>
                  <a:pt x="28294" y="219884"/>
                </a:lnTo>
                <a:lnTo>
                  <a:pt x="49157" y="178307"/>
                </a:lnTo>
                <a:lnTo>
                  <a:pt x="75020" y="140017"/>
                </a:lnTo>
                <a:lnTo>
                  <a:pt x="105456" y="105441"/>
                </a:lnTo>
                <a:lnTo>
                  <a:pt x="140033" y="75009"/>
                </a:lnTo>
                <a:lnTo>
                  <a:pt x="178324" y="49148"/>
                </a:lnTo>
                <a:lnTo>
                  <a:pt x="219900" y="28289"/>
                </a:lnTo>
                <a:lnTo>
                  <a:pt x="264331" y="12858"/>
                </a:lnTo>
                <a:lnTo>
                  <a:pt x="311189" y="3286"/>
                </a:lnTo>
                <a:lnTo>
                  <a:pt x="360044" y="0"/>
                </a:lnTo>
                <a:lnTo>
                  <a:pt x="7272858" y="0"/>
                </a:lnTo>
                <a:lnTo>
                  <a:pt x="7321694" y="3286"/>
                </a:lnTo>
                <a:lnTo>
                  <a:pt x="7368540" y="12858"/>
                </a:lnTo>
                <a:lnTo>
                  <a:pt x="7412964" y="28289"/>
                </a:lnTo>
                <a:lnTo>
                  <a:pt x="7454538" y="49149"/>
                </a:lnTo>
                <a:lnTo>
                  <a:pt x="7492831" y="75009"/>
                </a:lnTo>
                <a:lnTo>
                  <a:pt x="7527413" y="105441"/>
                </a:lnTo>
                <a:lnTo>
                  <a:pt x="7557855" y="140017"/>
                </a:lnTo>
                <a:lnTo>
                  <a:pt x="7583725" y="178308"/>
                </a:lnTo>
                <a:lnTo>
                  <a:pt x="7604596" y="219884"/>
                </a:lnTo>
                <a:lnTo>
                  <a:pt x="7620035" y="264318"/>
                </a:lnTo>
                <a:lnTo>
                  <a:pt x="7629614" y="311181"/>
                </a:lnTo>
                <a:lnTo>
                  <a:pt x="7632903" y="360045"/>
                </a:lnTo>
                <a:lnTo>
                  <a:pt x="7632903" y="1800225"/>
                </a:lnTo>
                <a:lnTo>
                  <a:pt x="7629614" y="1849061"/>
                </a:lnTo>
                <a:lnTo>
                  <a:pt x="7620035" y="1895907"/>
                </a:lnTo>
                <a:lnTo>
                  <a:pt x="7604596" y="1940331"/>
                </a:lnTo>
                <a:lnTo>
                  <a:pt x="7583725" y="1981905"/>
                </a:lnTo>
                <a:lnTo>
                  <a:pt x="7557855" y="2020198"/>
                </a:lnTo>
                <a:lnTo>
                  <a:pt x="7527413" y="2054780"/>
                </a:lnTo>
                <a:lnTo>
                  <a:pt x="7492831" y="2085222"/>
                </a:lnTo>
                <a:lnTo>
                  <a:pt x="7454538" y="2111092"/>
                </a:lnTo>
                <a:lnTo>
                  <a:pt x="7412964" y="2131962"/>
                </a:lnTo>
                <a:lnTo>
                  <a:pt x="7368540" y="2147402"/>
                </a:lnTo>
                <a:lnTo>
                  <a:pt x="7321694" y="2156981"/>
                </a:lnTo>
                <a:lnTo>
                  <a:pt x="7272858" y="2160270"/>
                </a:lnTo>
                <a:lnTo>
                  <a:pt x="360044" y="2160270"/>
                </a:lnTo>
                <a:lnTo>
                  <a:pt x="311189" y="2156981"/>
                </a:lnTo>
                <a:lnTo>
                  <a:pt x="264331" y="2147402"/>
                </a:lnTo>
                <a:lnTo>
                  <a:pt x="219900" y="2131962"/>
                </a:lnTo>
                <a:lnTo>
                  <a:pt x="178324" y="2111092"/>
                </a:lnTo>
                <a:lnTo>
                  <a:pt x="140033" y="2085222"/>
                </a:lnTo>
                <a:lnTo>
                  <a:pt x="105456" y="2054780"/>
                </a:lnTo>
                <a:lnTo>
                  <a:pt x="75020" y="2020198"/>
                </a:lnTo>
                <a:lnTo>
                  <a:pt x="49157" y="1981905"/>
                </a:lnTo>
                <a:lnTo>
                  <a:pt x="28294" y="1940331"/>
                </a:lnTo>
                <a:lnTo>
                  <a:pt x="12861" y="1895907"/>
                </a:lnTo>
                <a:lnTo>
                  <a:pt x="3286" y="1849061"/>
                </a:lnTo>
                <a:lnTo>
                  <a:pt x="0" y="1800225"/>
                </a:lnTo>
                <a:lnTo>
                  <a:pt x="0" y="360045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5948" y="3327603"/>
            <a:ext cx="31318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pseudo-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first-order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rate</a:t>
            </a:r>
            <a:r>
              <a:rPr sz="1600" b="1" i="1" spc="4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constant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for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kinetic</a:t>
            </a:r>
            <a:r>
              <a:rPr sz="1600" b="1" i="1" spc="2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model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63723" y="4104132"/>
            <a:ext cx="4558283" cy="6690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2595" y="4152900"/>
            <a:ext cx="4373880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46654" y="4135373"/>
            <a:ext cx="4392422" cy="504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6654" y="4135373"/>
            <a:ext cx="4392930" cy="504190"/>
          </a:xfrm>
          <a:custGeom>
            <a:avLst/>
            <a:gdLst/>
            <a:ahLst/>
            <a:cxnLst/>
            <a:rect l="l" t="t" r="r" b="b"/>
            <a:pathLst>
              <a:path w="4392930" h="504189">
                <a:moveTo>
                  <a:pt x="0" y="84074"/>
                </a:moveTo>
                <a:lnTo>
                  <a:pt x="6598" y="51381"/>
                </a:lnTo>
                <a:lnTo>
                  <a:pt x="24590" y="24653"/>
                </a:lnTo>
                <a:lnTo>
                  <a:pt x="51274" y="6617"/>
                </a:lnTo>
                <a:lnTo>
                  <a:pt x="83946" y="0"/>
                </a:lnTo>
                <a:lnTo>
                  <a:pt x="4308475" y="0"/>
                </a:lnTo>
                <a:lnTo>
                  <a:pt x="4341147" y="6617"/>
                </a:lnTo>
                <a:lnTo>
                  <a:pt x="4367831" y="24653"/>
                </a:lnTo>
                <a:lnTo>
                  <a:pt x="4385823" y="51381"/>
                </a:lnTo>
                <a:lnTo>
                  <a:pt x="4392422" y="84074"/>
                </a:lnTo>
                <a:lnTo>
                  <a:pt x="4392422" y="420115"/>
                </a:lnTo>
                <a:lnTo>
                  <a:pt x="4385823" y="452788"/>
                </a:lnTo>
                <a:lnTo>
                  <a:pt x="4367831" y="479472"/>
                </a:lnTo>
                <a:lnTo>
                  <a:pt x="4341147" y="497464"/>
                </a:lnTo>
                <a:lnTo>
                  <a:pt x="4308475" y="504063"/>
                </a:lnTo>
                <a:lnTo>
                  <a:pt x="83946" y="504063"/>
                </a:lnTo>
                <a:lnTo>
                  <a:pt x="51274" y="497464"/>
                </a:lnTo>
                <a:lnTo>
                  <a:pt x="24590" y="479472"/>
                </a:lnTo>
                <a:lnTo>
                  <a:pt x="6598" y="452788"/>
                </a:lnTo>
                <a:lnTo>
                  <a:pt x="0" y="420115"/>
                </a:lnTo>
                <a:lnTo>
                  <a:pt x="0" y="84074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9000" y="4223130"/>
            <a:ext cx="6990080" cy="176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84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24633"/>
                </a:solidFill>
                <a:latin typeface="Constantia"/>
                <a:cs typeface="Constantia"/>
              </a:rPr>
              <a:t>Pseudo Second Order </a:t>
            </a:r>
            <a:r>
              <a:rPr sz="1800" b="1" spc="-15" dirty="0">
                <a:solidFill>
                  <a:srgbClr val="524633"/>
                </a:solidFill>
                <a:latin typeface="Constantia"/>
                <a:cs typeface="Constantia"/>
              </a:rPr>
              <a:t>Rate</a:t>
            </a:r>
            <a:r>
              <a:rPr sz="1800" b="1" spc="-19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524633"/>
                </a:solidFill>
                <a:latin typeface="Constantia"/>
                <a:cs typeface="Constantia"/>
              </a:rPr>
              <a:t>Equation</a:t>
            </a:r>
            <a:endParaRPr sz="1800">
              <a:latin typeface="Constantia"/>
              <a:cs typeface="Constantia"/>
            </a:endParaRPr>
          </a:p>
          <a:p>
            <a:pPr marL="316230" indent="-253365">
              <a:lnSpc>
                <a:spcPts val="1910"/>
              </a:lnSpc>
              <a:spcBef>
                <a:spcPts val="1445"/>
              </a:spcBef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Pseudo second order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rate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equation proposed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is</a:t>
            </a:r>
            <a:r>
              <a:rPr sz="1600" b="1" i="1" spc="1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:</a:t>
            </a:r>
            <a:endParaRPr sz="1600">
              <a:latin typeface="Constantia"/>
              <a:cs typeface="Constantia"/>
            </a:endParaRPr>
          </a:p>
          <a:p>
            <a:pPr marL="271780" indent="-208915">
              <a:lnSpc>
                <a:spcPts val="2150"/>
              </a:lnSpc>
              <a:buClr>
                <a:srgbClr val="524633"/>
              </a:buClr>
              <a:buSzPct val="88888"/>
              <a:buFont typeface="Arial"/>
              <a:buChar char="•"/>
              <a:tabLst>
                <a:tab pos="271780" algn="l"/>
                <a:tab pos="272415" algn="l"/>
              </a:tabLst>
            </a:pP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(HP)</a:t>
            </a:r>
            <a:r>
              <a:rPr sz="1800" b="1" i="1" spc="-7" baseline="-20833" dirty="0">
                <a:solidFill>
                  <a:srgbClr val="C00000"/>
                </a:solidFill>
                <a:latin typeface="Constantia"/>
                <a:cs typeface="Constantia"/>
              </a:rPr>
              <a:t>0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equilibrium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sites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available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on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Peat,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(HP)</a:t>
            </a:r>
            <a:r>
              <a:rPr sz="1800" b="1" i="1" spc="-7" baseline="-20833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equilibrium</a:t>
            </a:r>
            <a:r>
              <a:rPr sz="1600" b="1" i="1" spc="2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sites</a:t>
            </a:r>
            <a:endParaRPr sz="1600">
              <a:latin typeface="Constantia"/>
              <a:cs typeface="Constantia"/>
            </a:endParaRPr>
          </a:p>
          <a:p>
            <a:pPr marL="292100" marR="68580">
              <a:lnSpc>
                <a:spcPts val="1980"/>
              </a:lnSpc>
              <a:spcBef>
                <a:spcPts val="215"/>
              </a:spcBef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available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on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Peat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at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time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,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1800" b="1" i="1" baseline="-20833" dirty="0">
                <a:solidFill>
                  <a:srgbClr val="C00000"/>
                </a:solidFill>
                <a:latin typeface="Constantia"/>
                <a:cs typeface="Constantia"/>
              </a:rPr>
              <a:t>p2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pseudo second order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rate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constant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for 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kinetic</a:t>
            </a:r>
            <a:r>
              <a:rPr sz="1600" b="1" i="1" spc="1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Model.</a:t>
            </a:r>
            <a:endParaRPr sz="1600">
              <a:latin typeface="Constantia"/>
              <a:cs typeface="Constantia"/>
            </a:endParaRPr>
          </a:p>
          <a:p>
            <a:pPr marL="271780" indent="-208915">
              <a:lnSpc>
                <a:spcPts val="1845"/>
              </a:lnSpc>
              <a:buFont typeface="Arial"/>
              <a:buChar char="•"/>
              <a:tabLst>
                <a:tab pos="271780" algn="l"/>
                <a:tab pos="272415" algn="l"/>
              </a:tabLst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Used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in adsorption of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metal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ions,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dyes,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herbicides, oils,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&amp;</a:t>
            </a:r>
            <a:r>
              <a:rPr sz="1600" b="1" i="1" spc="8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organic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00300" y="1525524"/>
            <a:ext cx="4486656" cy="6690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5851" y="1574291"/>
            <a:ext cx="4091940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3739" y="1556766"/>
            <a:ext cx="4320540" cy="5040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3739" y="1556766"/>
            <a:ext cx="4320540" cy="504190"/>
          </a:xfrm>
          <a:custGeom>
            <a:avLst/>
            <a:gdLst/>
            <a:ahLst/>
            <a:cxnLst/>
            <a:rect l="l" t="t" r="r" b="b"/>
            <a:pathLst>
              <a:path w="4320540" h="504189">
                <a:moveTo>
                  <a:pt x="0" y="84074"/>
                </a:moveTo>
                <a:lnTo>
                  <a:pt x="6600" y="51327"/>
                </a:lnTo>
                <a:lnTo>
                  <a:pt x="24606" y="24606"/>
                </a:lnTo>
                <a:lnTo>
                  <a:pt x="51327" y="6600"/>
                </a:lnTo>
                <a:lnTo>
                  <a:pt x="84074" y="0"/>
                </a:lnTo>
                <a:lnTo>
                  <a:pt x="4236466" y="0"/>
                </a:lnTo>
                <a:lnTo>
                  <a:pt x="4269212" y="6600"/>
                </a:lnTo>
                <a:lnTo>
                  <a:pt x="4295933" y="24606"/>
                </a:lnTo>
                <a:lnTo>
                  <a:pt x="4313939" y="51327"/>
                </a:lnTo>
                <a:lnTo>
                  <a:pt x="4320540" y="84074"/>
                </a:lnTo>
                <a:lnTo>
                  <a:pt x="4320540" y="420116"/>
                </a:lnTo>
                <a:lnTo>
                  <a:pt x="4313939" y="452788"/>
                </a:lnTo>
                <a:lnTo>
                  <a:pt x="4295933" y="479472"/>
                </a:lnTo>
                <a:lnTo>
                  <a:pt x="4269212" y="497464"/>
                </a:lnTo>
                <a:lnTo>
                  <a:pt x="4236466" y="504063"/>
                </a:lnTo>
                <a:lnTo>
                  <a:pt x="84074" y="504063"/>
                </a:lnTo>
                <a:lnTo>
                  <a:pt x="51327" y="497464"/>
                </a:lnTo>
                <a:lnTo>
                  <a:pt x="24606" y="479472"/>
                </a:lnTo>
                <a:lnTo>
                  <a:pt x="6600" y="452788"/>
                </a:lnTo>
                <a:lnTo>
                  <a:pt x="0" y="420116"/>
                </a:lnTo>
                <a:lnTo>
                  <a:pt x="0" y="84074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6300" y="1173860"/>
            <a:ext cx="7585709" cy="217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Adsorption reaction </a:t>
            </a: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models </a:t>
            </a:r>
            <a:r>
              <a:rPr sz="1800" b="1" i="1" spc="-10" dirty="0">
                <a:solidFill>
                  <a:srgbClr val="524633"/>
                </a:solidFill>
                <a:latin typeface="Constantia"/>
                <a:cs typeface="Constantia"/>
              </a:rPr>
              <a:t>developed </a:t>
            </a:r>
            <a:r>
              <a:rPr sz="18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to </a:t>
            </a:r>
            <a:r>
              <a:rPr sz="1800" b="1" i="1" spc="-10" dirty="0">
                <a:solidFill>
                  <a:srgbClr val="524633"/>
                </a:solidFill>
                <a:latin typeface="Constantia"/>
                <a:cs typeface="Constantia"/>
              </a:rPr>
              <a:t>describe Adsorption</a:t>
            </a:r>
            <a:r>
              <a:rPr sz="1800" b="1" i="1" spc="10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Kinetics</a:t>
            </a:r>
            <a:endParaRPr sz="1800">
              <a:latin typeface="Constantia"/>
              <a:cs typeface="Constantia"/>
            </a:endParaRPr>
          </a:p>
          <a:p>
            <a:pPr marR="41910" algn="ctr">
              <a:lnSpc>
                <a:spcPct val="100000"/>
              </a:lnSpc>
              <a:spcBef>
                <a:spcPts val="1540"/>
              </a:spcBef>
            </a:pPr>
            <a:r>
              <a:rPr sz="1800" b="1" spc="-10" dirty="0">
                <a:solidFill>
                  <a:srgbClr val="524633"/>
                </a:solidFill>
                <a:latin typeface="Constantia"/>
                <a:cs typeface="Constantia"/>
              </a:rPr>
              <a:t>Pseudo </a:t>
            </a:r>
            <a:r>
              <a:rPr sz="1800" b="1" spc="-5" dirty="0">
                <a:solidFill>
                  <a:srgbClr val="524633"/>
                </a:solidFill>
                <a:latin typeface="Constantia"/>
                <a:cs typeface="Constantia"/>
              </a:rPr>
              <a:t>First </a:t>
            </a:r>
            <a:r>
              <a:rPr sz="1800" b="1" spc="-10" dirty="0">
                <a:solidFill>
                  <a:srgbClr val="524633"/>
                </a:solidFill>
                <a:latin typeface="Constantia"/>
                <a:cs typeface="Constantia"/>
              </a:rPr>
              <a:t>Order </a:t>
            </a:r>
            <a:r>
              <a:rPr sz="1800" b="1" spc="-15" dirty="0">
                <a:solidFill>
                  <a:srgbClr val="524633"/>
                </a:solidFill>
                <a:latin typeface="Constantia"/>
                <a:cs typeface="Constantia"/>
              </a:rPr>
              <a:t>Rate</a:t>
            </a:r>
            <a:r>
              <a:rPr sz="1800" b="1" spc="-21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524633"/>
                </a:solidFill>
                <a:latin typeface="Constantia"/>
                <a:cs typeface="Constantia"/>
              </a:rPr>
              <a:t>Equation</a:t>
            </a:r>
            <a:endParaRPr sz="1800">
              <a:latin typeface="Constantia"/>
              <a:cs typeface="Constantia"/>
            </a:endParaRPr>
          </a:p>
          <a:p>
            <a:pPr marL="351790" marR="426720" indent="-276225">
              <a:lnSpc>
                <a:spcPct val="100000"/>
              </a:lnSpc>
              <a:spcBef>
                <a:spcPts val="1255"/>
              </a:spcBef>
              <a:buFont typeface="Arial"/>
              <a:buChar char="•"/>
              <a:tabLst>
                <a:tab pos="328930" algn="l"/>
                <a:tab pos="329565" algn="l"/>
              </a:tabLst>
            </a:pP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 first-order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rate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equation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to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describe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kinetic process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of liquid-solid 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phase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adsorption of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oxalic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acid and malonic acid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onto</a:t>
            </a:r>
            <a:r>
              <a:rPr sz="1600" b="1" i="1" spc="4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charcoal</a:t>
            </a:r>
            <a:endParaRPr sz="1600">
              <a:latin typeface="Constantia"/>
              <a:cs typeface="Constantia"/>
            </a:endParaRPr>
          </a:p>
          <a:p>
            <a:pPr marL="351790" marR="663575" indent="-276225">
              <a:lnSpc>
                <a:spcPct val="100000"/>
              </a:lnSpc>
              <a:buFont typeface="Arial"/>
              <a:buChar char="•"/>
              <a:tabLst>
                <a:tab pos="284480" algn="l"/>
                <a:tab pos="285115" algn="l"/>
              </a:tabLst>
            </a:pP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Mostly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used in adsorption of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pollutants from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wastewater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in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different  </a:t>
            </a:r>
            <a:r>
              <a:rPr sz="1600" b="1" i="1" dirty="0">
                <a:solidFill>
                  <a:srgbClr val="524633"/>
                </a:solidFill>
                <a:latin typeface="Constantia"/>
                <a:cs typeface="Constantia"/>
              </a:rPr>
              <a:t>fields</a:t>
            </a:r>
            <a:endParaRPr sz="1600">
              <a:latin typeface="Constantia"/>
              <a:cs typeface="Constantia"/>
            </a:endParaRPr>
          </a:p>
          <a:p>
            <a:pPr marL="284480" indent="-208915">
              <a:lnSpc>
                <a:spcPts val="2140"/>
              </a:lnSpc>
              <a:buClr>
                <a:srgbClr val="524633"/>
              </a:buClr>
              <a:buSzPct val="88888"/>
              <a:buFont typeface="Arial"/>
              <a:buChar char="•"/>
              <a:tabLst>
                <a:tab pos="284480" algn="l"/>
                <a:tab pos="285115" algn="l"/>
              </a:tabLst>
            </a:pP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1800" b="1" i="1" baseline="-20833" dirty="0">
                <a:solidFill>
                  <a:srgbClr val="C00000"/>
                </a:solidFill>
                <a:latin typeface="Constantia"/>
                <a:cs typeface="Constantia"/>
              </a:rPr>
              <a:t>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&amp;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1800" b="1" i="1" spc="-7" baseline="-20833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(mg/g)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Ads.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cap,.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at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eqm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&amp;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time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(min), </a:t>
            </a:r>
            <a:r>
              <a:rPr sz="1600" b="1" i="1" spc="-25" dirty="0">
                <a:solidFill>
                  <a:srgbClr val="524633"/>
                </a:solidFill>
                <a:latin typeface="Constantia"/>
                <a:cs typeface="Constantia"/>
              </a:rPr>
              <a:t>resp.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1800" b="1" i="1" baseline="-20833" dirty="0">
                <a:solidFill>
                  <a:srgbClr val="C00000"/>
                </a:solidFill>
                <a:latin typeface="Constantia"/>
                <a:cs typeface="Constantia"/>
              </a:rPr>
              <a:t>p1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(min−1)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is</a:t>
            </a:r>
            <a:r>
              <a:rPr sz="1600" b="1" i="1" spc="-11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the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31664" y="3358896"/>
            <a:ext cx="3131819" cy="684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07279" y="3393947"/>
            <a:ext cx="3195828" cy="5364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1453" y="3397884"/>
            <a:ext cx="2952750" cy="504190"/>
          </a:xfrm>
          <a:custGeom>
            <a:avLst/>
            <a:gdLst/>
            <a:ahLst/>
            <a:cxnLst/>
            <a:rect l="l" t="t" r="r" b="b"/>
            <a:pathLst>
              <a:path w="2952750" h="504189">
                <a:moveTo>
                  <a:pt x="0" y="84074"/>
                </a:moveTo>
                <a:lnTo>
                  <a:pt x="6600" y="51381"/>
                </a:lnTo>
                <a:lnTo>
                  <a:pt x="24606" y="24653"/>
                </a:lnTo>
                <a:lnTo>
                  <a:pt x="51327" y="6617"/>
                </a:lnTo>
                <a:lnTo>
                  <a:pt x="84074" y="0"/>
                </a:lnTo>
                <a:lnTo>
                  <a:pt x="2868295" y="0"/>
                </a:lnTo>
                <a:lnTo>
                  <a:pt x="2901041" y="6617"/>
                </a:lnTo>
                <a:lnTo>
                  <a:pt x="2927762" y="24653"/>
                </a:lnTo>
                <a:lnTo>
                  <a:pt x="2945768" y="51381"/>
                </a:lnTo>
                <a:lnTo>
                  <a:pt x="2952369" y="84074"/>
                </a:lnTo>
                <a:lnTo>
                  <a:pt x="2952369" y="420115"/>
                </a:lnTo>
                <a:lnTo>
                  <a:pt x="2945768" y="452788"/>
                </a:lnTo>
                <a:lnTo>
                  <a:pt x="2927762" y="479472"/>
                </a:lnTo>
                <a:lnTo>
                  <a:pt x="2901041" y="497464"/>
                </a:lnTo>
                <a:lnTo>
                  <a:pt x="2868295" y="504063"/>
                </a:lnTo>
                <a:lnTo>
                  <a:pt x="84074" y="504063"/>
                </a:lnTo>
                <a:lnTo>
                  <a:pt x="51327" y="497464"/>
                </a:lnTo>
                <a:lnTo>
                  <a:pt x="24606" y="479472"/>
                </a:lnTo>
                <a:lnTo>
                  <a:pt x="6600" y="452788"/>
                </a:lnTo>
                <a:lnTo>
                  <a:pt x="0" y="420115"/>
                </a:lnTo>
                <a:lnTo>
                  <a:pt x="0" y="84074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100192" y="3468751"/>
            <a:ext cx="2753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dq</a:t>
            </a:r>
            <a:r>
              <a:rPr sz="1950" b="1" i="1" baseline="-21367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/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dt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= </a:t>
            </a:r>
            <a:r>
              <a:rPr sz="2000" b="1" i="1" spc="10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r>
              <a:rPr sz="1950" b="1" i="1" spc="15" baseline="-21367" dirty="0">
                <a:solidFill>
                  <a:srgbClr val="C00000"/>
                </a:solidFill>
                <a:latin typeface="Constantia"/>
                <a:cs typeface="Constantia"/>
              </a:rPr>
              <a:t>p1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( </a:t>
            </a:r>
            <a:r>
              <a:rPr sz="2000" b="1" i="1" spc="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1950" b="1" i="1" spc="7" baseline="-21367" dirty="0">
                <a:solidFill>
                  <a:srgbClr val="C00000"/>
                </a:solidFill>
                <a:latin typeface="Constantia"/>
                <a:cs typeface="Constantia"/>
              </a:rPr>
              <a:t>e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– </a:t>
            </a:r>
            <a:r>
              <a:rPr sz="2000" b="1" i="1" spc="5" dirty="0">
                <a:solidFill>
                  <a:srgbClr val="C00000"/>
                </a:solidFill>
                <a:latin typeface="Constantia"/>
                <a:cs typeface="Constantia"/>
              </a:rPr>
              <a:t>q</a:t>
            </a:r>
            <a:r>
              <a:rPr sz="1950" b="1" i="1" spc="7" baseline="-21367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950" b="1" i="1" spc="135" baseline="-21367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93591" y="6009132"/>
            <a:ext cx="4718304" cy="6126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26408" y="6009132"/>
            <a:ext cx="4005072" cy="5364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84396" y="6048578"/>
            <a:ext cx="4536440" cy="432434"/>
          </a:xfrm>
          <a:custGeom>
            <a:avLst/>
            <a:gdLst/>
            <a:ahLst/>
            <a:cxnLst/>
            <a:rect l="l" t="t" r="r" b="b"/>
            <a:pathLst>
              <a:path w="4536440" h="432435">
                <a:moveTo>
                  <a:pt x="0" y="72008"/>
                </a:moveTo>
                <a:lnTo>
                  <a:pt x="5661" y="43982"/>
                </a:lnTo>
                <a:lnTo>
                  <a:pt x="21097" y="21093"/>
                </a:lnTo>
                <a:lnTo>
                  <a:pt x="43987" y="5659"/>
                </a:lnTo>
                <a:lnTo>
                  <a:pt x="72008" y="0"/>
                </a:lnTo>
                <a:lnTo>
                  <a:pt x="4464431" y="0"/>
                </a:lnTo>
                <a:lnTo>
                  <a:pt x="4492452" y="5659"/>
                </a:lnTo>
                <a:lnTo>
                  <a:pt x="4515342" y="21093"/>
                </a:lnTo>
                <a:lnTo>
                  <a:pt x="4530778" y="43982"/>
                </a:lnTo>
                <a:lnTo>
                  <a:pt x="4536439" y="72008"/>
                </a:lnTo>
                <a:lnTo>
                  <a:pt x="4536439" y="360044"/>
                </a:lnTo>
                <a:lnTo>
                  <a:pt x="4530778" y="388071"/>
                </a:lnTo>
                <a:lnTo>
                  <a:pt x="4515342" y="410960"/>
                </a:lnTo>
                <a:lnTo>
                  <a:pt x="4492452" y="426394"/>
                </a:lnTo>
                <a:lnTo>
                  <a:pt x="4464431" y="432053"/>
                </a:lnTo>
                <a:lnTo>
                  <a:pt x="72008" y="432053"/>
                </a:lnTo>
                <a:lnTo>
                  <a:pt x="43987" y="426394"/>
                </a:lnTo>
                <a:lnTo>
                  <a:pt x="21097" y="410960"/>
                </a:lnTo>
                <a:lnTo>
                  <a:pt x="5661" y="388071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801870" y="6231737"/>
            <a:ext cx="9588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i="1" spc="10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44085" y="6083909"/>
            <a:ext cx="1625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5965" algn="l"/>
              </a:tabLst>
            </a:pP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d</a:t>
            </a:r>
            <a:r>
              <a:rPr sz="2000" b="1" i="1" spc="-2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(P)	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/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dt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=</a:t>
            </a:r>
            <a:r>
              <a:rPr sz="2000" b="1" i="1" spc="37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k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43142" y="6231737"/>
            <a:ext cx="20764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i="1" spc="20" dirty="0">
                <a:solidFill>
                  <a:srgbClr val="C00000"/>
                </a:solidFill>
                <a:latin typeface="Constantia"/>
                <a:cs typeface="Constantia"/>
              </a:rPr>
              <a:t>p2</a:t>
            </a:r>
            <a:endParaRPr sz="13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4310" y="6083909"/>
            <a:ext cx="1654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[ </a:t>
            </a:r>
            <a:r>
              <a:rPr sz="2000" b="1" i="1" spc="5" dirty="0">
                <a:solidFill>
                  <a:srgbClr val="C00000"/>
                </a:solidFill>
                <a:latin typeface="Constantia"/>
                <a:cs typeface="Constantia"/>
              </a:rPr>
              <a:t>(P)</a:t>
            </a:r>
            <a:r>
              <a:rPr sz="1950" b="1" i="1" spc="7" baseline="-21367" dirty="0">
                <a:solidFill>
                  <a:srgbClr val="C00000"/>
                </a:solidFill>
                <a:latin typeface="Constantia"/>
                <a:cs typeface="Constantia"/>
              </a:rPr>
              <a:t>0</a:t>
            </a:r>
            <a:r>
              <a:rPr sz="1950" b="1" i="1" spc="457" baseline="-21367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- (P)</a:t>
            </a:r>
            <a:r>
              <a:rPr sz="1950" b="1" i="1" baseline="-21367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950" b="1" i="1" spc="-82" baseline="-21367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5" dirty="0">
                <a:solidFill>
                  <a:srgbClr val="C00000"/>
                </a:solidFill>
                <a:latin typeface="Constantia"/>
                <a:cs typeface="Constantia"/>
              </a:rPr>
              <a:t>]</a:t>
            </a:r>
            <a:r>
              <a:rPr sz="1950" b="1" i="1" spc="7" baseline="25641" dirty="0">
                <a:solidFill>
                  <a:srgbClr val="C00000"/>
                </a:solidFill>
                <a:latin typeface="Constantia"/>
                <a:cs typeface="Constantia"/>
              </a:rPr>
              <a:t>2</a:t>
            </a:r>
            <a:endParaRPr sz="1950" baseline="25641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1687"/>
            <a:ext cx="498348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" y="551687"/>
            <a:ext cx="3520440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9523" y="551687"/>
            <a:ext cx="571500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331" y="247903"/>
            <a:ext cx="3061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696363"/>
                </a:solidFill>
              </a:rPr>
              <a:t>CONTINUED</a:t>
            </a:r>
            <a:r>
              <a:rPr sz="3000" spc="-60" dirty="0">
                <a:solidFill>
                  <a:srgbClr val="696363"/>
                </a:solidFill>
              </a:rPr>
              <a:t> </a:t>
            </a:r>
            <a:r>
              <a:rPr sz="3000" spc="-5" dirty="0">
                <a:solidFill>
                  <a:srgbClr val="696363"/>
                </a:solidFill>
              </a:rPr>
              <a:t>......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673608" y="4450078"/>
            <a:ext cx="7796783" cy="2325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855" y="4049266"/>
            <a:ext cx="7438644" cy="2808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5573" y="4481829"/>
            <a:ext cx="7632903" cy="2160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573" y="4481829"/>
            <a:ext cx="7633334" cy="2160270"/>
          </a:xfrm>
          <a:custGeom>
            <a:avLst/>
            <a:gdLst/>
            <a:ahLst/>
            <a:cxnLst/>
            <a:rect l="l" t="t" r="r" b="b"/>
            <a:pathLst>
              <a:path w="7633334" h="2160270">
                <a:moveTo>
                  <a:pt x="0" y="360045"/>
                </a:moveTo>
                <a:lnTo>
                  <a:pt x="3286" y="311181"/>
                </a:lnTo>
                <a:lnTo>
                  <a:pt x="12861" y="264318"/>
                </a:lnTo>
                <a:lnTo>
                  <a:pt x="28294" y="219884"/>
                </a:lnTo>
                <a:lnTo>
                  <a:pt x="49157" y="178308"/>
                </a:lnTo>
                <a:lnTo>
                  <a:pt x="75020" y="140017"/>
                </a:lnTo>
                <a:lnTo>
                  <a:pt x="105456" y="105441"/>
                </a:lnTo>
                <a:lnTo>
                  <a:pt x="140033" y="75009"/>
                </a:lnTo>
                <a:lnTo>
                  <a:pt x="178324" y="49149"/>
                </a:lnTo>
                <a:lnTo>
                  <a:pt x="219900" y="28289"/>
                </a:lnTo>
                <a:lnTo>
                  <a:pt x="264331" y="12858"/>
                </a:lnTo>
                <a:lnTo>
                  <a:pt x="311189" y="3286"/>
                </a:lnTo>
                <a:lnTo>
                  <a:pt x="360044" y="0"/>
                </a:lnTo>
                <a:lnTo>
                  <a:pt x="7272858" y="0"/>
                </a:lnTo>
                <a:lnTo>
                  <a:pt x="7321694" y="3286"/>
                </a:lnTo>
                <a:lnTo>
                  <a:pt x="7368540" y="12858"/>
                </a:lnTo>
                <a:lnTo>
                  <a:pt x="7412964" y="28289"/>
                </a:lnTo>
                <a:lnTo>
                  <a:pt x="7454538" y="49149"/>
                </a:lnTo>
                <a:lnTo>
                  <a:pt x="7492831" y="75009"/>
                </a:lnTo>
                <a:lnTo>
                  <a:pt x="7527413" y="105441"/>
                </a:lnTo>
                <a:lnTo>
                  <a:pt x="7557855" y="140017"/>
                </a:lnTo>
                <a:lnTo>
                  <a:pt x="7583725" y="178308"/>
                </a:lnTo>
                <a:lnTo>
                  <a:pt x="7604596" y="219884"/>
                </a:lnTo>
                <a:lnTo>
                  <a:pt x="7620035" y="264318"/>
                </a:lnTo>
                <a:lnTo>
                  <a:pt x="7629614" y="311181"/>
                </a:lnTo>
                <a:lnTo>
                  <a:pt x="7632903" y="360045"/>
                </a:lnTo>
                <a:lnTo>
                  <a:pt x="7632903" y="1800186"/>
                </a:lnTo>
                <a:lnTo>
                  <a:pt x="7629614" y="1849042"/>
                </a:lnTo>
                <a:lnTo>
                  <a:pt x="7620035" y="1895899"/>
                </a:lnTo>
                <a:lnTo>
                  <a:pt x="7604596" y="1940331"/>
                </a:lnTo>
                <a:lnTo>
                  <a:pt x="7583725" y="1981906"/>
                </a:lnTo>
                <a:lnTo>
                  <a:pt x="7557855" y="2020198"/>
                </a:lnTo>
                <a:lnTo>
                  <a:pt x="7527413" y="2054775"/>
                </a:lnTo>
                <a:lnTo>
                  <a:pt x="7492831" y="2085210"/>
                </a:lnTo>
                <a:lnTo>
                  <a:pt x="7454538" y="2111074"/>
                </a:lnTo>
                <a:lnTo>
                  <a:pt x="7412964" y="2131937"/>
                </a:lnTo>
                <a:lnTo>
                  <a:pt x="7368540" y="2147370"/>
                </a:lnTo>
                <a:lnTo>
                  <a:pt x="7321694" y="2156945"/>
                </a:lnTo>
                <a:lnTo>
                  <a:pt x="7272858" y="2160231"/>
                </a:lnTo>
                <a:lnTo>
                  <a:pt x="360044" y="2160231"/>
                </a:lnTo>
                <a:lnTo>
                  <a:pt x="311189" y="2156945"/>
                </a:lnTo>
                <a:lnTo>
                  <a:pt x="264331" y="2147370"/>
                </a:lnTo>
                <a:lnTo>
                  <a:pt x="219900" y="2131937"/>
                </a:lnTo>
                <a:lnTo>
                  <a:pt x="178324" y="2111074"/>
                </a:lnTo>
                <a:lnTo>
                  <a:pt x="140033" y="2085210"/>
                </a:lnTo>
                <a:lnTo>
                  <a:pt x="105456" y="2054775"/>
                </a:lnTo>
                <a:lnTo>
                  <a:pt x="75020" y="2020198"/>
                </a:lnTo>
                <a:lnTo>
                  <a:pt x="49157" y="1981906"/>
                </a:lnTo>
                <a:lnTo>
                  <a:pt x="28294" y="1940331"/>
                </a:lnTo>
                <a:lnTo>
                  <a:pt x="12861" y="1895899"/>
                </a:lnTo>
                <a:lnTo>
                  <a:pt x="3286" y="1849042"/>
                </a:lnTo>
                <a:lnTo>
                  <a:pt x="0" y="1800186"/>
                </a:lnTo>
                <a:lnTo>
                  <a:pt x="0" y="360045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400" y="4775961"/>
            <a:ext cx="6976109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indent="-158750">
              <a:lnSpc>
                <a:spcPts val="1910"/>
              </a:lnSpc>
              <a:spcBef>
                <a:spcPts val="95"/>
              </a:spcBef>
              <a:buFont typeface="Arial"/>
              <a:buChar char="•"/>
              <a:tabLst>
                <a:tab pos="196850" algn="l"/>
              </a:tabLst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The typical second-order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rate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equation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in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solution systems</a:t>
            </a:r>
            <a:r>
              <a:rPr sz="1600" b="1" i="1" spc="12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is.</a:t>
            </a:r>
            <a:endParaRPr sz="1600">
              <a:latin typeface="Constantia"/>
              <a:cs typeface="Constantia"/>
            </a:endParaRPr>
          </a:p>
          <a:p>
            <a:pPr marL="246379" indent="-208915">
              <a:lnSpc>
                <a:spcPts val="2150"/>
              </a:lnSpc>
              <a:buClr>
                <a:srgbClr val="524633"/>
              </a:buClr>
              <a:buSzPct val="88888"/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sz="1800" b="1" i="1" spc="-15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1800" b="1" i="1" spc="-22" baseline="-20833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(mg/L) is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concentration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solute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at time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(min),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respectively,</a:t>
            </a:r>
            <a:r>
              <a:rPr sz="1600" b="1" i="1" spc="7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&amp;</a:t>
            </a:r>
            <a:endParaRPr sz="1600">
              <a:latin typeface="Constantia"/>
              <a:cs typeface="Constantia"/>
            </a:endParaRPr>
          </a:p>
          <a:p>
            <a:pPr marL="266700">
              <a:lnSpc>
                <a:spcPct val="100000"/>
              </a:lnSpc>
            </a:pP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k2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(L/(mg·min)) is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the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rate</a:t>
            </a:r>
            <a:r>
              <a:rPr sz="1600" b="1" i="1" spc="1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constant.</a:t>
            </a:r>
            <a:endParaRPr sz="1600">
              <a:latin typeface="Constantia"/>
              <a:cs typeface="Constantia"/>
            </a:endParaRPr>
          </a:p>
          <a:p>
            <a:pPr marL="200660" indent="-16319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01295" algn="l"/>
              </a:tabLst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Used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to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describe </a:t>
            </a:r>
            <a:r>
              <a:rPr sz="1600" b="1" i="1" spc="5" dirty="0">
                <a:solidFill>
                  <a:srgbClr val="524633"/>
                </a:solidFill>
                <a:latin typeface="Constantia"/>
                <a:cs typeface="Constantia"/>
              </a:rPr>
              <a:t>fluoride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adsorption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onto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acid-treated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spent</a:t>
            </a:r>
            <a:r>
              <a:rPr sz="1600" b="1" i="1" spc="7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bleaching</a:t>
            </a:r>
            <a:endParaRPr sz="1600">
              <a:latin typeface="Constantia"/>
              <a:cs typeface="Constantia"/>
            </a:endParaRPr>
          </a:p>
          <a:p>
            <a:pPr marL="222250" marR="2846070">
              <a:lnSpc>
                <a:spcPct val="100000"/>
              </a:lnSpc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earth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&amp;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phosphamidon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adsorption on an 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antimony(V)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phosphate</a:t>
            </a:r>
            <a:r>
              <a:rPr sz="1600" b="1" i="1" spc="2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cation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4203" y="6300317"/>
            <a:ext cx="1006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exchanger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3608" y="1586483"/>
            <a:ext cx="7796783" cy="2325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2855" y="1429511"/>
            <a:ext cx="7072883" cy="2586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73" y="1618869"/>
            <a:ext cx="7632903" cy="21602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573" y="1618869"/>
            <a:ext cx="7633334" cy="2160270"/>
          </a:xfrm>
          <a:custGeom>
            <a:avLst/>
            <a:gdLst/>
            <a:ahLst/>
            <a:cxnLst/>
            <a:rect l="l" t="t" r="r" b="b"/>
            <a:pathLst>
              <a:path w="7633334" h="2160270">
                <a:moveTo>
                  <a:pt x="0" y="360044"/>
                </a:moveTo>
                <a:lnTo>
                  <a:pt x="3286" y="311208"/>
                </a:lnTo>
                <a:lnTo>
                  <a:pt x="12861" y="264362"/>
                </a:lnTo>
                <a:lnTo>
                  <a:pt x="28294" y="219938"/>
                </a:lnTo>
                <a:lnTo>
                  <a:pt x="49157" y="178364"/>
                </a:lnTo>
                <a:lnTo>
                  <a:pt x="75020" y="140071"/>
                </a:lnTo>
                <a:lnTo>
                  <a:pt x="105456" y="105489"/>
                </a:lnTo>
                <a:lnTo>
                  <a:pt x="140033" y="75047"/>
                </a:lnTo>
                <a:lnTo>
                  <a:pt x="178324" y="49177"/>
                </a:lnTo>
                <a:lnTo>
                  <a:pt x="219900" y="28307"/>
                </a:lnTo>
                <a:lnTo>
                  <a:pt x="264331" y="12867"/>
                </a:lnTo>
                <a:lnTo>
                  <a:pt x="311189" y="3288"/>
                </a:lnTo>
                <a:lnTo>
                  <a:pt x="360044" y="0"/>
                </a:lnTo>
                <a:lnTo>
                  <a:pt x="7272858" y="0"/>
                </a:lnTo>
                <a:lnTo>
                  <a:pt x="7321694" y="3288"/>
                </a:lnTo>
                <a:lnTo>
                  <a:pt x="7368540" y="12867"/>
                </a:lnTo>
                <a:lnTo>
                  <a:pt x="7412964" y="28307"/>
                </a:lnTo>
                <a:lnTo>
                  <a:pt x="7454538" y="49177"/>
                </a:lnTo>
                <a:lnTo>
                  <a:pt x="7492831" y="75047"/>
                </a:lnTo>
                <a:lnTo>
                  <a:pt x="7527413" y="105489"/>
                </a:lnTo>
                <a:lnTo>
                  <a:pt x="7557855" y="140071"/>
                </a:lnTo>
                <a:lnTo>
                  <a:pt x="7583725" y="178364"/>
                </a:lnTo>
                <a:lnTo>
                  <a:pt x="7604596" y="219938"/>
                </a:lnTo>
                <a:lnTo>
                  <a:pt x="7620035" y="264362"/>
                </a:lnTo>
                <a:lnTo>
                  <a:pt x="7629614" y="311208"/>
                </a:lnTo>
                <a:lnTo>
                  <a:pt x="7632903" y="360044"/>
                </a:lnTo>
                <a:lnTo>
                  <a:pt x="7632903" y="1800225"/>
                </a:lnTo>
                <a:lnTo>
                  <a:pt x="7629614" y="1849088"/>
                </a:lnTo>
                <a:lnTo>
                  <a:pt x="7620035" y="1895951"/>
                </a:lnTo>
                <a:lnTo>
                  <a:pt x="7604596" y="1940385"/>
                </a:lnTo>
                <a:lnTo>
                  <a:pt x="7583725" y="1981961"/>
                </a:lnTo>
                <a:lnTo>
                  <a:pt x="7557855" y="2020252"/>
                </a:lnTo>
                <a:lnTo>
                  <a:pt x="7527413" y="2054828"/>
                </a:lnTo>
                <a:lnTo>
                  <a:pt x="7492831" y="2085260"/>
                </a:lnTo>
                <a:lnTo>
                  <a:pt x="7454538" y="2111120"/>
                </a:lnTo>
                <a:lnTo>
                  <a:pt x="7412964" y="2131980"/>
                </a:lnTo>
                <a:lnTo>
                  <a:pt x="7368540" y="2147411"/>
                </a:lnTo>
                <a:lnTo>
                  <a:pt x="7321694" y="2156983"/>
                </a:lnTo>
                <a:lnTo>
                  <a:pt x="7272858" y="2160269"/>
                </a:lnTo>
                <a:lnTo>
                  <a:pt x="360044" y="2160269"/>
                </a:lnTo>
                <a:lnTo>
                  <a:pt x="311189" y="2156983"/>
                </a:lnTo>
                <a:lnTo>
                  <a:pt x="264331" y="2147411"/>
                </a:lnTo>
                <a:lnTo>
                  <a:pt x="219900" y="2131980"/>
                </a:lnTo>
                <a:lnTo>
                  <a:pt x="178324" y="2111120"/>
                </a:lnTo>
                <a:lnTo>
                  <a:pt x="140033" y="2085260"/>
                </a:lnTo>
                <a:lnTo>
                  <a:pt x="105456" y="2054828"/>
                </a:lnTo>
                <a:lnTo>
                  <a:pt x="75020" y="2020252"/>
                </a:lnTo>
                <a:lnTo>
                  <a:pt x="49157" y="1981961"/>
                </a:lnTo>
                <a:lnTo>
                  <a:pt x="28294" y="1940385"/>
                </a:lnTo>
                <a:lnTo>
                  <a:pt x="12861" y="1895951"/>
                </a:lnTo>
                <a:lnTo>
                  <a:pt x="3286" y="1849088"/>
                </a:lnTo>
                <a:lnTo>
                  <a:pt x="0" y="1800225"/>
                </a:lnTo>
                <a:lnTo>
                  <a:pt x="0" y="360044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4203" y="3192906"/>
            <a:ext cx="894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25" dirty="0">
                <a:solidFill>
                  <a:srgbClr val="524633"/>
                </a:solidFill>
                <a:latin typeface="Constantia"/>
                <a:cs typeface="Constantia"/>
              </a:rPr>
              <a:t>aq.</a:t>
            </a:r>
            <a:r>
              <a:rPr sz="1600" b="1" i="1" spc="29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solns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31007" y="4098035"/>
            <a:ext cx="3796284" cy="6690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87979" y="4146803"/>
            <a:ext cx="3535679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4192" y="4129278"/>
            <a:ext cx="3630041" cy="504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14192" y="4129278"/>
            <a:ext cx="3630295" cy="504190"/>
          </a:xfrm>
          <a:custGeom>
            <a:avLst/>
            <a:gdLst/>
            <a:ahLst/>
            <a:cxnLst/>
            <a:rect l="l" t="t" r="r" b="b"/>
            <a:pathLst>
              <a:path w="3630295" h="504189">
                <a:moveTo>
                  <a:pt x="0" y="84074"/>
                </a:moveTo>
                <a:lnTo>
                  <a:pt x="6598" y="51327"/>
                </a:lnTo>
                <a:lnTo>
                  <a:pt x="24590" y="24606"/>
                </a:lnTo>
                <a:lnTo>
                  <a:pt x="51274" y="6600"/>
                </a:lnTo>
                <a:lnTo>
                  <a:pt x="83946" y="0"/>
                </a:lnTo>
                <a:lnTo>
                  <a:pt x="3545967" y="0"/>
                </a:lnTo>
                <a:lnTo>
                  <a:pt x="3578713" y="6600"/>
                </a:lnTo>
                <a:lnTo>
                  <a:pt x="3605434" y="24606"/>
                </a:lnTo>
                <a:lnTo>
                  <a:pt x="3623440" y="51327"/>
                </a:lnTo>
                <a:lnTo>
                  <a:pt x="3630041" y="84074"/>
                </a:lnTo>
                <a:lnTo>
                  <a:pt x="3630041" y="420116"/>
                </a:lnTo>
                <a:lnTo>
                  <a:pt x="3623440" y="452788"/>
                </a:lnTo>
                <a:lnTo>
                  <a:pt x="3605434" y="479472"/>
                </a:lnTo>
                <a:lnTo>
                  <a:pt x="3578713" y="497464"/>
                </a:lnTo>
                <a:lnTo>
                  <a:pt x="3545967" y="504063"/>
                </a:lnTo>
                <a:lnTo>
                  <a:pt x="83946" y="504063"/>
                </a:lnTo>
                <a:lnTo>
                  <a:pt x="51274" y="497464"/>
                </a:lnTo>
                <a:lnTo>
                  <a:pt x="24590" y="479472"/>
                </a:lnTo>
                <a:lnTo>
                  <a:pt x="6598" y="452788"/>
                </a:lnTo>
                <a:lnTo>
                  <a:pt x="0" y="420116"/>
                </a:lnTo>
                <a:lnTo>
                  <a:pt x="0" y="84074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90417" y="4217034"/>
            <a:ext cx="307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24633"/>
                </a:solidFill>
                <a:latin typeface="Constantia"/>
                <a:cs typeface="Constantia"/>
              </a:rPr>
              <a:t>Second Order </a:t>
            </a:r>
            <a:r>
              <a:rPr sz="1800" b="1" spc="-15" dirty="0">
                <a:solidFill>
                  <a:srgbClr val="524633"/>
                </a:solidFill>
                <a:latin typeface="Constantia"/>
                <a:cs typeface="Constantia"/>
              </a:rPr>
              <a:t>Rate</a:t>
            </a:r>
            <a:r>
              <a:rPr sz="1800" b="1" spc="-17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524633"/>
                </a:solidFill>
                <a:latin typeface="Constantia"/>
                <a:cs typeface="Constantia"/>
              </a:rPr>
              <a:t>Equation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76372" y="1213103"/>
            <a:ext cx="3334512" cy="6690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57371" y="1263396"/>
            <a:ext cx="2625852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59810" y="1245235"/>
            <a:ext cx="3168396" cy="5040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9810" y="1245235"/>
            <a:ext cx="3168650" cy="504190"/>
          </a:xfrm>
          <a:custGeom>
            <a:avLst/>
            <a:gdLst/>
            <a:ahLst/>
            <a:cxnLst/>
            <a:rect l="l" t="t" r="r" b="b"/>
            <a:pathLst>
              <a:path w="3168650" h="504189">
                <a:moveTo>
                  <a:pt x="0" y="83947"/>
                </a:moveTo>
                <a:lnTo>
                  <a:pt x="6600" y="51274"/>
                </a:lnTo>
                <a:lnTo>
                  <a:pt x="24606" y="24590"/>
                </a:lnTo>
                <a:lnTo>
                  <a:pt x="51327" y="6598"/>
                </a:lnTo>
                <a:lnTo>
                  <a:pt x="84074" y="0"/>
                </a:lnTo>
                <a:lnTo>
                  <a:pt x="3084322" y="0"/>
                </a:lnTo>
                <a:lnTo>
                  <a:pt x="3117068" y="6598"/>
                </a:lnTo>
                <a:lnTo>
                  <a:pt x="3143789" y="24590"/>
                </a:lnTo>
                <a:lnTo>
                  <a:pt x="3161795" y="51274"/>
                </a:lnTo>
                <a:lnTo>
                  <a:pt x="3168396" y="83947"/>
                </a:lnTo>
                <a:lnTo>
                  <a:pt x="3168396" y="419988"/>
                </a:lnTo>
                <a:lnTo>
                  <a:pt x="3161795" y="452735"/>
                </a:lnTo>
                <a:lnTo>
                  <a:pt x="3143789" y="479456"/>
                </a:lnTo>
                <a:lnTo>
                  <a:pt x="3117068" y="497462"/>
                </a:lnTo>
                <a:lnTo>
                  <a:pt x="3084322" y="504063"/>
                </a:lnTo>
                <a:lnTo>
                  <a:pt x="84074" y="504063"/>
                </a:lnTo>
                <a:lnTo>
                  <a:pt x="51327" y="497462"/>
                </a:lnTo>
                <a:lnTo>
                  <a:pt x="24606" y="479456"/>
                </a:lnTo>
                <a:lnTo>
                  <a:pt x="6600" y="452735"/>
                </a:lnTo>
                <a:lnTo>
                  <a:pt x="0" y="419988"/>
                </a:lnTo>
                <a:lnTo>
                  <a:pt x="0" y="83947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39800" y="1332357"/>
            <a:ext cx="6607175" cy="188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2710">
              <a:lnSpc>
                <a:spcPct val="100000"/>
              </a:lnSpc>
              <a:spcBef>
                <a:spcPts val="100"/>
              </a:spcBef>
              <a:tabLst>
                <a:tab pos="3783965" algn="l"/>
              </a:tabLst>
            </a:pPr>
            <a:r>
              <a:rPr sz="1800" b="1" spc="-15" dirty="0">
                <a:solidFill>
                  <a:srgbClr val="524633"/>
                </a:solidFill>
                <a:latin typeface="Constantia"/>
                <a:cs typeface="Constantia"/>
              </a:rPr>
              <a:t>Elovich’</a:t>
            </a:r>
            <a:r>
              <a:rPr sz="1800" b="1" spc="-7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524633"/>
                </a:solidFill>
                <a:latin typeface="Constantia"/>
                <a:cs typeface="Constantia"/>
              </a:rPr>
              <a:t>s	</a:t>
            </a:r>
            <a:r>
              <a:rPr sz="1800" b="1" spc="-5" dirty="0">
                <a:solidFill>
                  <a:srgbClr val="524633"/>
                </a:solidFill>
                <a:latin typeface="Constantia"/>
                <a:cs typeface="Constantia"/>
              </a:rPr>
              <a:t>Equation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218440" indent="-205740">
              <a:lnSpc>
                <a:spcPts val="1910"/>
              </a:lnSpc>
              <a:buFont typeface="Arial"/>
              <a:buChar char="•"/>
              <a:tabLst>
                <a:tab pos="217804" algn="l"/>
                <a:tab pos="218440" algn="l"/>
              </a:tabLst>
            </a:pP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kinetic equation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chemisorptions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was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established </a:t>
            </a:r>
            <a:r>
              <a:rPr sz="1600" b="1" i="1" spc="-25" dirty="0">
                <a:solidFill>
                  <a:srgbClr val="524633"/>
                </a:solidFill>
                <a:latin typeface="Constantia"/>
                <a:cs typeface="Constantia"/>
              </a:rPr>
              <a:t>Elovich’s</a:t>
            </a:r>
            <a:r>
              <a:rPr sz="1600" b="1" i="1" spc="7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Eq</a:t>
            </a:r>
            <a:endParaRPr sz="1600">
              <a:latin typeface="Constantia"/>
              <a:cs typeface="Constantia"/>
            </a:endParaRPr>
          </a:p>
          <a:p>
            <a:pPr marL="182245" marR="5080" indent="-182245">
              <a:lnSpc>
                <a:spcPts val="2160"/>
              </a:lnSpc>
              <a:spcBef>
                <a:spcPts val="65"/>
              </a:spcBef>
              <a:buClr>
                <a:srgbClr val="524633"/>
              </a:buClr>
              <a:buSzPct val="88888"/>
              <a:buFont typeface="Arial"/>
              <a:buChar char="•"/>
              <a:tabLst>
                <a:tab pos="182245" algn="l"/>
              </a:tabLst>
            </a:pP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q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represents the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amount of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gas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adsorbed at time </a:t>
            </a:r>
            <a:r>
              <a:rPr sz="1800" b="1" i="1" spc="-5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,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a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desorption  constant,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and </a:t>
            </a:r>
            <a:r>
              <a:rPr sz="1800" b="1" i="1" dirty="0">
                <a:solidFill>
                  <a:srgbClr val="C00000"/>
                </a:solidFill>
                <a:latin typeface="Constantia"/>
                <a:cs typeface="Constantia"/>
              </a:rPr>
              <a:t>α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initial adsorption</a:t>
            </a:r>
            <a:r>
              <a:rPr sz="1600" b="1" i="1" spc="-5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20" dirty="0">
                <a:solidFill>
                  <a:srgbClr val="524633"/>
                </a:solidFill>
                <a:latin typeface="Constantia"/>
                <a:cs typeface="Constantia"/>
              </a:rPr>
              <a:t>rate.</a:t>
            </a:r>
            <a:endParaRPr sz="1600">
              <a:latin typeface="Constantia"/>
              <a:cs typeface="Constantia"/>
            </a:endParaRPr>
          </a:p>
          <a:p>
            <a:pPr marL="149225" marR="156210" indent="-137160">
              <a:lnSpc>
                <a:spcPts val="1920"/>
              </a:lnSpc>
              <a:spcBef>
                <a:spcPts val="10"/>
              </a:spcBef>
              <a:buFont typeface="Arial"/>
              <a:buChar char="•"/>
              <a:tabLst>
                <a:tab pos="172720" algn="l"/>
              </a:tabLst>
            </a:pP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Widely used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to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describe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adsorption of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gas </a:t>
            </a:r>
            <a:r>
              <a:rPr sz="1600" b="1" i="1" spc="-15" dirty="0">
                <a:solidFill>
                  <a:srgbClr val="524633"/>
                </a:solidFill>
                <a:latin typeface="Constantia"/>
                <a:cs typeface="Constantia"/>
              </a:rPr>
              <a:t>onto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solid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systems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&amp;  adsorption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process </a:t>
            </a:r>
            <a:r>
              <a:rPr sz="1600" b="1" i="1" spc="-5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pollutants</a:t>
            </a:r>
            <a:r>
              <a:rPr sz="1600" b="1" i="1" spc="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524633"/>
                </a:solidFill>
                <a:latin typeface="Constantia"/>
                <a:cs typeface="Constantia"/>
              </a:rPr>
              <a:t>from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61076" y="3052572"/>
            <a:ext cx="2674620" cy="6126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90259" y="3052572"/>
            <a:ext cx="2075688" cy="5364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2134" y="3092450"/>
            <a:ext cx="2493010" cy="432434"/>
          </a:xfrm>
          <a:custGeom>
            <a:avLst/>
            <a:gdLst/>
            <a:ahLst/>
            <a:cxnLst/>
            <a:rect l="l" t="t" r="r" b="b"/>
            <a:pathLst>
              <a:path w="2493009" h="432435">
                <a:moveTo>
                  <a:pt x="0" y="72009"/>
                </a:moveTo>
                <a:lnTo>
                  <a:pt x="5661" y="43987"/>
                </a:lnTo>
                <a:lnTo>
                  <a:pt x="21097" y="21097"/>
                </a:lnTo>
                <a:lnTo>
                  <a:pt x="43987" y="5661"/>
                </a:lnTo>
                <a:lnTo>
                  <a:pt x="72009" y="0"/>
                </a:lnTo>
                <a:lnTo>
                  <a:pt x="2421000" y="0"/>
                </a:lnTo>
                <a:lnTo>
                  <a:pt x="2449022" y="5661"/>
                </a:lnTo>
                <a:lnTo>
                  <a:pt x="2471912" y="21097"/>
                </a:lnTo>
                <a:lnTo>
                  <a:pt x="2487348" y="43987"/>
                </a:lnTo>
                <a:lnTo>
                  <a:pt x="2493010" y="72009"/>
                </a:lnTo>
                <a:lnTo>
                  <a:pt x="2493010" y="360045"/>
                </a:lnTo>
                <a:lnTo>
                  <a:pt x="2487348" y="388066"/>
                </a:lnTo>
                <a:lnTo>
                  <a:pt x="2471912" y="410956"/>
                </a:lnTo>
                <a:lnTo>
                  <a:pt x="2449022" y="426392"/>
                </a:lnTo>
                <a:lnTo>
                  <a:pt x="2421000" y="432053"/>
                </a:lnTo>
                <a:lnTo>
                  <a:pt x="72009" y="432053"/>
                </a:lnTo>
                <a:lnTo>
                  <a:pt x="43987" y="426392"/>
                </a:lnTo>
                <a:lnTo>
                  <a:pt x="21097" y="410956"/>
                </a:lnTo>
                <a:lnTo>
                  <a:pt x="5661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82919" y="3127375"/>
            <a:ext cx="1633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dq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/dt =</a:t>
            </a:r>
            <a:r>
              <a:rPr sz="2000" b="1" i="1" spc="-90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spc="10" dirty="0">
                <a:solidFill>
                  <a:srgbClr val="C00000"/>
                </a:solidFill>
                <a:latin typeface="Constantia"/>
                <a:cs typeface="Constantia"/>
              </a:rPr>
              <a:t>ae</a:t>
            </a:r>
            <a:r>
              <a:rPr sz="1950" b="1" i="1" spc="15" baseline="25641" dirty="0">
                <a:solidFill>
                  <a:srgbClr val="C00000"/>
                </a:solidFill>
                <a:latin typeface="Constantia"/>
                <a:cs typeface="Constantia"/>
              </a:rPr>
              <a:t>-αq</a:t>
            </a:r>
            <a:endParaRPr sz="1950" baseline="25641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61076" y="5984747"/>
            <a:ext cx="2630424" cy="6141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7379" y="5986271"/>
            <a:ext cx="2409444" cy="5364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134" y="6025057"/>
            <a:ext cx="2448560" cy="432434"/>
          </a:xfrm>
          <a:custGeom>
            <a:avLst/>
            <a:gdLst/>
            <a:ahLst/>
            <a:cxnLst/>
            <a:rect l="l" t="t" r="r" b="b"/>
            <a:pathLst>
              <a:path w="2448559" h="432435">
                <a:moveTo>
                  <a:pt x="0" y="72009"/>
                </a:moveTo>
                <a:lnTo>
                  <a:pt x="5661" y="43976"/>
                </a:lnTo>
                <a:lnTo>
                  <a:pt x="21097" y="21088"/>
                </a:lnTo>
                <a:lnTo>
                  <a:pt x="43987" y="5657"/>
                </a:lnTo>
                <a:lnTo>
                  <a:pt x="72009" y="0"/>
                </a:lnTo>
                <a:lnTo>
                  <a:pt x="2376296" y="0"/>
                </a:lnTo>
                <a:lnTo>
                  <a:pt x="2404318" y="5657"/>
                </a:lnTo>
                <a:lnTo>
                  <a:pt x="2427208" y="21088"/>
                </a:lnTo>
                <a:lnTo>
                  <a:pt x="2442644" y="43976"/>
                </a:lnTo>
                <a:lnTo>
                  <a:pt x="2448306" y="72009"/>
                </a:lnTo>
                <a:lnTo>
                  <a:pt x="2448306" y="360032"/>
                </a:lnTo>
                <a:lnTo>
                  <a:pt x="2442644" y="388064"/>
                </a:lnTo>
                <a:lnTo>
                  <a:pt x="2427208" y="410952"/>
                </a:lnTo>
                <a:lnTo>
                  <a:pt x="2404318" y="426383"/>
                </a:lnTo>
                <a:lnTo>
                  <a:pt x="2376296" y="432041"/>
                </a:lnTo>
                <a:lnTo>
                  <a:pt x="72009" y="432041"/>
                </a:lnTo>
                <a:lnTo>
                  <a:pt x="43987" y="426383"/>
                </a:lnTo>
                <a:lnTo>
                  <a:pt x="21097" y="410952"/>
                </a:lnTo>
                <a:lnTo>
                  <a:pt x="5661" y="388064"/>
                </a:lnTo>
                <a:lnTo>
                  <a:pt x="0" y="360032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91478" y="6060440"/>
            <a:ext cx="1876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solidFill>
                  <a:srgbClr val="C00000"/>
                </a:solidFill>
                <a:latin typeface="Constantia"/>
                <a:cs typeface="Constantia"/>
              </a:rPr>
              <a:t>dC</a:t>
            </a:r>
            <a:r>
              <a:rPr sz="1950" b="1" i="1" spc="-15" baseline="-21367" dirty="0">
                <a:solidFill>
                  <a:srgbClr val="C00000"/>
                </a:solidFill>
                <a:latin typeface="Constantia"/>
                <a:cs typeface="Constantia"/>
              </a:rPr>
              <a:t>t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/ </a:t>
            </a:r>
            <a:r>
              <a:rPr sz="2000" b="1" i="1" spc="-5" dirty="0">
                <a:solidFill>
                  <a:srgbClr val="C00000"/>
                </a:solidFill>
                <a:latin typeface="Constantia"/>
                <a:cs typeface="Constantia"/>
              </a:rPr>
              <a:t>dt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=</a:t>
            </a:r>
            <a:r>
              <a:rPr sz="2000" b="1" i="1" spc="26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-k</a:t>
            </a:r>
            <a:r>
              <a:rPr sz="1950" b="1" i="1" baseline="-21367" dirty="0">
                <a:solidFill>
                  <a:srgbClr val="C00000"/>
                </a:solidFill>
                <a:latin typeface="Constantia"/>
                <a:cs typeface="Constantia"/>
              </a:rPr>
              <a:t>2</a:t>
            </a:r>
            <a:r>
              <a:rPr sz="2000" b="1" i="1" dirty="0">
                <a:solidFill>
                  <a:srgbClr val="C00000"/>
                </a:solidFill>
                <a:latin typeface="Constantia"/>
                <a:cs typeface="Constantia"/>
              </a:rPr>
              <a:t>C</a:t>
            </a:r>
            <a:r>
              <a:rPr sz="1950" b="1" i="1" baseline="-21367" dirty="0">
                <a:solidFill>
                  <a:srgbClr val="C00000"/>
                </a:solidFill>
                <a:latin typeface="Constantia"/>
                <a:cs typeface="Constantia"/>
              </a:rPr>
              <a:t>t</a:t>
            </a:r>
            <a:r>
              <a:rPr sz="1950" b="1" i="1" baseline="25641" dirty="0">
                <a:solidFill>
                  <a:srgbClr val="C00000"/>
                </a:solidFill>
                <a:latin typeface="Constantia"/>
                <a:cs typeface="Constantia"/>
              </a:rPr>
              <a:t>2</a:t>
            </a:r>
            <a:endParaRPr sz="1950" baseline="25641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8451"/>
            <a:ext cx="441959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57783"/>
            <a:ext cx="6591300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6667" y="557783"/>
            <a:ext cx="571499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184" y="252729"/>
            <a:ext cx="6158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635" algn="l"/>
                <a:tab pos="3609340" algn="l"/>
              </a:tabLst>
            </a:pPr>
            <a:r>
              <a:rPr sz="3000" spc="-5" dirty="0"/>
              <a:t>A</a:t>
            </a:r>
            <a:r>
              <a:rPr sz="3000" spc="-60" dirty="0"/>
              <a:t>P</a:t>
            </a:r>
            <a:r>
              <a:rPr sz="3000" spc="-65" dirty="0"/>
              <a:t>P</a:t>
            </a:r>
            <a:r>
              <a:rPr sz="3000" spc="-5" dirty="0"/>
              <a:t>LI</a:t>
            </a:r>
            <a:r>
              <a:rPr sz="3000" spc="5" dirty="0"/>
              <a:t>C</a:t>
            </a:r>
            <a:r>
              <a:rPr sz="3000" spc="-180" dirty="0"/>
              <a:t>A</a:t>
            </a:r>
            <a:r>
              <a:rPr sz="3000" spc="-5" dirty="0"/>
              <a:t>TI</a:t>
            </a:r>
            <a:r>
              <a:rPr sz="3000" spc="-25" dirty="0"/>
              <a:t>O</a:t>
            </a:r>
            <a:r>
              <a:rPr sz="3000" dirty="0"/>
              <a:t>NS	</a:t>
            </a:r>
            <a:r>
              <a:rPr sz="3000" spc="-55" dirty="0"/>
              <a:t>O</a:t>
            </a:r>
            <a:r>
              <a:rPr sz="3000" dirty="0"/>
              <a:t>F	</a:t>
            </a:r>
            <a:r>
              <a:rPr sz="3000" spc="-5" dirty="0"/>
              <a:t>A</a:t>
            </a:r>
            <a:r>
              <a:rPr sz="3000" dirty="0"/>
              <a:t>DS</a:t>
            </a:r>
            <a:r>
              <a:rPr sz="3000" spc="-55" dirty="0"/>
              <a:t>O</a:t>
            </a:r>
            <a:r>
              <a:rPr sz="3000" dirty="0"/>
              <a:t>RPTI</a:t>
            </a:r>
            <a:r>
              <a:rPr sz="3000" spc="-20" dirty="0"/>
              <a:t>O</a:t>
            </a:r>
            <a:r>
              <a:rPr sz="3000" dirty="0"/>
              <a:t>N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97027" y="1066291"/>
            <a:ext cx="805307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Separation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and purification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2400" i="1" spc="-10" dirty="0">
                <a:solidFill>
                  <a:srgbClr val="634646"/>
                </a:solidFill>
                <a:latin typeface="Constantia"/>
                <a:cs typeface="Constantia"/>
              </a:rPr>
              <a:t>liquid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gas </a:t>
            </a:r>
            <a:r>
              <a:rPr sz="2400" i="1" spc="-10" dirty="0">
                <a:solidFill>
                  <a:srgbClr val="634646"/>
                </a:solidFill>
                <a:latin typeface="Constantia"/>
                <a:cs typeface="Constantia"/>
              </a:rPr>
              <a:t>mixtures,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bulk  </a:t>
            </a:r>
            <a:r>
              <a:rPr sz="2400" i="1" spc="-10" dirty="0">
                <a:solidFill>
                  <a:srgbClr val="634646"/>
                </a:solidFill>
                <a:latin typeface="Constantia"/>
                <a:cs typeface="Constantia"/>
              </a:rPr>
              <a:t>chemicals,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isomers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and</a:t>
            </a:r>
            <a:r>
              <a:rPr sz="2400" i="1" spc="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air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har char=""/>
            </a:pPr>
            <a:endParaRPr sz="2400">
              <a:latin typeface="Times New Roman"/>
              <a:cs typeface="Times New Roman"/>
            </a:endParaRPr>
          </a:p>
          <a:p>
            <a:pPr marL="436245" indent="-424180">
              <a:lnSpc>
                <a:spcPct val="100000"/>
              </a:lnSpc>
              <a:spcBef>
                <a:spcPts val="1800"/>
              </a:spcBef>
              <a:buClr>
                <a:srgbClr val="D24717"/>
              </a:buClr>
              <a:buSzPct val="75000"/>
              <a:buFont typeface="Wingdings"/>
              <a:buChar char=""/>
              <a:tabLst>
                <a:tab pos="436245" algn="l"/>
                <a:tab pos="436880" algn="l"/>
              </a:tabLst>
            </a:pPr>
            <a:r>
              <a:rPr sz="2400" i="1" spc="5" dirty="0">
                <a:solidFill>
                  <a:srgbClr val="634646"/>
                </a:solidFill>
                <a:latin typeface="Constantia"/>
                <a:cs typeface="Constantia"/>
              </a:rPr>
              <a:t>Drying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gases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liquids </a:t>
            </a:r>
            <a:r>
              <a:rPr sz="2400" i="1" spc="-10" dirty="0">
                <a:solidFill>
                  <a:srgbClr val="634646"/>
                </a:solidFill>
                <a:latin typeface="Constantia"/>
                <a:cs typeface="Constantia"/>
              </a:rPr>
              <a:t>before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loading </a:t>
            </a:r>
            <a:r>
              <a:rPr sz="2400" i="1" spc="-10" dirty="0">
                <a:solidFill>
                  <a:srgbClr val="634646"/>
                </a:solidFill>
                <a:latin typeface="Constantia"/>
                <a:cs typeface="Constantia"/>
              </a:rPr>
              <a:t>them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in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 industrial</a:t>
            </a:r>
            <a:endParaRPr sz="2400">
              <a:latin typeface="Constantia"/>
              <a:cs typeface="Constantia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400" i="1" spc="-15" dirty="0">
                <a:solidFill>
                  <a:srgbClr val="634646"/>
                </a:solidFill>
                <a:latin typeface="Constantia"/>
                <a:cs typeface="Constantia"/>
              </a:rPr>
              <a:t>systems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D24717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i="1" spc="-20" dirty="0">
                <a:solidFill>
                  <a:srgbClr val="634646"/>
                </a:solidFill>
                <a:latin typeface="Constantia"/>
                <a:cs typeface="Constantia"/>
              </a:rPr>
              <a:t>Removal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2400" i="1" spc="-10" dirty="0">
                <a:solidFill>
                  <a:srgbClr val="634646"/>
                </a:solidFill>
                <a:latin typeface="Constantia"/>
                <a:cs typeface="Constantia"/>
              </a:rPr>
              <a:t>impurities from liquid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gas</a:t>
            </a:r>
            <a:r>
              <a:rPr sz="2400" i="1" spc="6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media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"/>
            </a:pPr>
            <a:endParaRPr sz="3500">
              <a:latin typeface="Times New Roman"/>
              <a:cs typeface="Times New Roman"/>
            </a:endParaRPr>
          </a:p>
          <a:p>
            <a:pPr marL="425450" indent="-413384">
              <a:lnSpc>
                <a:spcPct val="100000"/>
              </a:lnSpc>
              <a:buClr>
                <a:srgbClr val="D24717"/>
              </a:buClr>
              <a:buSzPct val="68750"/>
              <a:buFont typeface="Wingdings"/>
              <a:buChar char=""/>
              <a:tabLst>
                <a:tab pos="425450" algn="l"/>
                <a:tab pos="426084" algn="l"/>
              </a:tabLst>
            </a:pPr>
            <a:r>
              <a:rPr sz="2400" i="1" spc="-15" dirty="0">
                <a:solidFill>
                  <a:srgbClr val="634646"/>
                </a:solidFill>
                <a:latin typeface="Constantia"/>
                <a:cs typeface="Constantia"/>
              </a:rPr>
              <a:t>Recovery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2400" i="1" spc="-10" dirty="0">
                <a:solidFill>
                  <a:srgbClr val="634646"/>
                </a:solidFill>
                <a:latin typeface="Constantia"/>
                <a:cs typeface="Constantia"/>
              </a:rPr>
              <a:t>chemicals from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industrial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2400" i="1" spc="-15" dirty="0">
                <a:solidFill>
                  <a:srgbClr val="634646"/>
                </a:solidFill>
                <a:latin typeface="Constantia"/>
                <a:cs typeface="Constantia"/>
              </a:rPr>
              <a:t>vent </a:t>
            </a:r>
            <a:r>
              <a:rPr sz="2400" i="1" spc="-5" dirty="0">
                <a:solidFill>
                  <a:srgbClr val="634646"/>
                </a:solidFill>
                <a:latin typeface="Constantia"/>
                <a:cs typeface="Constantia"/>
              </a:rPr>
              <a:t>gases</a:t>
            </a:r>
            <a:r>
              <a:rPr sz="2400" i="1" spc="7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634646"/>
                </a:solidFill>
                <a:latin typeface="Constantia"/>
                <a:cs typeface="Constantia"/>
              </a:rPr>
              <a:t>&amp;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027" y="5511190"/>
            <a:ext cx="2159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5" dirty="0">
                <a:solidFill>
                  <a:srgbClr val="D24717"/>
                </a:solidFill>
                <a:latin typeface="Wingdings"/>
                <a:cs typeface="Wingdings"/>
              </a:rPr>
              <a:t>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9768" y="5341620"/>
            <a:ext cx="3261359" cy="740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151" y="5330952"/>
            <a:ext cx="3456432" cy="675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254" y="5373242"/>
            <a:ext cx="3096323" cy="576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2254" y="5373242"/>
            <a:ext cx="3096895" cy="576580"/>
          </a:xfrm>
          <a:custGeom>
            <a:avLst/>
            <a:gdLst/>
            <a:ahLst/>
            <a:cxnLst/>
            <a:rect l="l" t="t" r="r" b="b"/>
            <a:pathLst>
              <a:path w="3096895" h="576579">
                <a:moveTo>
                  <a:pt x="0" y="96011"/>
                </a:moveTo>
                <a:lnTo>
                  <a:pt x="7545" y="58614"/>
                </a:lnTo>
                <a:lnTo>
                  <a:pt x="28122" y="28098"/>
                </a:lnTo>
                <a:lnTo>
                  <a:pt x="58641" y="7536"/>
                </a:lnTo>
                <a:lnTo>
                  <a:pt x="96012" y="0"/>
                </a:lnTo>
                <a:lnTo>
                  <a:pt x="3000311" y="0"/>
                </a:lnTo>
                <a:lnTo>
                  <a:pt x="3037709" y="7536"/>
                </a:lnTo>
                <a:lnTo>
                  <a:pt x="3068224" y="28098"/>
                </a:lnTo>
                <a:lnTo>
                  <a:pt x="3088786" y="58614"/>
                </a:lnTo>
                <a:lnTo>
                  <a:pt x="3096323" y="96011"/>
                </a:lnTo>
                <a:lnTo>
                  <a:pt x="3096323" y="480021"/>
                </a:lnTo>
                <a:lnTo>
                  <a:pt x="3088786" y="517392"/>
                </a:lnTo>
                <a:lnTo>
                  <a:pt x="3068224" y="547911"/>
                </a:lnTo>
                <a:lnTo>
                  <a:pt x="3037709" y="568488"/>
                </a:lnTo>
                <a:lnTo>
                  <a:pt x="3000311" y="576033"/>
                </a:lnTo>
                <a:lnTo>
                  <a:pt x="96012" y="576033"/>
                </a:lnTo>
                <a:lnTo>
                  <a:pt x="58641" y="568488"/>
                </a:lnTo>
                <a:lnTo>
                  <a:pt x="28122" y="547911"/>
                </a:lnTo>
                <a:lnTo>
                  <a:pt x="7545" y="517392"/>
                </a:lnTo>
                <a:lnTo>
                  <a:pt x="0" y="480021"/>
                </a:lnTo>
                <a:lnTo>
                  <a:pt x="0" y="96011"/>
                </a:lnTo>
                <a:close/>
              </a:path>
            </a:pathLst>
          </a:custGeom>
          <a:ln w="9999">
            <a:solidFill>
              <a:srgbClr val="918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351" y="5385815"/>
            <a:ext cx="3151632" cy="493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3552" y="5356859"/>
            <a:ext cx="560831" cy="522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8151" y="5452973"/>
            <a:ext cx="2702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45" dirty="0">
                <a:solidFill>
                  <a:srgbClr val="422D2D"/>
                </a:solidFill>
                <a:latin typeface="Constantia"/>
                <a:cs typeface="Constantia"/>
              </a:rPr>
              <a:t>Water</a:t>
            </a:r>
            <a:r>
              <a:rPr sz="2400" b="1" i="1" spc="-7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2400" b="1" i="1" spc="5" dirty="0">
                <a:solidFill>
                  <a:srgbClr val="422D2D"/>
                </a:solidFill>
                <a:latin typeface="Constantia"/>
                <a:cs typeface="Constantia"/>
              </a:rPr>
              <a:t>Purification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2355"/>
            <a:ext cx="644652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" y="551687"/>
            <a:ext cx="2951988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2616" y="551687"/>
            <a:ext cx="571500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4875" y="247903"/>
            <a:ext cx="24060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REFERENCES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169163" y="1210054"/>
            <a:ext cx="8805672" cy="5521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015" y="1190244"/>
            <a:ext cx="8985504" cy="5437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523" y="1242021"/>
            <a:ext cx="8640953" cy="5355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523" y="1242021"/>
            <a:ext cx="8641080" cy="5355590"/>
          </a:xfrm>
          <a:custGeom>
            <a:avLst/>
            <a:gdLst/>
            <a:ahLst/>
            <a:cxnLst/>
            <a:rect l="l" t="t" r="r" b="b"/>
            <a:pathLst>
              <a:path w="8641080" h="5355590">
                <a:moveTo>
                  <a:pt x="0" y="5355336"/>
                </a:moveTo>
                <a:lnTo>
                  <a:pt x="8640953" y="5355336"/>
                </a:lnTo>
                <a:lnTo>
                  <a:pt x="8640953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ln w="9999">
            <a:solidFill>
              <a:srgbClr val="A18E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8108" y="1260094"/>
            <a:ext cx="811085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1809" indent="-436245">
              <a:lnSpc>
                <a:spcPct val="100000"/>
              </a:lnSpc>
              <a:spcBef>
                <a:spcPts val="100"/>
              </a:spcBef>
              <a:buClr>
                <a:srgbClr val="634646"/>
              </a:buClr>
              <a:buSzPct val="88888"/>
              <a:buFont typeface="Wingdings"/>
              <a:buChar char=""/>
              <a:tabLst>
                <a:tab pos="511809" algn="l"/>
                <a:tab pos="512445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Physical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Chemistry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,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9</a:t>
            </a:r>
            <a:r>
              <a:rPr sz="1800" b="1" i="1" spc="-15" baseline="25462" dirty="0">
                <a:solidFill>
                  <a:srgbClr val="422D2D"/>
                </a:solidFill>
                <a:latin typeface="Constantia"/>
                <a:cs typeface="Constantia"/>
              </a:rPr>
              <a:t>th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edition </a:t>
            </a:r>
            <a:r>
              <a:rPr sz="1800" b="1" i="1" spc="-20" dirty="0">
                <a:solidFill>
                  <a:srgbClr val="422D2D"/>
                </a:solidFill>
                <a:latin typeface="Constantia"/>
                <a:cs typeface="Constantia"/>
              </a:rPr>
              <a:t>by </a:t>
            </a:r>
            <a:r>
              <a:rPr sz="1800" b="1" i="1" spc="-25" dirty="0">
                <a:solidFill>
                  <a:srgbClr val="422D2D"/>
                </a:solidFill>
                <a:latin typeface="Constantia"/>
                <a:cs typeface="Constantia"/>
              </a:rPr>
              <a:t>Peter</a:t>
            </a:r>
            <a:r>
              <a:rPr sz="1800" b="1" i="1" spc="-7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Atkins</a:t>
            </a:r>
            <a:endParaRPr sz="1800">
              <a:latin typeface="Constantia"/>
              <a:cs typeface="Constantia"/>
            </a:endParaRPr>
          </a:p>
          <a:p>
            <a:pPr marL="516255" indent="-440690">
              <a:lnSpc>
                <a:spcPct val="100000"/>
              </a:lnSpc>
              <a:buFont typeface="Wingdings"/>
              <a:buChar char=""/>
              <a:tabLst>
                <a:tab pos="516255" algn="l"/>
                <a:tab pos="516890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Physical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chemistry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, 2</a:t>
            </a:r>
            <a:r>
              <a:rPr sz="1800" b="1" i="1" baseline="25462" dirty="0">
                <a:solidFill>
                  <a:srgbClr val="422D2D"/>
                </a:solidFill>
                <a:latin typeface="Constantia"/>
                <a:cs typeface="Constantia"/>
              </a:rPr>
              <a:t>nd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edition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by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Samuel</a:t>
            </a:r>
            <a:r>
              <a:rPr sz="1800" b="1" i="1" spc="-9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Glasstone</a:t>
            </a:r>
            <a:endParaRPr sz="1800">
              <a:latin typeface="Constantia"/>
              <a:cs typeface="Constantia"/>
            </a:endParaRPr>
          </a:p>
          <a:p>
            <a:pPr marL="511809" indent="-436245">
              <a:lnSpc>
                <a:spcPct val="100000"/>
              </a:lnSpc>
              <a:buFont typeface="Wingdings"/>
              <a:buChar char=""/>
              <a:tabLst>
                <a:tab pos="511809" algn="l"/>
                <a:tab pos="512445" algn="l"/>
              </a:tabLst>
            </a:pPr>
            <a:r>
              <a:rPr sz="1800" b="1" i="1" spc="-20" dirty="0">
                <a:solidFill>
                  <a:srgbClr val="422D2D"/>
                </a:solidFill>
                <a:latin typeface="Constantia"/>
                <a:cs typeface="Constantia"/>
              </a:rPr>
              <a:t>Treatment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of </a:t>
            </a:r>
            <a:r>
              <a:rPr sz="1800" b="1" i="1" spc="-35" dirty="0">
                <a:solidFill>
                  <a:srgbClr val="422D2D"/>
                </a:solidFill>
                <a:latin typeface="Constantia"/>
                <a:cs typeface="Constantia"/>
              </a:rPr>
              <a:t>Waste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water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with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Low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cost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adsorbent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 A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review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; </a:t>
            </a:r>
            <a:r>
              <a:rPr sz="1800" b="1" i="1" spc="-50" dirty="0">
                <a:solidFill>
                  <a:srgbClr val="422D2D"/>
                </a:solidFill>
                <a:latin typeface="Constantia"/>
                <a:cs typeface="Constantia"/>
              </a:rPr>
              <a:t>Vol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4</a:t>
            </a:r>
            <a:r>
              <a:rPr sz="1800" b="1" i="1" spc="-4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;</a:t>
            </a:r>
            <a:endParaRPr sz="1800">
              <a:latin typeface="Constantia"/>
              <a:cs typeface="Constantia"/>
            </a:endParaRPr>
          </a:p>
          <a:p>
            <a:pPr marL="510540" indent="-434340">
              <a:lnSpc>
                <a:spcPct val="100000"/>
              </a:lnSpc>
              <a:buFont typeface="Wingdings"/>
              <a:buChar char=""/>
              <a:tabLst>
                <a:tab pos="509905" algn="l"/>
                <a:tab pos="510540" algn="l"/>
              </a:tabLst>
            </a:pP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VSRD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International Journals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; </a:t>
            </a:r>
            <a:r>
              <a:rPr sz="1800" b="1" i="1" spc="-25" dirty="0">
                <a:solidFill>
                  <a:srgbClr val="422D2D"/>
                </a:solidFill>
                <a:latin typeface="Constantia"/>
                <a:cs typeface="Constantia"/>
              </a:rPr>
              <a:t>Uttam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Singh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&amp;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Rajesh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Kumar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Kansal</a:t>
            </a:r>
            <a:endParaRPr sz="1800">
              <a:latin typeface="Constantia"/>
              <a:cs typeface="Constantia"/>
            </a:endParaRPr>
          </a:p>
          <a:p>
            <a:pPr marL="513080" indent="-437515">
              <a:lnSpc>
                <a:spcPct val="100000"/>
              </a:lnSpc>
              <a:buFont typeface="Wingdings"/>
              <a:buChar char=""/>
              <a:tabLst>
                <a:tab pos="513080" algn="l"/>
                <a:tab pos="513715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Adsorption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</a:t>
            </a:r>
            <a:r>
              <a:rPr sz="1800" b="1" i="1" spc="-2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Wikipedia</a:t>
            </a:r>
            <a:endParaRPr sz="1800">
              <a:latin typeface="Constantia"/>
              <a:cs typeface="Constantia"/>
            </a:endParaRPr>
          </a:p>
          <a:p>
            <a:pPr marL="513080" marR="81280" indent="-513080">
              <a:lnSpc>
                <a:spcPct val="100000"/>
              </a:lnSpc>
              <a:buFont typeface="Wingdings"/>
              <a:buChar char=""/>
              <a:tabLst>
                <a:tab pos="513080" algn="l"/>
                <a:tab pos="513715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Adsorption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from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theory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to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Practice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;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Journal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of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Advances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in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colloid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&amp; 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interface sciences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;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A.</a:t>
            </a:r>
            <a:r>
              <a:rPr sz="1800" b="1" i="1" spc="-3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Dabrowski</a:t>
            </a:r>
            <a:endParaRPr sz="1800">
              <a:latin typeface="Constantia"/>
              <a:cs typeface="Constantia"/>
            </a:endParaRPr>
          </a:p>
          <a:p>
            <a:pPr marL="462915" marR="335280" indent="-462915">
              <a:lnSpc>
                <a:spcPct val="100000"/>
              </a:lnSpc>
              <a:buFont typeface="Wingdings"/>
              <a:buChar char=""/>
              <a:tabLst>
                <a:tab pos="462915" algn="l"/>
                <a:tab pos="463550" algn="l"/>
                <a:tab pos="1826895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Critical review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in adsorption kinetic models;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Journal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of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Zhejiang 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University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Science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A ;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Hui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Qiu, Lu </a:t>
            </a:r>
            <a:r>
              <a:rPr sz="1800" b="1" i="1" spc="-40" dirty="0">
                <a:solidFill>
                  <a:srgbClr val="422D2D"/>
                </a:solidFill>
                <a:latin typeface="Constantia"/>
                <a:cs typeface="Constantia"/>
              </a:rPr>
              <a:t>yv,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Bing-cai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Pan,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Qing-jian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Zhang,  </a:t>
            </a:r>
            <a:r>
              <a:rPr sz="1800" b="1" i="1" spc="-20" dirty="0">
                <a:solidFill>
                  <a:srgbClr val="422D2D"/>
                </a:solidFill>
                <a:latin typeface="Constantia"/>
                <a:cs typeface="Constantia"/>
              </a:rPr>
              <a:t>Wei-ming	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Zhang,</a:t>
            </a:r>
            <a:endParaRPr sz="1800">
              <a:latin typeface="Constantia"/>
              <a:cs typeface="Constantia"/>
            </a:endParaRPr>
          </a:p>
          <a:p>
            <a:pPr marL="462915" indent="-3873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2915" algn="l"/>
                <a:tab pos="463550" algn="l"/>
              </a:tabLst>
            </a:pP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Quan-xing</a:t>
            </a:r>
            <a:r>
              <a:rPr sz="1800" b="1" i="1" spc="-3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Zhang</a:t>
            </a:r>
            <a:endParaRPr sz="1800">
              <a:latin typeface="Constantia"/>
              <a:cs typeface="Constantia"/>
            </a:endParaRPr>
          </a:p>
          <a:p>
            <a:pPr marL="462915" indent="-387350">
              <a:lnSpc>
                <a:spcPct val="100000"/>
              </a:lnSpc>
              <a:buFont typeface="Wingdings"/>
              <a:buChar char=""/>
              <a:tabLst>
                <a:tab pos="462915" algn="l"/>
                <a:tab pos="463550" algn="l"/>
              </a:tabLst>
            </a:pP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Chemistry Learning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 Adsorption</a:t>
            </a:r>
            <a:endParaRPr sz="1800">
              <a:latin typeface="Constantia"/>
              <a:cs typeface="Constantia"/>
            </a:endParaRPr>
          </a:p>
          <a:p>
            <a:pPr marL="462915" indent="-387350">
              <a:lnSpc>
                <a:spcPct val="100000"/>
              </a:lnSpc>
              <a:buFont typeface="Wingdings"/>
              <a:buChar char=""/>
              <a:tabLst>
                <a:tab pos="462915" algn="l"/>
                <a:tab pos="463550" algn="l"/>
              </a:tabLst>
            </a:pP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Its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all about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chemical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engineering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Blogspot</a:t>
            </a:r>
            <a:endParaRPr sz="1800">
              <a:latin typeface="Constantia"/>
              <a:cs typeface="Constantia"/>
            </a:endParaRPr>
          </a:p>
          <a:p>
            <a:pPr marL="462915" indent="-387350">
              <a:lnSpc>
                <a:spcPct val="100000"/>
              </a:lnSpc>
              <a:buFont typeface="Wingdings"/>
              <a:buChar char=""/>
              <a:tabLst>
                <a:tab pos="462915" algn="l"/>
                <a:tab pos="463550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My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chemistry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works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</a:t>
            </a:r>
            <a:r>
              <a:rPr sz="1800" b="1" i="1" spc="3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Blogspot</a:t>
            </a:r>
            <a:endParaRPr sz="1800">
              <a:latin typeface="Constantia"/>
              <a:cs typeface="Constantia"/>
            </a:endParaRPr>
          </a:p>
          <a:p>
            <a:pPr marL="459740" indent="-384175">
              <a:lnSpc>
                <a:spcPct val="100000"/>
              </a:lnSpc>
              <a:buFont typeface="Wingdings"/>
              <a:buChar char=""/>
              <a:tabLst>
                <a:tab pos="459740" algn="l"/>
                <a:tab pos="460375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Adsorption 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by 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Piero 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M. 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Armentate </a:t>
            </a:r>
            <a:r>
              <a:rPr sz="1800" b="1" i="1" spc="4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NJIT</a:t>
            </a:r>
            <a:endParaRPr sz="1800">
              <a:latin typeface="Constantia"/>
              <a:cs typeface="Constantia"/>
            </a:endParaRPr>
          </a:p>
          <a:p>
            <a:pPr marL="462915" indent="-387350">
              <a:lnSpc>
                <a:spcPct val="100000"/>
              </a:lnSpc>
              <a:buFont typeface="Wingdings"/>
              <a:buChar char=""/>
              <a:tabLst>
                <a:tab pos="462915" algn="l"/>
                <a:tab pos="463550" algn="l"/>
              </a:tabLst>
            </a:pP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Factors 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affecting Adsorption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</a:t>
            </a:r>
            <a:r>
              <a:rPr sz="1800" b="1" i="1" spc="3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Sciencehq</a:t>
            </a:r>
            <a:endParaRPr sz="1800">
              <a:latin typeface="Constantia"/>
              <a:cs typeface="Constantia"/>
            </a:endParaRPr>
          </a:p>
          <a:p>
            <a:pPr marL="462915" indent="-387350">
              <a:lnSpc>
                <a:spcPct val="100000"/>
              </a:lnSpc>
              <a:buFont typeface="Wingdings"/>
              <a:buChar char=""/>
              <a:tabLst>
                <a:tab pos="462915" algn="l"/>
                <a:tab pos="463550" algn="l"/>
                <a:tab pos="1801495" algn="l"/>
              </a:tabLst>
            </a:pP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Separation	</a:t>
            </a:r>
            <a:r>
              <a:rPr sz="1800" b="1" i="1" spc="-15" dirty="0">
                <a:solidFill>
                  <a:srgbClr val="422D2D"/>
                </a:solidFill>
                <a:latin typeface="Constantia"/>
                <a:cs typeface="Constantia"/>
              </a:rPr>
              <a:t>Process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Adsorption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Chapter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  <a:p>
            <a:pPr marL="408305" indent="-332740">
              <a:lnSpc>
                <a:spcPct val="100000"/>
              </a:lnSpc>
              <a:buFont typeface="Wingdings"/>
              <a:buChar char=""/>
              <a:tabLst>
                <a:tab pos="408305" algn="l"/>
                <a:tab pos="408940" algn="l"/>
              </a:tabLst>
            </a:pP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Adsorption Isotherm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– </a:t>
            </a:r>
            <a:r>
              <a:rPr sz="1800" b="1" i="1" spc="-10" dirty="0">
                <a:solidFill>
                  <a:srgbClr val="422D2D"/>
                </a:solidFill>
                <a:latin typeface="Constantia"/>
                <a:cs typeface="Constantia"/>
              </a:rPr>
              <a:t>Physical </a:t>
            </a:r>
            <a:r>
              <a:rPr sz="1800" b="1" i="1" spc="-5" dirty="0">
                <a:solidFill>
                  <a:srgbClr val="422D2D"/>
                </a:solidFill>
                <a:latin typeface="Constantia"/>
                <a:cs typeface="Constantia"/>
              </a:rPr>
              <a:t>Chemistry virtual</a:t>
            </a:r>
            <a:r>
              <a:rPr sz="1800" b="1" i="1" spc="5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422D2D"/>
                </a:solidFill>
                <a:latin typeface="Constantia"/>
                <a:cs typeface="Constantia"/>
              </a:rPr>
              <a:t>lab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3"/>
          <p:cNvSpPr/>
          <p:nvPr/>
        </p:nvSpPr>
        <p:spPr>
          <a:xfrm>
            <a:off x="1397000" y="1303274"/>
            <a:ext cx="63500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705" y="295097"/>
            <a:ext cx="3851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24480" algn="l"/>
              </a:tabLst>
            </a:pPr>
            <a:r>
              <a:rPr sz="2800" spc="-65" dirty="0"/>
              <a:t>P</a:t>
            </a:r>
            <a:r>
              <a:rPr sz="2800" spc="-5" dirty="0"/>
              <a:t>RE</a:t>
            </a:r>
            <a:r>
              <a:rPr sz="2800" spc="-15" dirty="0"/>
              <a:t>S</a:t>
            </a:r>
            <a:r>
              <a:rPr sz="2800" spc="-10" dirty="0"/>
              <a:t>EN</a:t>
            </a:r>
            <a:r>
              <a:rPr sz="2800" spc="-165" dirty="0"/>
              <a:t>T</a:t>
            </a:r>
            <a:r>
              <a:rPr sz="2800" spc="-170" dirty="0"/>
              <a:t>A</a:t>
            </a:r>
            <a:r>
              <a:rPr sz="2800" spc="-10" dirty="0"/>
              <a:t>TI</a:t>
            </a:r>
            <a:r>
              <a:rPr sz="2800" spc="-35" dirty="0"/>
              <a:t>O</a:t>
            </a:r>
            <a:r>
              <a:rPr sz="2800" spc="-5" dirty="0"/>
              <a:t>N</a:t>
            </a:r>
            <a:r>
              <a:rPr sz="2800" dirty="0"/>
              <a:t>	</a:t>
            </a:r>
            <a:r>
              <a:rPr sz="2800" spc="-10" dirty="0"/>
              <a:t>F</a:t>
            </a:r>
            <a:r>
              <a:rPr sz="2800" spc="-50" dirty="0"/>
              <a:t>L</a:t>
            </a:r>
            <a:r>
              <a:rPr sz="2800" spc="-140" dirty="0"/>
              <a:t>O</a:t>
            </a:r>
            <a:r>
              <a:rPr sz="2800" spc="-5" dirty="0"/>
              <a:t>W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44424" y="1197862"/>
            <a:ext cx="8488680" cy="5626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1496" y="1284730"/>
            <a:ext cx="6569964" cy="5478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833" y="1224025"/>
            <a:ext cx="8332673" cy="5472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2000" y="914400"/>
            <a:ext cx="7315200" cy="5316199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722630" indent="-710565">
              <a:spcBef>
                <a:spcPts val="1175"/>
              </a:spcBef>
              <a:buFont typeface="Wingdings"/>
              <a:buChar char=""/>
              <a:tabLst>
                <a:tab pos="722630" algn="l"/>
                <a:tab pos="723265" algn="l"/>
              </a:tabLst>
            </a:pPr>
            <a:r>
              <a:rPr lang="en-IN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Surface </a:t>
            </a:r>
            <a:r>
              <a:rPr lang="en-IN" b="1" i="1" spc="-10" dirty="0">
                <a:solidFill>
                  <a:srgbClr val="CC3300"/>
                </a:solidFill>
                <a:latin typeface="Constantia"/>
                <a:cs typeface="Constantia"/>
              </a:rPr>
              <a:t>chemistry </a:t>
            </a:r>
            <a:endParaRPr lang="en-IN" b="1" i="1" spc="-10" dirty="0" smtClean="0">
              <a:solidFill>
                <a:srgbClr val="CC3300"/>
              </a:solidFill>
              <a:latin typeface="Constantia"/>
              <a:cs typeface="Constantia"/>
            </a:endParaRPr>
          </a:p>
          <a:p>
            <a:pPr marL="722630" indent="-710565">
              <a:spcBef>
                <a:spcPts val="1175"/>
              </a:spcBef>
              <a:buFont typeface="Wingdings"/>
              <a:buChar char=""/>
              <a:tabLst>
                <a:tab pos="722630" algn="l"/>
                <a:tab pos="723265" algn="l"/>
              </a:tabLst>
            </a:pPr>
            <a:r>
              <a:rPr sz="1800" b="1" i="1" spc="-10" smtClean="0">
                <a:solidFill>
                  <a:srgbClr val="CC3300"/>
                </a:solidFill>
                <a:latin typeface="Constantia"/>
                <a:cs typeface="Constantia"/>
              </a:rPr>
              <a:t>Adsorption </a:t>
            </a:r>
            <a:r>
              <a:rPr sz="1800" b="1" i="1">
                <a:solidFill>
                  <a:srgbClr val="CC3300"/>
                </a:solidFill>
                <a:latin typeface="Constantia"/>
                <a:cs typeface="Constantia"/>
              </a:rPr>
              <a:t>:</a:t>
            </a:r>
            <a:r>
              <a:rPr sz="1800" b="1" i="1" spc="5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sz="1800" b="1" i="1" spc="-5" smtClean="0">
                <a:solidFill>
                  <a:srgbClr val="CC3300"/>
                </a:solidFill>
                <a:latin typeface="Constantia"/>
                <a:cs typeface="Constantia"/>
              </a:rPr>
              <a:t>Basics</a:t>
            </a:r>
            <a:r>
              <a:rPr lang="en-IN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, </a:t>
            </a:r>
            <a:r>
              <a:rPr sz="1800" b="1" i="1" spc="-5" smtClean="0">
                <a:solidFill>
                  <a:srgbClr val="CC3300"/>
                </a:solidFill>
                <a:latin typeface="Constantia"/>
                <a:cs typeface="Constantia"/>
              </a:rPr>
              <a:t>Principle</a:t>
            </a:r>
            <a:r>
              <a:rPr lang="en-IN" sz="1800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, </a:t>
            </a:r>
            <a:r>
              <a:rPr lang="en-IN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Adsorbents Types, commercial  </a:t>
            </a:r>
            <a:r>
              <a:rPr lang="en-IN" b="1" i="1" spc="-10" dirty="0" err="1" smtClean="0">
                <a:solidFill>
                  <a:srgbClr val="CC3300"/>
                </a:solidFill>
                <a:latin typeface="Constantia"/>
                <a:cs typeface="Constantia"/>
              </a:rPr>
              <a:t>Adsobents</a:t>
            </a:r>
            <a:endParaRPr lang="en-IN" b="1" i="1" spc="-10" dirty="0" smtClean="0">
              <a:solidFill>
                <a:srgbClr val="CC3300"/>
              </a:solidFill>
              <a:latin typeface="Constantia"/>
              <a:cs typeface="Constantia"/>
            </a:endParaRPr>
          </a:p>
          <a:p>
            <a:pPr marL="770255" indent="-758190">
              <a:spcBef>
                <a:spcPts val="1080"/>
              </a:spcBef>
              <a:buFont typeface="Wingdings"/>
              <a:buChar char=""/>
              <a:tabLst>
                <a:tab pos="770255" algn="l"/>
                <a:tab pos="770890" algn="l"/>
              </a:tabLst>
            </a:pPr>
            <a:r>
              <a:rPr lang="en-IN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Adsorption </a:t>
            </a:r>
            <a:r>
              <a:rPr lang="en-IN" b="1" i="1" spc="25" dirty="0" smtClean="0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lang="en-IN" b="1" i="1" dirty="0">
                <a:solidFill>
                  <a:srgbClr val="CC3300"/>
                </a:solidFill>
                <a:latin typeface="Constantia"/>
                <a:cs typeface="Constantia"/>
              </a:rPr>
              <a:t>in </a:t>
            </a:r>
            <a:r>
              <a:rPr lang="en-IN" b="1" i="1" spc="15" dirty="0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lang="en-IN" b="1" i="1" spc="-10" dirty="0" err="1" smtClean="0">
                <a:solidFill>
                  <a:srgbClr val="CC3300"/>
                </a:solidFill>
                <a:latin typeface="Constantia"/>
                <a:cs typeface="Constantia"/>
              </a:rPr>
              <a:t>Liquidsn</a:t>
            </a:r>
            <a:r>
              <a:rPr lang="en-IN" b="1" i="1" spc="-10" dirty="0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lang="en-IN" b="1" i="1" dirty="0" smtClean="0">
                <a:solidFill>
                  <a:srgbClr val="CC3300"/>
                </a:solidFill>
                <a:latin typeface="Constantia"/>
                <a:cs typeface="Constantia"/>
              </a:rPr>
              <a:t>&amp;</a:t>
            </a:r>
            <a:r>
              <a:rPr lang="en-IN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lang="en-IN" b="1" i="1" spc="-5" dirty="0">
                <a:solidFill>
                  <a:srgbClr val="CC3300"/>
                </a:solidFill>
                <a:latin typeface="Constantia"/>
                <a:cs typeface="Constantia"/>
              </a:rPr>
              <a:t>Solids</a:t>
            </a:r>
            <a:endParaRPr lang="en-IN" dirty="0">
              <a:latin typeface="Constantia"/>
              <a:cs typeface="Constantia"/>
            </a:endParaRPr>
          </a:p>
          <a:p>
            <a:pPr marL="770255" indent="-758190">
              <a:lnSpc>
                <a:spcPct val="100000"/>
              </a:lnSpc>
              <a:spcBef>
                <a:spcPts val="1080"/>
              </a:spcBef>
              <a:buFont typeface="Wingdings"/>
              <a:buChar char=""/>
              <a:tabLst>
                <a:tab pos="770255" algn="l"/>
                <a:tab pos="770890" algn="l"/>
              </a:tabLst>
            </a:pPr>
            <a:r>
              <a:rPr sz="1800" b="1" i="1" spc="-10" smtClean="0">
                <a:solidFill>
                  <a:srgbClr val="CC3300"/>
                </a:solidFill>
                <a:latin typeface="Constantia"/>
                <a:cs typeface="Constantia"/>
              </a:rPr>
              <a:t>Adsorbtion </a:t>
            </a:r>
            <a:r>
              <a:rPr lang="en-IN" sz="1800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 Thermodynamics</a:t>
            </a:r>
            <a:r>
              <a:rPr sz="1800" b="1" i="1" smtClean="0">
                <a:solidFill>
                  <a:srgbClr val="CC3300"/>
                </a:solidFill>
                <a:latin typeface="Constantia"/>
                <a:cs typeface="Constantia"/>
              </a:rPr>
              <a:t>: </a:t>
            </a:r>
            <a:r>
              <a:rPr sz="1800" b="1" i="1" spc="-5" dirty="0">
                <a:solidFill>
                  <a:srgbClr val="CC3300"/>
                </a:solidFill>
                <a:latin typeface="Constantia"/>
                <a:cs typeface="Constantia"/>
              </a:rPr>
              <a:t>Spontaneity </a:t>
            </a:r>
            <a:r>
              <a:rPr sz="1800" b="1" i="1" dirty="0">
                <a:solidFill>
                  <a:srgbClr val="CC3300"/>
                </a:solidFill>
                <a:latin typeface="Constantia"/>
                <a:cs typeface="Constantia"/>
              </a:rPr>
              <a:t>&amp;</a:t>
            </a:r>
            <a:r>
              <a:rPr sz="1800" b="1" i="1" spc="25" dirty="0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CC3300"/>
                </a:solidFill>
                <a:latin typeface="Constantia"/>
                <a:cs typeface="Constantia"/>
              </a:rPr>
              <a:t>Exothermicity</a:t>
            </a:r>
            <a:endParaRPr sz="1800">
              <a:latin typeface="Constantia"/>
              <a:cs typeface="Constantia"/>
            </a:endParaRP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sz="1800" b="1" i="1" spc="-15" smtClean="0">
                <a:solidFill>
                  <a:srgbClr val="CC3300"/>
                </a:solidFill>
                <a:latin typeface="Constantia"/>
                <a:cs typeface="Constantia"/>
              </a:rPr>
              <a:t>Factors </a:t>
            </a:r>
            <a:r>
              <a:rPr sz="1800" b="1" i="1" spc="-10" dirty="0">
                <a:solidFill>
                  <a:srgbClr val="CC3300"/>
                </a:solidFill>
                <a:latin typeface="Constantia"/>
                <a:cs typeface="Constantia"/>
              </a:rPr>
              <a:t>Affecting </a:t>
            </a:r>
            <a:r>
              <a:rPr sz="1800" b="1" i="1" spc="-10">
                <a:solidFill>
                  <a:srgbClr val="CC3300"/>
                </a:solidFill>
                <a:latin typeface="Constantia"/>
                <a:cs typeface="Constantia"/>
              </a:rPr>
              <a:t>Adsorption </a:t>
            </a:r>
            <a:r>
              <a:rPr sz="1800" b="1" i="1" smtClean="0">
                <a:solidFill>
                  <a:srgbClr val="CC3300"/>
                </a:solidFill>
                <a:latin typeface="Constantia"/>
                <a:cs typeface="Constantia"/>
              </a:rPr>
              <a:t>:</a:t>
            </a:r>
            <a:endParaRPr lang="en-IN" sz="1800" b="1" i="1" dirty="0" smtClean="0">
              <a:solidFill>
                <a:srgbClr val="CC3300"/>
              </a:solidFill>
              <a:latin typeface="Constantia"/>
              <a:cs typeface="Constantia"/>
            </a:endParaRP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lang="en-IN" b="1" i="1" spc="-25" dirty="0" smtClean="0">
                <a:solidFill>
                  <a:srgbClr val="CC3300"/>
                </a:solidFill>
                <a:latin typeface="Constantia"/>
                <a:cs typeface="Constantia"/>
              </a:rPr>
              <a:t>Types </a:t>
            </a:r>
            <a:r>
              <a:rPr lang="en-IN" b="1" i="1" spc="25" dirty="0" smtClean="0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lang="en-IN" b="1" i="1" dirty="0">
                <a:solidFill>
                  <a:srgbClr val="CC3300"/>
                </a:solidFill>
                <a:latin typeface="Constantia"/>
                <a:cs typeface="Constantia"/>
              </a:rPr>
              <a:t>Of	</a:t>
            </a:r>
            <a:r>
              <a:rPr lang="en-IN" b="1" i="1" spc="-10" dirty="0">
                <a:solidFill>
                  <a:srgbClr val="CC3300"/>
                </a:solidFill>
                <a:latin typeface="Constantia"/>
                <a:cs typeface="Constantia"/>
              </a:rPr>
              <a:t>Adsorption  </a:t>
            </a:r>
            <a:endParaRPr lang="en-IN" b="1" i="1" spc="-10" dirty="0" smtClean="0">
              <a:solidFill>
                <a:srgbClr val="CC3300"/>
              </a:solidFill>
              <a:latin typeface="Constantia"/>
              <a:cs typeface="Constantia"/>
            </a:endParaRP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lang="en-IN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Adsorption </a:t>
            </a:r>
            <a:r>
              <a:rPr lang="en-IN" b="1" i="1" spc="-10" dirty="0">
                <a:solidFill>
                  <a:srgbClr val="CC3300"/>
                </a:solidFill>
                <a:latin typeface="Constantia"/>
                <a:cs typeface="Constantia"/>
              </a:rPr>
              <a:t>Isotherm </a:t>
            </a:r>
            <a:r>
              <a:rPr lang="en-IN" b="1" i="1" dirty="0">
                <a:solidFill>
                  <a:srgbClr val="CC3300"/>
                </a:solidFill>
                <a:latin typeface="Constantia"/>
                <a:cs typeface="Constantia"/>
              </a:rPr>
              <a:t>: </a:t>
            </a:r>
            <a:r>
              <a:rPr lang="en-IN" b="1" i="1" spc="-5" dirty="0">
                <a:solidFill>
                  <a:srgbClr val="CC3300"/>
                </a:solidFill>
                <a:latin typeface="Constantia"/>
                <a:cs typeface="Constantia"/>
              </a:rPr>
              <a:t>Basics  </a:t>
            </a:r>
            <a:r>
              <a:rPr lang="en-IN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&amp;</a:t>
            </a:r>
            <a:r>
              <a:rPr lang="en-IN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 </a:t>
            </a:r>
            <a:r>
              <a:rPr lang="en-IN" b="1" i="1" spc="-25" dirty="0">
                <a:solidFill>
                  <a:srgbClr val="CC3300"/>
                </a:solidFill>
                <a:latin typeface="Constantia"/>
                <a:cs typeface="Constantia"/>
              </a:rPr>
              <a:t>Types </a:t>
            </a:r>
            <a:r>
              <a:rPr lang="en-IN" b="1" i="1" spc="-25" dirty="0" smtClean="0">
                <a:solidFill>
                  <a:srgbClr val="CC3300"/>
                </a:solidFill>
                <a:latin typeface="Constantia"/>
                <a:cs typeface="Constantia"/>
              </a:rPr>
              <a:t>, </a:t>
            </a:r>
            <a:r>
              <a:rPr lang="en-IN" b="1" i="1" spc="-10" dirty="0">
                <a:solidFill>
                  <a:srgbClr val="CC3300"/>
                </a:solidFill>
                <a:latin typeface="Constantia"/>
                <a:cs typeface="Constantia"/>
              </a:rPr>
              <a:t>Adsorption </a:t>
            </a:r>
            <a:r>
              <a:rPr lang="en-IN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Kinetics</a:t>
            </a: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lang="en-IN" b="1" i="1" spc="-5" dirty="0" smtClean="0">
                <a:solidFill>
                  <a:schemeClr val="tx2"/>
                </a:solidFill>
                <a:latin typeface="Constantia"/>
                <a:cs typeface="Constantia"/>
              </a:rPr>
              <a:t>Gibbs adsorption isotherm</a:t>
            </a: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lang="en-IN" b="1" i="1" spc="-5" dirty="0">
                <a:solidFill>
                  <a:schemeClr val="tx2"/>
                </a:solidFill>
                <a:latin typeface="Constantia"/>
                <a:cs typeface="Constantia"/>
              </a:rPr>
              <a:t>E</a:t>
            </a:r>
            <a:r>
              <a:rPr lang="en-IN" b="1" i="1" spc="-5" dirty="0" smtClean="0">
                <a:solidFill>
                  <a:schemeClr val="tx2"/>
                </a:solidFill>
                <a:latin typeface="Constantia"/>
                <a:cs typeface="Constantia"/>
              </a:rPr>
              <a:t>stimation of surface area (BET equation)</a:t>
            </a:r>
            <a:r>
              <a:rPr lang="en-IN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,</a:t>
            </a: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lang="en-IN" b="1" i="1" spc="-5" dirty="0" smtClean="0">
                <a:solidFill>
                  <a:schemeClr val="tx2"/>
                </a:solidFill>
                <a:latin typeface="Constantia"/>
                <a:cs typeface="Constantia"/>
              </a:rPr>
              <a:t>Surface films on liquids ( </a:t>
            </a:r>
            <a:r>
              <a:rPr lang="en-IN" b="1" i="1" spc="-5" dirty="0" err="1" smtClean="0">
                <a:solidFill>
                  <a:schemeClr val="tx2"/>
                </a:solidFill>
                <a:latin typeface="Constantia"/>
                <a:cs typeface="Constantia"/>
              </a:rPr>
              <a:t>Electrokinetic</a:t>
            </a:r>
            <a:r>
              <a:rPr lang="en-IN" b="1" i="1" spc="-5" dirty="0" smtClean="0">
                <a:solidFill>
                  <a:schemeClr val="tx2"/>
                </a:solidFill>
                <a:latin typeface="Constantia"/>
                <a:cs typeface="Constantia"/>
              </a:rPr>
              <a:t> phenomenon)</a:t>
            </a: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lang="en-IN" b="1" i="1" spc="-5" dirty="0" smtClean="0">
                <a:solidFill>
                  <a:schemeClr val="tx2"/>
                </a:solidFill>
                <a:latin typeface="Constantia"/>
                <a:cs typeface="Constantia"/>
              </a:rPr>
              <a:t>Catalytic activity at surfaces</a:t>
            </a:r>
          </a:p>
          <a:p>
            <a:pPr marL="773430" indent="-760730">
              <a:spcBef>
                <a:spcPts val="1080"/>
              </a:spcBef>
              <a:buFont typeface="Wingdings"/>
              <a:buChar char=""/>
              <a:tabLst>
                <a:tab pos="772795" algn="l"/>
                <a:tab pos="773430" algn="l"/>
              </a:tabLst>
            </a:pPr>
            <a:r>
              <a:rPr lang="en-IN" b="1" i="1" spc="-15" dirty="0" smtClean="0">
                <a:solidFill>
                  <a:srgbClr val="CC3300"/>
                </a:solidFill>
                <a:latin typeface="Constantia"/>
                <a:cs typeface="Constantia"/>
              </a:rPr>
              <a:t>A</a:t>
            </a:r>
            <a:r>
              <a:rPr lang="en-IN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ppl</a:t>
            </a:r>
            <a:r>
              <a:rPr lang="en-IN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i</a:t>
            </a:r>
            <a:r>
              <a:rPr lang="en-IN" b="1" i="1" spc="-20" dirty="0" smtClean="0">
                <a:solidFill>
                  <a:srgbClr val="CC3300"/>
                </a:solidFill>
                <a:latin typeface="Constantia"/>
                <a:cs typeface="Constantia"/>
              </a:rPr>
              <a:t>c</a:t>
            </a:r>
            <a:r>
              <a:rPr lang="en-IN" b="1" i="1" dirty="0" smtClean="0">
                <a:solidFill>
                  <a:srgbClr val="CC3300"/>
                </a:solidFill>
                <a:latin typeface="Constantia"/>
                <a:cs typeface="Constantia"/>
              </a:rPr>
              <a:t>ations </a:t>
            </a:r>
            <a:r>
              <a:rPr lang="en-IN" b="1" i="1" spc="-5" dirty="0" smtClean="0">
                <a:solidFill>
                  <a:srgbClr val="CC3300"/>
                </a:solidFill>
                <a:latin typeface="Constantia"/>
                <a:cs typeface="Constantia"/>
              </a:rPr>
              <a:t> o</a:t>
            </a:r>
            <a:r>
              <a:rPr lang="en-IN" b="1" i="1" dirty="0" smtClean="0">
                <a:solidFill>
                  <a:srgbClr val="CC3300"/>
                </a:solidFill>
                <a:latin typeface="Constantia"/>
                <a:cs typeface="Constantia"/>
              </a:rPr>
              <a:t>f </a:t>
            </a:r>
            <a:r>
              <a:rPr lang="en-IN" b="1" i="1" spc="-10" dirty="0" smtClean="0">
                <a:solidFill>
                  <a:srgbClr val="CC3300"/>
                </a:solidFill>
                <a:latin typeface="Constantia"/>
                <a:cs typeface="Constantia"/>
              </a:rPr>
              <a:t>Adsorption</a:t>
            </a:r>
            <a:endParaRPr lang="en-IN" b="1" i="1" spc="-5" dirty="0" smtClean="0">
              <a:solidFill>
                <a:srgbClr val="CC3300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8204"/>
            <a:ext cx="435864" cy="55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1500"/>
            <a:ext cx="4555236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0603" y="571500"/>
            <a:ext cx="571500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062227"/>
            <a:ext cx="445008" cy="557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311" y="266446"/>
            <a:ext cx="4156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ADSORPTION </a:t>
            </a:r>
            <a:r>
              <a:rPr sz="3000" dirty="0"/>
              <a:t>:</a:t>
            </a:r>
            <a:r>
              <a:rPr sz="3000" spc="-55" dirty="0"/>
              <a:t> </a:t>
            </a:r>
            <a:r>
              <a:rPr sz="3000" spc="-5" dirty="0"/>
              <a:t>BASICS</a:t>
            </a:r>
            <a:endParaRPr sz="3000"/>
          </a:p>
        </p:txBody>
      </p:sp>
      <p:sp>
        <p:nvSpPr>
          <p:cNvPr id="9" name="object 9"/>
          <p:cNvSpPr/>
          <p:nvPr/>
        </p:nvSpPr>
        <p:spPr>
          <a:xfrm>
            <a:off x="93855" y="3933014"/>
            <a:ext cx="3974084" cy="2880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155" y="3920316"/>
            <a:ext cx="3999865" cy="2905760"/>
          </a:xfrm>
          <a:custGeom>
            <a:avLst/>
            <a:gdLst/>
            <a:ahLst/>
            <a:cxnLst/>
            <a:rect l="l" t="t" r="r" b="b"/>
            <a:pathLst>
              <a:path w="3999865" h="2905759">
                <a:moveTo>
                  <a:pt x="0" y="2905760"/>
                </a:moveTo>
                <a:lnTo>
                  <a:pt x="3999484" y="2905760"/>
                </a:lnTo>
                <a:lnTo>
                  <a:pt x="3999484" y="0"/>
                </a:lnTo>
                <a:lnTo>
                  <a:pt x="0" y="0"/>
                </a:lnTo>
                <a:lnTo>
                  <a:pt x="0" y="2905760"/>
                </a:lnTo>
                <a:close/>
              </a:path>
            </a:pathLst>
          </a:custGeom>
          <a:ln w="25400">
            <a:solidFill>
              <a:srgbClr val="493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4053" y="1196721"/>
            <a:ext cx="4104513" cy="26332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1353" y="1184021"/>
            <a:ext cx="4130040" cy="2658745"/>
          </a:xfrm>
          <a:custGeom>
            <a:avLst/>
            <a:gdLst/>
            <a:ahLst/>
            <a:cxnLst/>
            <a:rect l="l" t="t" r="r" b="b"/>
            <a:pathLst>
              <a:path w="4130040" h="2658745">
                <a:moveTo>
                  <a:pt x="0" y="2658617"/>
                </a:moveTo>
                <a:lnTo>
                  <a:pt x="4129913" y="2658617"/>
                </a:lnTo>
                <a:lnTo>
                  <a:pt x="4129913" y="0"/>
                </a:lnTo>
                <a:lnTo>
                  <a:pt x="0" y="0"/>
                </a:lnTo>
                <a:lnTo>
                  <a:pt x="0" y="2658617"/>
                </a:lnTo>
                <a:close/>
              </a:path>
            </a:pathLst>
          </a:custGeom>
          <a:ln w="25399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0979" y="4341876"/>
            <a:ext cx="327660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0979" y="4585715"/>
            <a:ext cx="327660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0123" y="4841747"/>
            <a:ext cx="422148" cy="3291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1000" y="4829555"/>
            <a:ext cx="368808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0979" y="5591555"/>
            <a:ext cx="327660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0123" y="5847588"/>
            <a:ext cx="422148" cy="329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1000" y="5835396"/>
            <a:ext cx="321563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2411" y="5835396"/>
            <a:ext cx="329184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0979" y="6810754"/>
            <a:ext cx="330708" cy="472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4401" y="1096772"/>
            <a:ext cx="8904605" cy="411888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4356735" algn="just">
              <a:lnSpc>
                <a:spcPct val="101600"/>
              </a:lnSpc>
              <a:spcBef>
                <a:spcPts val="65"/>
              </a:spcBef>
              <a:buSzPct val="112500"/>
              <a:buFont typeface="Wingdings"/>
              <a:buChar char=""/>
              <a:tabLst>
                <a:tab pos="296545" algn="l"/>
              </a:tabLst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 mass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transfer process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involves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the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accumulation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substance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at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interface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of 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two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phases,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such as, liquid-liquid,</a:t>
            </a:r>
            <a:r>
              <a:rPr sz="1600" i="1" spc="7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gas-liquid</a:t>
            </a:r>
            <a:endParaRPr sz="16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gas-solid,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liquid-solid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interface</a:t>
            </a:r>
            <a:endParaRPr sz="1600">
              <a:latin typeface="Constantia"/>
              <a:cs typeface="Constantia"/>
            </a:endParaRPr>
          </a:p>
          <a:p>
            <a:pPr marL="1621790" algn="just">
              <a:lnSpc>
                <a:spcPct val="100000"/>
              </a:lnSpc>
            </a:pP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OR</a:t>
            </a:r>
            <a:endParaRPr sz="1600">
              <a:latin typeface="Constantia"/>
              <a:cs typeface="Constantia"/>
            </a:endParaRPr>
          </a:p>
          <a:p>
            <a:pPr marL="260985" indent="-248920" algn="just">
              <a:lnSpc>
                <a:spcPct val="100000"/>
              </a:lnSpc>
              <a:buFont typeface="Wingdings"/>
              <a:buChar char=""/>
              <a:tabLst>
                <a:tab pos="261620" algn="l"/>
              </a:tabLst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Adhesion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atoms,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ions, or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molecules from</a:t>
            </a:r>
            <a:r>
              <a:rPr sz="1600" i="1" spc="3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endParaRPr sz="16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gas, liquid,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or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dissolved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solid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a</a:t>
            </a:r>
            <a:r>
              <a:rPr sz="1600" i="1" spc="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</a:t>
            </a:r>
            <a:endParaRPr sz="1600">
              <a:latin typeface="Constantia"/>
              <a:cs typeface="Constantia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144135" algn="just">
              <a:lnSpc>
                <a:spcPct val="100000"/>
              </a:lnSpc>
              <a:spcBef>
                <a:spcPts val="5"/>
              </a:spcBef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ADSORBATE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-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substance </a:t>
            </a:r>
            <a:r>
              <a:rPr sz="1600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i="1" spc="-5" dirty="0">
                <a:solidFill>
                  <a:srgbClr val="634646"/>
                </a:solidFill>
                <a:latin typeface="Constantia"/>
                <a:cs typeface="Constantia"/>
              </a:rPr>
              <a:t>is  adsorbed on </a:t>
            </a:r>
            <a:r>
              <a:rPr sz="1600" i="1" spc="-15" dirty="0">
                <a:solidFill>
                  <a:srgbClr val="634646"/>
                </a:solidFill>
                <a:latin typeface="Constantia"/>
                <a:cs typeface="Constantia"/>
              </a:rPr>
              <a:t>the</a:t>
            </a:r>
            <a:r>
              <a:rPr sz="1600" i="1" spc="-4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"/>
            </a:pPr>
            <a:endParaRPr sz="2350">
              <a:latin typeface="Times New Roman"/>
              <a:cs typeface="Times New Roman"/>
            </a:endParaRPr>
          </a:p>
          <a:p>
            <a:pPr marL="4044950" marR="5080" lvl="1">
              <a:lnSpc>
                <a:spcPct val="101299"/>
              </a:lnSpc>
              <a:buSzPct val="106250"/>
              <a:buFont typeface="Wingdings"/>
              <a:buChar char=""/>
              <a:tabLst>
                <a:tab pos="4266565" algn="l"/>
              </a:tabLst>
            </a:pP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substance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on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the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adsorbate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</a:t>
            </a:r>
            <a:r>
              <a:rPr sz="1600" b="1" i="1" spc="-2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adsorbed</a:t>
            </a:r>
            <a:endParaRPr sz="16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buChar char=""/>
            </a:pP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har char=""/>
            </a:pPr>
            <a:endParaRPr sz="1700">
              <a:latin typeface="Times New Roman"/>
              <a:cs typeface="Times New Roman"/>
            </a:endParaRPr>
          </a:p>
          <a:p>
            <a:pPr marL="4293870" lvl="1" indent="-249554">
              <a:lnSpc>
                <a:spcPct val="100000"/>
              </a:lnSpc>
              <a:buFont typeface="Wingdings"/>
              <a:buChar char=""/>
              <a:tabLst>
                <a:tab pos="4294505" algn="l"/>
              </a:tabLst>
            </a:pP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a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spontaneous process</a:t>
            </a:r>
            <a:r>
              <a:rPr sz="1600" b="1" i="1" spc="3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i.e.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47184" y="5879388"/>
            <a:ext cx="4278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13995" algn="l"/>
              </a:tabLst>
            </a:pP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an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exothermic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process</a:t>
            </a:r>
            <a:r>
              <a:rPr sz="1600" b="1" i="1" spc="5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i.e</a:t>
            </a:r>
            <a:r>
              <a:rPr sz="1600" spc="-5" dirty="0">
                <a:solidFill>
                  <a:srgbClr val="634646"/>
                </a:solidFill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80659" y="5196840"/>
            <a:ext cx="2182367" cy="5974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17235" y="5193791"/>
            <a:ext cx="2225040" cy="5166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4098" y="5229199"/>
            <a:ext cx="2016252" cy="4320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64098" y="5229199"/>
            <a:ext cx="2016760" cy="432434"/>
          </a:xfrm>
          <a:prstGeom prst="rect">
            <a:avLst/>
          </a:prstGeom>
          <a:ln w="9999">
            <a:solidFill>
              <a:srgbClr val="855D5D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545"/>
              </a:spcBef>
              <a:tabLst>
                <a:tab pos="648970" algn="l"/>
              </a:tabLst>
            </a:pP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ΔG	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is</a:t>
            </a:r>
            <a:r>
              <a:rPr sz="1800" b="1" spc="34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422D2D"/>
                </a:solidFill>
                <a:latin typeface="Constantia"/>
                <a:cs typeface="Constantia"/>
              </a:rPr>
              <a:t>negative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9803" y="6205726"/>
            <a:ext cx="2182368" cy="5974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3144" y="6202679"/>
            <a:ext cx="2189988" cy="516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72480" y="6237300"/>
            <a:ext cx="2016252" cy="4320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72480" y="6237300"/>
            <a:ext cx="2016760" cy="432434"/>
          </a:xfrm>
          <a:prstGeom prst="rect">
            <a:avLst/>
          </a:prstGeom>
          <a:ln w="9999">
            <a:solidFill>
              <a:srgbClr val="855D5D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545"/>
              </a:spcBef>
            </a:pP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ΔH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is</a:t>
            </a:r>
            <a:r>
              <a:rPr sz="1800" b="1" spc="32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422D2D"/>
                </a:solidFill>
                <a:latin typeface="Constantia"/>
                <a:cs typeface="Constantia"/>
              </a:rPr>
              <a:t>negative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44408" y="5360542"/>
            <a:ext cx="241426" cy="1694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71714" y="6440639"/>
            <a:ext cx="241426" cy="1694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5404"/>
            <a:ext cx="5370576" cy="61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4984" y="565404"/>
            <a:ext cx="644651" cy="611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80" y="221106"/>
            <a:ext cx="49517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TYPES </a:t>
            </a:r>
            <a:r>
              <a:rPr sz="3400" spc="-30" dirty="0"/>
              <a:t>OF</a:t>
            </a:r>
            <a:r>
              <a:rPr sz="3400" spc="-120" dirty="0"/>
              <a:t> </a:t>
            </a:r>
            <a:r>
              <a:rPr sz="3400" spc="-15" dirty="0"/>
              <a:t>ADSORBENTS</a:t>
            </a:r>
            <a:endParaRPr sz="3400"/>
          </a:p>
        </p:txBody>
      </p:sp>
      <p:sp>
        <p:nvSpPr>
          <p:cNvPr id="7" name="object 7"/>
          <p:cNvSpPr/>
          <p:nvPr/>
        </p:nvSpPr>
        <p:spPr>
          <a:xfrm>
            <a:off x="461772" y="1242060"/>
            <a:ext cx="3971544" cy="1595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382524"/>
            <a:ext cx="3878579" cy="3243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546" y="1268730"/>
            <a:ext cx="3816426" cy="1440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6193" y="1275334"/>
            <a:ext cx="3421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6F2F9F"/>
                </a:solidFill>
                <a:latin typeface="Constantia"/>
                <a:cs typeface="Constantia"/>
              </a:rPr>
              <a:t>Oxygen Containing</a:t>
            </a:r>
            <a:r>
              <a:rPr sz="1800" b="1" i="1" spc="-8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6F2F9F"/>
                </a:solidFill>
                <a:latin typeface="Constantia"/>
                <a:cs typeface="Constantia"/>
              </a:rPr>
              <a:t>Compounds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217" y="1823973"/>
            <a:ext cx="3039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solidFill>
                  <a:srgbClr val="524633"/>
                </a:solidFill>
                <a:latin typeface="Constantia"/>
                <a:cs typeface="Constantia"/>
              </a:rPr>
              <a:t>Typically </a:t>
            </a: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Hydrophilic </a:t>
            </a:r>
            <a:r>
              <a:rPr sz="1800" i="1" dirty="0">
                <a:solidFill>
                  <a:srgbClr val="524633"/>
                </a:solidFill>
                <a:latin typeface="Constantia"/>
                <a:cs typeface="Constantia"/>
              </a:rPr>
              <a:t>&amp;</a:t>
            </a:r>
            <a:r>
              <a:rPr sz="1800" i="1" spc="-3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524633"/>
                </a:solidFill>
                <a:latin typeface="Constantia"/>
                <a:cs typeface="Constantia"/>
              </a:rPr>
              <a:t>Polar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Examples </a:t>
            </a:r>
            <a:r>
              <a:rPr sz="1800" i="1" dirty="0">
                <a:solidFill>
                  <a:srgbClr val="524633"/>
                </a:solidFill>
                <a:latin typeface="Constantia"/>
                <a:cs typeface="Constantia"/>
              </a:rPr>
              <a:t>: </a:t>
            </a:r>
            <a:r>
              <a:rPr sz="1800" i="1" spc="-5" dirty="0">
                <a:solidFill>
                  <a:srgbClr val="524633"/>
                </a:solidFill>
                <a:latin typeface="Constantia"/>
                <a:cs typeface="Constantia"/>
              </a:rPr>
              <a:t>Silica Gel </a:t>
            </a:r>
            <a:r>
              <a:rPr sz="1800" i="1" dirty="0">
                <a:solidFill>
                  <a:srgbClr val="524633"/>
                </a:solidFill>
                <a:latin typeface="Constantia"/>
                <a:cs typeface="Constantia"/>
              </a:rPr>
              <a:t>&amp;</a:t>
            </a:r>
            <a:r>
              <a:rPr sz="1800" i="1" spc="-6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Zeolites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5372" y="2887979"/>
            <a:ext cx="3971544" cy="1575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1383" y="2293620"/>
            <a:ext cx="3889248" cy="2694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3476" y="2914142"/>
            <a:ext cx="3816350" cy="1420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37532" y="1214627"/>
            <a:ext cx="3973067" cy="15956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6967" y="903732"/>
            <a:ext cx="3909060" cy="2145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6017" y="1241425"/>
            <a:ext cx="3816477" cy="14401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16397" y="1247902"/>
            <a:ext cx="281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5" dirty="0">
                <a:solidFill>
                  <a:srgbClr val="6F2F9F"/>
                </a:solidFill>
                <a:latin typeface="Constantia"/>
                <a:cs typeface="Constantia"/>
              </a:rPr>
              <a:t>Carbon </a:t>
            </a:r>
            <a:r>
              <a:rPr sz="1800" b="1" i="1" spc="-5" dirty="0">
                <a:solidFill>
                  <a:srgbClr val="6F2F9F"/>
                </a:solidFill>
                <a:latin typeface="Constantia"/>
                <a:cs typeface="Constantia"/>
              </a:rPr>
              <a:t>Based</a:t>
            </a:r>
            <a:r>
              <a:rPr sz="1800" b="1" i="1" spc="-6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6F2F9F"/>
                </a:solidFill>
                <a:latin typeface="Constantia"/>
                <a:cs typeface="Constantia"/>
              </a:rPr>
              <a:t>Compounds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99405" y="1796922"/>
            <a:ext cx="3450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solidFill>
                  <a:srgbClr val="524633"/>
                </a:solidFill>
                <a:latin typeface="Constantia"/>
                <a:cs typeface="Constantia"/>
              </a:rPr>
              <a:t>Typically </a:t>
            </a: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Hydrophobic </a:t>
            </a:r>
            <a:r>
              <a:rPr sz="1800" i="1" dirty="0">
                <a:solidFill>
                  <a:srgbClr val="524633"/>
                </a:solidFill>
                <a:latin typeface="Constantia"/>
                <a:cs typeface="Constantia"/>
              </a:rPr>
              <a:t>&amp; </a:t>
            </a: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Non</a:t>
            </a:r>
            <a:r>
              <a:rPr sz="1800" i="1" spc="-8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i="1" spc="-15" dirty="0">
                <a:solidFill>
                  <a:srgbClr val="524633"/>
                </a:solidFill>
                <a:latin typeface="Constantia"/>
                <a:cs typeface="Constantia"/>
              </a:rPr>
              <a:t>Polar  </a:t>
            </a: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Examples </a:t>
            </a:r>
            <a:r>
              <a:rPr sz="1800" i="1" dirty="0">
                <a:solidFill>
                  <a:srgbClr val="524633"/>
                </a:solidFill>
                <a:latin typeface="Constantia"/>
                <a:cs typeface="Constantia"/>
              </a:rPr>
              <a:t>: </a:t>
            </a: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Activated Carbon </a:t>
            </a:r>
            <a:r>
              <a:rPr sz="1800" i="1" dirty="0">
                <a:solidFill>
                  <a:srgbClr val="524633"/>
                </a:solidFill>
                <a:latin typeface="Constantia"/>
                <a:cs typeface="Constantia"/>
              </a:rPr>
              <a:t>&amp;  </a:t>
            </a:r>
            <a:r>
              <a:rPr sz="1800" i="1" spc="-10" dirty="0">
                <a:solidFill>
                  <a:srgbClr val="524633"/>
                </a:solidFill>
                <a:latin typeface="Constantia"/>
                <a:cs typeface="Constantia"/>
              </a:rPr>
              <a:t>Graphite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8368" y="4526278"/>
            <a:ext cx="7818120" cy="2331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915087" y="2914015"/>
            <a:ext cx="7313825" cy="196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Polymer </a:t>
            </a:r>
            <a:r>
              <a:rPr spc="-5" dirty="0"/>
              <a:t>Based</a:t>
            </a:r>
            <a:r>
              <a:rPr spc="-50" dirty="0"/>
              <a:t> </a:t>
            </a:r>
            <a:r>
              <a:rPr spc="-10" dirty="0"/>
              <a:t>Compounds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990725" marR="1963420" indent="1270" algn="ctr">
              <a:lnSpc>
                <a:spcPct val="100000"/>
              </a:lnSpc>
            </a:pPr>
            <a:r>
              <a:rPr b="0" spc="-15" dirty="0">
                <a:solidFill>
                  <a:srgbClr val="524633"/>
                </a:solidFill>
                <a:latin typeface="Constantia"/>
                <a:cs typeface="Constantia"/>
              </a:rPr>
              <a:t>Polar </a:t>
            </a:r>
            <a:r>
              <a:rPr b="0" dirty="0">
                <a:solidFill>
                  <a:srgbClr val="524633"/>
                </a:solidFill>
                <a:latin typeface="Constantia"/>
                <a:cs typeface="Constantia"/>
              </a:rPr>
              <a:t>or </a:t>
            </a:r>
            <a:r>
              <a:rPr b="0" spc="-10" dirty="0">
                <a:solidFill>
                  <a:srgbClr val="524633"/>
                </a:solidFill>
                <a:latin typeface="Constantia"/>
                <a:cs typeface="Constantia"/>
              </a:rPr>
              <a:t>Non </a:t>
            </a:r>
            <a:r>
              <a:rPr b="0" dirty="0">
                <a:solidFill>
                  <a:srgbClr val="524633"/>
                </a:solidFill>
                <a:latin typeface="Constantia"/>
                <a:cs typeface="Constantia"/>
              </a:rPr>
              <a:t>polar functional  </a:t>
            </a:r>
            <a:r>
              <a:rPr b="0" i="0" spc="-10" dirty="0">
                <a:solidFill>
                  <a:srgbClr val="524633"/>
                </a:solidFill>
                <a:latin typeface="Constantia"/>
                <a:cs typeface="Constantia"/>
              </a:rPr>
              <a:t>groups </a:t>
            </a:r>
            <a:r>
              <a:rPr b="0" i="1" dirty="0">
                <a:solidFill>
                  <a:srgbClr val="524633"/>
                </a:solidFill>
                <a:latin typeface="Constantia"/>
                <a:cs typeface="Constantia"/>
              </a:rPr>
              <a:t>in a </a:t>
            </a:r>
            <a:r>
              <a:rPr b="0" i="0" spc="-5" dirty="0">
                <a:solidFill>
                  <a:srgbClr val="524633"/>
                </a:solidFill>
                <a:latin typeface="Constantia"/>
                <a:cs typeface="Constantia"/>
              </a:rPr>
              <a:t>porous polymer</a:t>
            </a:r>
            <a:r>
              <a:rPr b="0" i="0" spc="-9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b="0" i="0" spc="-5" dirty="0">
                <a:solidFill>
                  <a:srgbClr val="524633"/>
                </a:solidFill>
                <a:latin typeface="Constantia"/>
                <a:cs typeface="Constantia"/>
              </a:rPr>
              <a:t>matrix  </a:t>
            </a:r>
            <a:r>
              <a:rPr b="0" i="0" spc="-10" dirty="0">
                <a:solidFill>
                  <a:srgbClr val="524633"/>
                </a:solidFill>
                <a:latin typeface="Constantia"/>
                <a:cs typeface="Constantia"/>
              </a:rPr>
              <a:t>Examples </a:t>
            </a:r>
            <a:r>
              <a:rPr b="0" i="1" dirty="0">
                <a:solidFill>
                  <a:srgbClr val="524633"/>
                </a:solidFill>
                <a:latin typeface="Constantia"/>
                <a:cs typeface="Constantia"/>
              </a:rPr>
              <a:t>: </a:t>
            </a:r>
            <a:r>
              <a:rPr b="0" i="0" spc="-10" dirty="0">
                <a:solidFill>
                  <a:srgbClr val="524633"/>
                </a:solidFill>
                <a:latin typeface="Constantia"/>
                <a:cs typeface="Constantia"/>
              </a:rPr>
              <a:t>Polymers </a:t>
            </a:r>
            <a:r>
              <a:rPr b="0" i="1">
                <a:solidFill>
                  <a:srgbClr val="524633"/>
                </a:solidFill>
                <a:latin typeface="Constantia"/>
                <a:cs typeface="Constantia"/>
              </a:rPr>
              <a:t>&amp;</a:t>
            </a:r>
            <a:r>
              <a:rPr b="0" i="0" spc="-2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b="0" i="0" spc="-10" smtClean="0">
                <a:solidFill>
                  <a:srgbClr val="524633"/>
                </a:solidFill>
                <a:latin typeface="Constantia"/>
                <a:cs typeface="Constantia"/>
              </a:rPr>
              <a:t>Resins</a:t>
            </a:r>
            <a:endParaRPr sz="215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</a:pPr>
            <a:r>
              <a:rPr sz="1650" spc="-5" dirty="0">
                <a:solidFill>
                  <a:srgbClr val="FFFFFF"/>
                </a:solidFill>
              </a:rPr>
              <a:t>Another </a:t>
            </a:r>
            <a:r>
              <a:rPr sz="1650" dirty="0">
                <a:solidFill>
                  <a:srgbClr val="FFFFFF"/>
                </a:solidFill>
              </a:rPr>
              <a:t>Classification is </a:t>
            </a:r>
            <a:r>
              <a:rPr sz="1650" spc="-5" dirty="0">
                <a:solidFill>
                  <a:srgbClr val="FFFFFF"/>
                </a:solidFill>
              </a:rPr>
              <a:t>based </a:t>
            </a:r>
            <a:r>
              <a:rPr sz="1650" dirty="0">
                <a:solidFill>
                  <a:srgbClr val="FFFFFF"/>
                </a:solidFill>
              </a:rPr>
              <a:t>on </a:t>
            </a:r>
            <a:r>
              <a:rPr sz="1650" spc="-10" dirty="0">
                <a:solidFill>
                  <a:srgbClr val="FFFFFF"/>
                </a:solidFill>
              </a:rPr>
              <a:t>diameter </a:t>
            </a:r>
            <a:r>
              <a:rPr sz="1650" dirty="0">
                <a:solidFill>
                  <a:srgbClr val="FFFFFF"/>
                </a:solidFill>
              </a:rPr>
              <a:t>of </a:t>
            </a:r>
            <a:r>
              <a:rPr sz="1650" spc="-10" dirty="0">
                <a:solidFill>
                  <a:srgbClr val="FFFFFF"/>
                </a:solidFill>
              </a:rPr>
              <a:t>pore </a:t>
            </a:r>
            <a:r>
              <a:rPr sz="1650" spc="-5" dirty="0">
                <a:solidFill>
                  <a:srgbClr val="FFFFFF"/>
                </a:solidFill>
              </a:rPr>
              <a:t>sizes </a:t>
            </a:r>
            <a:r>
              <a:rPr sz="1650" dirty="0">
                <a:solidFill>
                  <a:srgbClr val="FFFFFF"/>
                </a:solidFill>
              </a:rPr>
              <a:t>of</a:t>
            </a:r>
            <a:r>
              <a:rPr sz="1650" spc="-110" dirty="0">
                <a:solidFill>
                  <a:srgbClr val="FFFFFF"/>
                </a:solidFill>
              </a:rPr>
              <a:t> </a:t>
            </a:r>
            <a:r>
              <a:rPr sz="1650" spc="-5" dirty="0">
                <a:solidFill>
                  <a:srgbClr val="FFFFFF"/>
                </a:solidFill>
              </a:rPr>
              <a:t>Adsorbents</a:t>
            </a:r>
            <a:endParaRPr sz="1650"/>
          </a:p>
        </p:txBody>
      </p:sp>
      <p:sp>
        <p:nvSpPr>
          <p:cNvPr id="22" name="object 22"/>
          <p:cNvSpPr/>
          <p:nvPr/>
        </p:nvSpPr>
        <p:spPr>
          <a:xfrm>
            <a:off x="1197863" y="5045964"/>
            <a:ext cx="1821180" cy="16779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7863" y="4549139"/>
            <a:ext cx="1895856" cy="23088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0794" y="5077624"/>
            <a:ext cx="1656207" cy="15121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80794" y="5077624"/>
            <a:ext cx="1656714" cy="1512570"/>
          </a:xfrm>
          <a:prstGeom prst="rect">
            <a:avLst/>
          </a:prstGeom>
          <a:ln w="9999">
            <a:solidFill>
              <a:srgbClr val="A18E6A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132715" marR="123189" algn="ctr">
              <a:lnSpc>
                <a:spcPct val="100000"/>
              </a:lnSpc>
              <a:spcBef>
                <a:spcPts val="800"/>
              </a:spcBef>
            </a:pPr>
            <a:r>
              <a:rPr sz="1800" b="1" spc="-5" dirty="0">
                <a:solidFill>
                  <a:srgbClr val="742117"/>
                </a:solidFill>
                <a:latin typeface="Constantia"/>
                <a:cs typeface="Constantia"/>
              </a:rPr>
              <a:t>Mic</a:t>
            </a:r>
            <a:r>
              <a:rPr sz="1800" b="1" spc="-25" dirty="0">
                <a:solidFill>
                  <a:srgbClr val="742117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opo</a:t>
            </a:r>
            <a:r>
              <a:rPr sz="1800" b="1" spc="-25" dirty="0">
                <a:solidFill>
                  <a:srgbClr val="742117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ous  </a:t>
            </a:r>
            <a:r>
              <a:rPr sz="1800" b="1" spc="-10" dirty="0">
                <a:solidFill>
                  <a:srgbClr val="742117"/>
                </a:solidFill>
                <a:latin typeface="Constantia"/>
                <a:cs typeface="Constantia"/>
              </a:rPr>
              <a:t>Adsorbents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742117"/>
                </a:solidFill>
                <a:latin typeface="Constantia"/>
                <a:cs typeface="Constantia"/>
              </a:rPr>
              <a:t>Pore </a:t>
            </a: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Size</a:t>
            </a:r>
            <a:r>
              <a:rPr sz="1600" spc="-120" dirty="0">
                <a:solidFill>
                  <a:srgbClr val="742117"/>
                </a:solidFill>
                <a:latin typeface="Constantia"/>
                <a:cs typeface="Constantia"/>
              </a:rPr>
              <a:t> </a:t>
            </a:r>
            <a:r>
              <a:rPr sz="1600" spc="-15" dirty="0">
                <a:solidFill>
                  <a:srgbClr val="742117"/>
                </a:solidFill>
                <a:latin typeface="Constantia"/>
                <a:cs typeface="Constantia"/>
              </a:rPr>
              <a:t>Range</a:t>
            </a:r>
            <a:endParaRPr sz="16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2 Aº </a:t>
            </a:r>
            <a:r>
              <a:rPr sz="1600" spc="-15" dirty="0">
                <a:solidFill>
                  <a:srgbClr val="742117"/>
                </a:solidFill>
                <a:latin typeface="Constantia"/>
                <a:cs typeface="Constantia"/>
              </a:rPr>
              <a:t>to </a:t>
            </a:r>
            <a:r>
              <a:rPr sz="1600" spc="-10" dirty="0">
                <a:solidFill>
                  <a:srgbClr val="742117"/>
                </a:solidFill>
                <a:latin typeface="Constantia"/>
                <a:cs typeface="Constantia"/>
              </a:rPr>
              <a:t>20</a:t>
            </a:r>
            <a:r>
              <a:rPr sz="1600" spc="-135" dirty="0">
                <a:solidFill>
                  <a:srgbClr val="742117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rgbClr val="742117"/>
                </a:solidFill>
                <a:latin typeface="Constantia"/>
                <a:cs typeface="Constantia"/>
              </a:rPr>
              <a:t>Aº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0647" y="5041391"/>
            <a:ext cx="1821179" cy="16779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83508" y="4818888"/>
            <a:ext cx="1871472" cy="20391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42690" y="5073853"/>
            <a:ext cx="1656207" cy="15121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42690" y="5073853"/>
            <a:ext cx="1656714" cy="1512570"/>
          </a:xfrm>
          <a:prstGeom prst="rect">
            <a:avLst/>
          </a:prstGeom>
          <a:ln w="9999">
            <a:solidFill>
              <a:srgbClr val="A18E6A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12090" marR="150495" indent="-47625">
              <a:lnSpc>
                <a:spcPct val="100000"/>
              </a:lnSpc>
              <a:spcBef>
                <a:spcPts val="800"/>
              </a:spcBef>
            </a:pPr>
            <a:r>
              <a:rPr sz="1800" b="1" spc="-40" dirty="0">
                <a:solidFill>
                  <a:srgbClr val="742117"/>
                </a:solidFill>
                <a:latin typeface="Constantia"/>
                <a:cs typeface="Constantia"/>
              </a:rPr>
              <a:t>M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eso</a:t>
            </a:r>
            <a:r>
              <a:rPr sz="1800" b="1" spc="5" dirty="0">
                <a:solidFill>
                  <a:srgbClr val="742117"/>
                </a:solidFill>
                <a:latin typeface="Constantia"/>
                <a:cs typeface="Constantia"/>
              </a:rPr>
              <a:t>p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o</a:t>
            </a:r>
            <a:r>
              <a:rPr sz="1800" b="1" spc="-25" dirty="0">
                <a:solidFill>
                  <a:srgbClr val="742117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ous  </a:t>
            </a:r>
            <a:r>
              <a:rPr sz="1800" b="1" spc="-5" dirty="0">
                <a:solidFill>
                  <a:srgbClr val="742117"/>
                </a:solidFill>
                <a:latin typeface="Constantia"/>
                <a:cs typeface="Constantia"/>
              </a:rPr>
              <a:t>Adsorbents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Times New Roman"/>
              <a:cs typeface="Times New Roman"/>
            </a:endParaRPr>
          </a:p>
          <a:p>
            <a:pPr marL="178435" marR="133350" indent="-38100">
              <a:lnSpc>
                <a:spcPct val="100000"/>
              </a:lnSpc>
            </a:pPr>
            <a:r>
              <a:rPr sz="1600" spc="-25" dirty="0">
                <a:solidFill>
                  <a:srgbClr val="742117"/>
                </a:solidFill>
                <a:latin typeface="Constantia"/>
                <a:cs typeface="Constantia"/>
              </a:rPr>
              <a:t>Pore </a:t>
            </a: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Size</a:t>
            </a:r>
            <a:r>
              <a:rPr sz="1600" spc="-155" dirty="0">
                <a:solidFill>
                  <a:srgbClr val="742117"/>
                </a:solidFill>
                <a:latin typeface="Constantia"/>
                <a:cs typeface="Constantia"/>
              </a:rPr>
              <a:t> </a:t>
            </a:r>
            <a:r>
              <a:rPr sz="1600" spc="-15" dirty="0">
                <a:solidFill>
                  <a:srgbClr val="742117"/>
                </a:solidFill>
                <a:latin typeface="Constantia"/>
                <a:cs typeface="Constantia"/>
              </a:rPr>
              <a:t>Range  </a:t>
            </a: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20 Aº </a:t>
            </a:r>
            <a:r>
              <a:rPr sz="1600" spc="-15" dirty="0">
                <a:solidFill>
                  <a:srgbClr val="742117"/>
                </a:solidFill>
                <a:latin typeface="Constantia"/>
                <a:cs typeface="Constantia"/>
              </a:rPr>
              <a:t>to </a:t>
            </a:r>
            <a:r>
              <a:rPr sz="1600" spc="-10" dirty="0">
                <a:solidFill>
                  <a:srgbClr val="742117"/>
                </a:solidFill>
                <a:latin typeface="Constantia"/>
                <a:cs typeface="Constantia"/>
              </a:rPr>
              <a:t>500</a:t>
            </a:r>
            <a:r>
              <a:rPr sz="1600" spc="-150" dirty="0">
                <a:solidFill>
                  <a:srgbClr val="742117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Aº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18859" y="5059679"/>
            <a:ext cx="1821180" cy="16779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9047" y="4332730"/>
            <a:ext cx="1911096" cy="25252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00902" y="5091277"/>
            <a:ext cx="1656206" cy="15121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00902" y="5091277"/>
            <a:ext cx="1656714" cy="1512570"/>
          </a:xfrm>
          <a:prstGeom prst="rect">
            <a:avLst/>
          </a:prstGeom>
          <a:ln w="9999">
            <a:solidFill>
              <a:srgbClr val="A18E6A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113030" marR="96520" algn="ctr">
              <a:lnSpc>
                <a:spcPct val="100000"/>
              </a:lnSpc>
              <a:spcBef>
                <a:spcPts val="1160"/>
              </a:spcBef>
            </a:pPr>
            <a:r>
              <a:rPr sz="1800" b="1" spc="-15" dirty="0">
                <a:solidFill>
                  <a:srgbClr val="742117"/>
                </a:solidFill>
                <a:latin typeface="Constantia"/>
                <a:cs typeface="Constantia"/>
              </a:rPr>
              <a:t>M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ac</a:t>
            </a:r>
            <a:r>
              <a:rPr sz="1800" b="1" spc="-25" dirty="0">
                <a:solidFill>
                  <a:srgbClr val="742117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o</a:t>
            </a:r>
            <a:r>
              <a:rPr sz="1800" b="1" spc="5" dirty="0">
                <a:solidFill>
                  <a:srgbClr val="742117"/>
                </a:solidFill>
                <a:latin typeface="Constantia"/>
                <a:cs typeface="Constantia"/>
              </a:rPr>
              <a:t>p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o</a:t>
            </a:r>
            <a:r>
              <a:rPr sz="1800" b="1" spc="-25" dirty="0">
                <a:solidFill>
                  <a:srgbClr val="742117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742117"/>
                </a:solidFill>
                <a:latin typeface="Constantia"/>
                <a:cs typeface="Constantia"/>
              </a:rPr>
              <a:t>ous  </a:t>
            </a:r>
            <a:r>
              <a:rPr sz="1800" b="1" spc="-5" dirty="0">
                <a:solidFill>
                  <a:srgbClr val="742117"/>
                </a:solidFill>
                <a:latin typeface="Constantia"/>
                <a:cs typeface="Constantia"/>
              </a:rPr>
              <a:t>Adsorbents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25" dirty="0">
                <a:solidFill>
                  <a:srgbClr val="742117"/>
                </a:solidFill>
                <a:latin typeface="Constantia"/>
                <a:cs typeface="Constantia"/>
              </a:rPr>
              <a:t>Pore </a:t>
            </a: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Size</a:t>
            </a:r>
            <a:r>
              <a:rPr sz="1600" spc="-114" dirty="0">
                <a:solidFill>
                  <a:srgbClr val="742117"/>
                </a:solidFill>
                <a:latin typeface="Constantia"/>
                <a:cs typeface="Constantia"/>
              </a:rPr>
              <a:t> </a:t>
            </a:r>
            <a:r>
              <a:rPr sz="1600" spc="-15" dirty="0">
                <a:solidFill>
                  <a:srgbClr val="742117"/>
                </a:solidFill>
                <a:latin typeface="Constantia"/>
                <a:cs typeface="Constantia"/>
              </a:rPr>
              <a:t>Range</a:t>
            </a:r>
            <a:endParaRPr sz="1600">
              <a:latin typeface="Constantia"/>
              <a:cs typeface="Constantia"/>
            </a:endParaRPr>
          </a:p>
          <a:p>
            <a:pPr marL="2540" algn="ctr">
              <a:lnSpc>
                <a:spcPct val="100000"/>
              </a:lnSpc>
            </a:pP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&gt; 500</a:t>
            </a:r>
            <a:r>
              <a:rPr sz="1600" spc="-40" dirty="0">
                <a:solidFill>
                  <a:srgbClr val="742117"/>
                </a:solidFill>
                <a:latin typeface="Constantia"/>
                <a:cs typeface="Constantia"/>
              </a:rPr>
              <a:t> </a:t>
            </a:r>
            <a:r>
              <a:rPr sz="1600" spc="-5" dirty="0">
                <a:solidFill>
                  <a:srgbClr val="742117"/>
                </a:solidFill>
                <a:latin typeface="Constantia"/>
                <a:cs typeface="Constantia"/>
              </a:rPr>
              <a:t>Aº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5327" y="1179322"/>
            <a:ext cx="3672840" cy="504190"/>
          </a:xfrm>
          <a:custGeom>
            <a:avLst/>
            <a:gdLst/>
            <a:ahLst/>
            <a:cxnLst/>
            <a:rect l="l" t="t" r="r" b="b"/>
            <a:pathLst>
              <a:path w="3672840" h="504189">
                <a:moveTo>
                  <a:pt x="0" y="84074"/>
                </a:moveTo>
                <a:lnTo>
                  <a:pt x="6602" y="51327"/>
                </a:lnTo>
                <a:lnTo>
                  <a:pt x="24607" y="24606"/>
                </a:lnTo>
                <a:lnTo>
                  <a:pt x="51311" y="6600"/>
                </a:lnTo>
                <a:lnTo>
                  <a:pt x="84010" y="0"/>
                </a:lnTo>
                <a:lnTo>
                  <a:pt x="3588372" y="0"/>
                </a:lnTo>
                <a:lnTo>
                  <a:pt x="3621118" y="6600"/>
                </a:lnTo>
                <a:lnTo>
                  <a:pt x="3647840" y="24606"/>
                </a:lnTo>
                <a:lnTo>
                  <a:pt x="3665846" y="51327"/>
                </a:lnTo>
                <a:lnTo>
                  <a:pt x="3672446" y="84074"/>
                </a:lnTo>
                <a:lnTo>
                  <a:pt x="3672446" y="420115"/>
                </a:lnTo>
                <a:lnTo>
                  <a:pt x="3665846" y="452788"/>
                </a:lnTo>
                <a:lnTo>
                  <a:pt x="3647840" y="479472"/>
                </a:lnTo>
                <a:lnTo>
                  <a:pt x="3621118" y="497464"/>
                </a:lnTo>
                <a:lnTo>
                  <a:pt x="3588372" y="504063"/>
                </a:lnTo>
                <a:lnTo>
                  <a:pt x="84010" y="504063"/>
                </a:lnTo>
                <a:lnTo>
                  <a:pt x="51311" y="497464"/>
                </a:lnTo>
                <a:lnTo>
                  <a:pt x="24607" y="479472"/>
                </a:lnTo>
                <a:lnTo>
                  <a:pt x="6602" y="452788"/>
                </a:lnTo>
                <a:lnTo>
                  <a:pt x="0" y="420115"/>
                </a:lnTo>
                <a:lnTo>
                  <a:pt x="0" y="84074"/>
                </a:lnTo>
                <a:close/>
              </a:path>
            </a:pathLst>
          </a:custGeom>
          <a:ln w="25400">
            <a:solidFill>
              <a:srgbClr val="7B6B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84216" y="1155827"/>
            <a:ext cx="3672840" cy="504190"/>
          </a:xfrm>
          <a:custGeom>
            <a:avLst/>
            <a:gdLst/>
            <a:ahLst/>
            <a:cxnLst/>
            <a:rect l="l" t="t" r="r" b="b"/>
            <a:pathLst>
              <a:path w="3672840" h="504189">
                <a:moveTo>
                  <a:pt x="0" y="83947"/>
                </a:moveTo>
                <a:lnTo>
                  <a:pt x="6600" y="51274"/>
                </a:lnTo>
                <a:lnTo>
                  <a:pt x="24606" y="24590"/>
                </a:lnTo>
                <a:lnTo>
                  <a:pt x="51327" y="6598"/>
                </a:lnTo>
                <a:lnTo>
                  <a:pt x="84074" y="0"/>
                </a:lnTo>
                <a:lnTo>
                  <a:pt x="3588385" y="0"/>
                </a:lnTo>
                <a:lnTo>
                  <a:pt x="3621131" y="6598"/>
                </a:lnTo>
                <a:lnTo>
                  <a:pt x="3647852" y="24590"/>
                </a:lnTo>
                <a:lnTo>
                  <a:pt x="3665858" y="51274"/>
                </a:lnTo>
                <a:lnTo>
                  <a:pt x="3672459" y="83947"/>
                </a:lnTo>
                <a:lnTo>
                  <a:pt x="3672459" y="419988"/>
                </a:lnTo>
                <a:lnTo>
                  <a:pt x="3665858" y="452735"/>
                </a:lnTo>
                <a:lnTo>
                  <a:pt x="3647852" y="479456"/>
                </a:lnTo>
                <a:lnTo>
                  <a:pt x="3621131" y="497462"/>
                </a:lnTo>
                <a:lnTo>
                  <a:pt x="3588385" y="504063"/>
                </a:lnTo>
                <a:lnTo>
                  <a:pt x="84074" y="504063"/>
                </a:lnTo>
                <a:lnTo>
                  <a:pt x="51327" y="497462"/>
                </a:lnTo>
                <a:lnTo>
                  <a:pt x="24606" y="479456"/>
                </a:lnTo>
                <a:lnTo>
                  <a:pt x="6600" y="452735"/>
                </a:lnTo>
                <a:lnTo>
                  <a:pt x="0" y="419988"/>
                </a:lnTo>
                <a:lnTo>
                  <a:pt x="0" y="83947"/>
                </a:lnTo>
                <a:close/>
              </a:path>
            </a:pathLst>
          </a:custGeom>
          <a:ln w="25399">
            <a:solidFill>
              <a:srgbClr val="7B6B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4376" y="2800730"/>
            <a:ext cx="3672840" cy="504190"/>
          </a:xfrm>
          <a:custGeom>
            <a:avLst/>
            <a:gdLst/>
            <a:ahLst/>
            <a:cxnLst/>
            <a:rect l="l" t="t" r="r" b="b"/>
            <a:pathLst>
              <a:path w="3672840" h="504189">
                <a:moveTo>
                  <a:pt x="0" y="83947"/>
                </a:moveTo>
                <a:lnTo>
                  <a:pt x="6600" y="51274"/>
                </a:lnTo>
                <a:lnTo>
                  <a:pt x="24606" y="24590"/>
                </a:lnTo>
                <a:lnTo>
                  <a:pt x="51327" y="6598"/>
                </a:lnTo>
                <a:lnTo>
                  <a:pt x="84074" y="0"/>
                </a:lnTo>
                <a:lnTo>
                  <a:pt x="3588385" y="0"/>
                </a:lnTo>
                <a:lnTo>
                  <a:pt x="3621077" y="6598"/>
                </a:lnTo>
                <a:lnTo>
                  <a:pt x="3647805" y="24590"/>
                </a:lnTo>
                <a:lnTo>
                  <a:pt x="3665841" y="51274"/>
                </a:lnTo>
                <a:lnTo>
                  <a:pt x="3672459" y="83947"/>
                </a:lnTo>
                <a:lnTo>
                  <a:pt x="3672459" y="419989"/>
                </a:lnTo>
                <a:lnTo>
                  <a:pt x="3665841" y="452681"/>
                </a:lnTo>
                <a:lnTo>
                  <a:pt x="3647805" y="479409"/>
                </a:lnTo>
                <a:lnTo>
                  <a:pt x="3621077" y="497445"/>
                </a:lnTo>
                <a:lnTo>
                  <a:pt x="3588385" y="504063"/>
                </a:lnTo>
                <a:lnTo>
                  <a:pt x="84074" y="504063"/>
                </a:lnTo>
                <a:lnTo>
                  <a:pt x="51327" y="497445"/>
                </a:lnTo>
                <a:lnTo>
                  <a:pt x="24606" y="479409"/>
                </a:lnTo>
                <a:lnTo>
                  <a:pt x="6600" y="452681"/>
                </a:lnTo>
                <a:lnTo>
                  <a:pt x="0" y="419989"/>
                </a:lnTo>
                <a:lnTo>
                  <a:pt x="0" y="83947"/>
                </a:lnTo>
                <a:close/>
              </a:path>
            </a:pathLst>
          </a:custGeom>
          <a:ln w="25400">
            <a:solidFill>
              <a:srgbClr val="7B6B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1687"/>
            <a:ext cx="496823" cy="54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1" y="551687"/>
            <a:ext cx="5865876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3435" y="551687"/>
            <a:ext cx="571500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2112" y="247903"/>
            <a:ext cx="2638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COMMERCIAL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3103001" y="247903"/>
            <a:ext cx="2546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ADSORBENTS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171" y="1277747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938299" y="0"/>
                </a:moveTo>
                <a:lnTo>
                  <a:pt x="123101" y="0"/>
                </a:lnTo>
                <a:lnTo>
                  <a:pt x="75186" y="9673"/>
                </a:lnTo>
                <a:lnTo>
                  <a:pt x="36056" y="36052"/>
                </a:lnTo>
                <a:lnTo>
                  <a:pt x="9674" y="75170"/>
                </a:lnTo>
                <a:lnTo>
                  <a:pt x="0" y="123062"/>
                </a:lnTo>
                <a:lnTo>
                  <a:pt x="0" y="1538731"/>
                </a:lnTo>
                <a:lnTo>
                  <a:pt x="2061362" y="1538731"/>
                </a:lnTo>
                <a:lnTo>
                  <a:pt x="2061362" y="123062"/>
                </a:lnTo>
                <a:lnTo>
                  <a:pt x="2051688" y="75170"/>
                </a:lnTo>
                <a:lnTo>
                  <a:pt x="2025310" y="36052"/>
                </a:lnTo>
                <a:lnTo>
                  <a:pt x="1986192" y="9673"/>
                </a:lnTo>
                <a:lnTo>
                  <a:pt x="193829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171" y="1277747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23101" y="0"/>
                </a:moveTo>
                <a:lnTo>
                  <a:pt x="1938299" y="0"/>
                </a:lnTo>
                <a:lnTo>
                  <a:pt x="1986192" y="9673"/>
                </a:lnTo>
                <a:lnTo>
                  <a:pt x="2025310" y="36052"/>
                </a:lnTo>
                <a:lnTo>
                  <a:pt x="2051688" y="75170"/>
                </a:lnTo>
                <a:lnTo>
                  <a:pt x="2061362" y="123062"/>
                </a:lnTo>
                <a:lnTo>
                  <a:pt x="2061362" y="1538731"/>
                </a:lnTo>
                <a:lnTo>
                  <a:pt x="0" y="1538731"/>
                </a:lnTo>
                <a:lnTo>
                  <a:pt x="0" y="123062"/>
                </a:lnTo>
                <a:lnTo>
                  <a:pt x="9674" y="75170"/>
                </a:lnTo>
                <a:lnTo>
                  <a:pt x="36056" y="36052"/>
                </a:lnTo>
                <a:lnTo>
                  <a:pt x="75186" y="9673"/>
                </a:lnTo>
                <a:lnTo>
                  <a:pt x="123101" y="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4830" y="1321053"/>
            <a:ext cx="1849755" cy="1269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0" marR="63500" indent="-114300">
              <a:lnSpc>
                <a:spcPct val="91800"/>
              </a:lnSpc>
              <a:spcBef>
                <a:spcPts val="21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Drying of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refrigerants</a:t>
            </a:r>
            <a:r>
              <a:rPr sz="1200" b="1" i="1" spc="-9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,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organic solvents,  transformer</a:t>
            </a:r>
            <a:r>
              <a:rPr sz="1200" b="1" i="1" spc="-3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oils</a:t>
            </a:r>
            <a:endParaRPr sz="1200">
              <a:latin typeface="Constantia"/>
              <a:cs typeface="Constantia"/>
            </a:endParaRPr>
          </a:p>
          <a:p>
            <a:pPr marL="127000" marR="5080" indent="-114300">
              <a:lnSpc>
                <a:spcPts val="1320"/>
              </a:lnSpc>
              <a:spcBef>
                <a:spcPts val="24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Desiccants in packing</a:t>
            </a:r>
            <a:r>
              <a:rPr sz="1200" b="1" i="1" spc="-9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&amp;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double</a:t>
            </a:r>
            <a:r>
              <a:rPr sz="1200" b="1" i="1" spc="-3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glazing</a:t>
            </a:r>
            <a:endParaRPr sz="1200">
              <a:latin typeface="Constantia"/>
              <a:cs typeface="Constantia"/>
            </a:endParaRPr>
          </a:p>
          <a:p>
            <a:pPr marL="127000" marR="184150" indent="-114300">
              <a:lnSpc>
                <a:spcPts val="1320"/>
              </a:lnSpc>
              <a:spcBef>
                <a:spcPts val="219"/>
              </a:spcBef>
              <a:buClr>
                <a:srgbClr val="524633"/>
              </a:buClr>
              <a:buFont typeface="Constantia"/>
              <a:buChar char="•"/>
              <a:tabLst>
                <a:tab pos="160655" algn="l"/>
              </a:tabLst>
            </a:pPr>
            <a:r>
              <a:rPr dirty="0"/>
              <a:t>	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Dew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Point Control</a:t>
            </a:r>
            <a:r>
              <a:rPr sz="1200" b="1" i="1" spc="-6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natural</a:t>
            </a:r>
            <a:r>
              <a:rPr sz="1200" b="1" i="1" spc="-3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Gas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695" y="2839211"/>
            <a:ext cx="2232660" cy="832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212" y="2781300"/>
            <a:ext cx="1271016" cy="851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01" y="2873629"/>
            <a:ext cx="2061337" cy="661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01" y="2873629"/>
            <a:ext cx="2061845" cy="661670"/>
          </a:xfrm>
          <a:custGeom>
            <a:avLst/>
            <a:gdLst/>
            <a:ahLst/>
            <a:cxnLst/>
            <a:rect l="l" t="t" r="r" b="b"/>
            <a:pathLst>
              <a:path w="2061845" h="661670">
                <a:moveTo>
                  <a:pt x="0" y="661670"/>
                </a:moveTo>
                <a:lnTo>
                  <a:pt x="2061337" y="661670"/>
                </a:lnTo>
                <a:lnTo>
                  <a:pt x="2061337" y="0"/>
                </a:lnTo>
                <a:lnTo>
                  <a:pt x="0" y="0"/>
                </a:lnTo>
                <a:lnTo>
                  <a:pt x="0" y="66167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5920" y="2781045"/>
            <a:ext cx="76200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100"/>
              </a:spcBef>
            </a:pPr>
            <a:r>
              <a:rPr sz="1800" b="1" i="1" dirty="0">
                <a:solidFill>
                  <a:srgbClr val="524633"/>
                </a:solidFill>
                <a:latin typeface="Constantia"/>
                <a:cs typeface="Constantia"/>
              </a:rPr>
              <a:t>SIL</a:t>
            </a:r>
            <a:r>
              <a:rPr sz="1800" b="1" i="1" spc="-10" dirty="0">
                <a:solidFill>
                  <a:srgbClr val="524633"/>
                </a:solidFill>
                <a:latin typeface="Constantia"/>
                <a:cs typeface="Constantia"/>
              </a:rPr>
              <a:t>I</a:t>
            </a: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CA  GEL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71853" y="2390139"/>
            <a:ext cx="1538478" cy="1388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853" y="2390139"/>
            <a:ext cx="1538605" cy="1389380"/>
          </a:xfrm>
          <a:custGeom>
            <a:avLst/>
            <a:gdLst/>
            <a:ahLst/>
            <a:cxnLst/>
            <a:rect l="l" t="t" r="r" b="b"/>
            <a:pathLst>
              <a:path w="1538605" h="1389379">
                <a:moveTo>
                  <a:pt x="0" y="694436"/>
                </a:moveTo>
                <a:lnTo>
                  <a:pt x="1635" y="648775"/>
                </a:lnTo>
                <a:lnTo>
                  <a:pt x="6475" y="603903"/>
                </a:lnTo>
                <a:lnTo>
                  <a:pt x="14418" y="559911"/>
                </a:lnTo>
                <a:lnTo>
                  <a:pt x="25362" y="516891"/>
                </a:lnTo>
                <a:lnTo>
                  <a:pt x="39206" y="474935"/>
                </a:lnTo>
                <a:lnTo>
                  <a:pt x="55849" y="434133"/>
                </a:lnTo>
                <a:lnTo>
                  <a:pt x="75190" y="394578"/>
                </a:lnTo>
                <a:lnTo>
                  <a:pt x="97128" y="356360"/>
                </a:lnTo>
                <a:lnTo>
                  <a:pt x="121561" y="319572"/>
                </a:lnTo>
                <a:lnTo>
                  <a:pt x="148388" y="284305"/>
                </a:lnTo>
                <a:lnTo>
                  <a:pt x="177508" y="250650"/>
                </a:lnTo>
                <a:lnTo>
                  <a:pt x="208820" y="218698"/>
                </a:lnTo>
                <a:lnTo>
                  <a:pt x="242222" y="188542"/>
                </a:lnTo>
                <a:lnTo>
                  <a:pt x="277613" y="160273"/>
                </a:lnTo>
                <a:lnTo>
                  <a:pt x="314891" y="133981"/>
                </a:lnTo>
                <a:lnTo>
                  <a:pt x="353957" y="109760"/>
                </a:lnTo>
                <a:lnTo>
                  <a:pt x="394708" y="87700"/>
                </a:lnTo>
                <a:lnTo>
                  <a:pt x="437043" y="67892"/>
                </a:lnTo>
                <a:lnTo>
                  <a:pt x="480860" y="50429"/>
                </a:lnTo>
                <a:lnTo>
                  <a:pt x="526060" y="35401"/>
                </a:lnTo>
                <a:lnTo>
                  <a:pt x="572540" y="22900"/>
                </a:lnTo>
                <a:lnTo>
                  <a:pt x="620199" y="13019"/>
                </a:lnTo>
                <a:lnTo>
                  <a:pt x="668936" y="5847"/>
                </a:lnTo>
                <a:lnTo>
                  <a:pt x="718649" y="1477"/>
                </a:lnTo>
                <a:lnTo>
                  <a:pt x="769239" y="0"/>
                </a:lnTo>
                <a:lnTo>
                  <a:pt x="819814" y="1477"/>
                </a:lnTo>
                <a:lnTo>
                  <a:pt x="869515" y="5847"/>
                </a:lnTo>
                <a:lnTo>
                  <a:pt x="918243" y="13019"/>
                </a:lnTo>
                <a:lnTo>
                  <a:pt x="965894" y="22900"/>
                </a:lnTo>
                <a:lnTo>
                  <a:pt x="1012368" y="35401"/>
                </a:lnTo>
                <a:lnTo>
                  <a:pt x="1057564" y="50429"/>
                </a:lnTo>
                <a:lnTo>
                  <a:pt x="1101379" y="67892"/>
                </a:lnTo>
                <a:lnTo>
                  <a:pt x="1143713" y="87700"/>
                </a:lnTo>
                <a:lnTo>
                  <a:pt x="1184464" y="109760"/>
                </a:lnTo>
                <a:lnTo>
                  <a:pt x="1223531" y="133981"/>
                </a:lnTo>
                <a:lnTo>
                  <a:pt x="1260812" y="160273"/>
                </a:lnTo>
                <a:lnTo>
                  <a:pt x="1296206" y="188542"/>
                </a:lnTo>
                <a:lnTo>
                  <a:pt x="1329612" y="218698"/>
                </a:lnTo>
                <a:lnTo>
                  <a:pt x="1360927" y="250650"/>
                </a:lnTo>
                <a:lnTo>
                  <a:pt x="1390052" y="284305"/>
                </a:lnTo>
                <a:lnTo>
                  <a:pt x="1416884" y="319572"/>
                </a:lnTo>
                <a:lnTo>
                  <a:pt x="1441322" y="356360"/>
                </a:lnTo>
                <a:lnTo>
                  <a:pt x="1463265" y="394578"/>
                </a:lnTo>
                <a:lnTo>
                  <a:pt x="1482611" y="434133"/>
                </a:lnTo>
                <a:lnTo>
                  <a:pt x="1499259" y="474935"/>
                </a:lnTo>
                <a:lnTo>
                  <a:pt x="1513107" y="516891"/>
                </a:lnTo>
                <a:lnTo>
                  <a:pt x="1524055" y="559911"/>
                </a:lnTo>
                <a:lnTo>
                  <a:pt x="1532000" y="603903"/>
                </a:lnTo>
                <a:lnTo>
                  <a:pt x="1536841" y="648775"/>
                </a:lnTo>
                <a:lnTo>
                  <a:pt x="1538478" y="694436"/>
                </a:lnTo>
                <a:lnTo>
                  <a:pt x="1536841" y="740111"/>
                </a:lnTo>
                <a:lnTo>
                  <a:pt x="1532000" y="784996"/>
                </a:lnTo>
                <a:lnTo>
                  <a:pt x="1524055" y="829000"/>
                </a:lnTo>
                <a:lnTo>
                  <a:pt x="1513107" y="872031"/>
                </a:lnTo>
                <a:lnTo>
                  <a:pt x="1499259" y="913998"/>
                </a:lnTo>
                <a:lnTo>
                  <a:pt x="1482611" y="954809"/>
                </a:lnTo>
                <a:lnTo>
                  <a:pt x="1463265" y="994373"/>
                </a:lnTo>
                <a:lnTo>
                  <a:pt x="1441322" y="1032598"/>
                </a:lnTo>
                <a:lnTo>
                  <a:pt x="1416884" y="1069393"/>
                </a:lnTo>
                <a:lnTo>
                  <a:pt x="1390052" y="1104666"/>
                </a:lnTo>
                <a:lnTo>
                  <a:pt x="1360927" y="1138326"/>
                </a:lnTo>
                <a:lnTo>
                  <a:pt x="1329612" y="1170282"/>
                </a:lnTo>
                <a:lnTo>
                  <a:pt x="1296206" y="1200442"/>
                </a:lnTo>
                <a:lnTo>
                  <a:pt x="1260812" y="1228715"/>
                </a:lnTo>
                <a:lnTo>
                  <a:pt x="1223531" y="1255008"/>
                </a:lnTo>
                <a:lnTo>
                  <a:pt x="1184464" y="1279232"/>
                </a:lnTo>
                <a:lnTo>
                  <a:pt x="1143713" y="1301294"/>
                </a:lnTo>
                <a:lnTo>
                  <a:pt x="1101379" y="1321103"/>
                </a:lnTo>
                <a:lnTo>
                  <a:pt x="1057564" y="1338568"/>
                </a:lnTo>
                <a:lnTo>
                  <a:pt x="1012368" y="1353596"/>
                </a:lnTo>
                <a:lnTo>
                  <a:pt x="965894" y="1366097"/>
                </a:lnTo>
                <a:lnTo>
                  <a:pt x="918243" y="1375979"/>
                </a:lnTo>
                <a:lnTo>
                  <a:pt x="869515" y="1383151"/>
                </a:lnTo>
                <a:lnTo>
                  <a:pt x="819814" y="1387521"/>
                </a:lnTo>
                <a:lnTo>
                  <a:pt x="769239" y="1388999"/>
                </a:lnTo>
                <a:lnTo>
                  <a:pt x="718649" y="1387521"/>
                </a:lnTo>
                <a:lnTo>
                  <a:pt x="668936" y="1383151"/>
                </a:lnTo>
                <a:lnTo>
                  <a:pt x="620199" y="1375979"/>
                </a:lnTo>
                <a:lnTo>
                  <a:pt x="572540" y="1366097"/>
                </a:lnTo>
                <a:lnTo>
                  <a:pt x="526060" y="1353596"/>
                </a:lnTo>
                <a:lnTo>
                  <a:pt x="480860" y="1338568"/>
                </a:lnTo>
                <a:lnTo>
                  <a:pt x="437043" y="1321103"/>
                </a:lnTo>
                <a:lnTo>
                  <a:pt x="394708" y="1301294"/>
                </a:lnTo>
                <a:lnTo>
                  <a:pt x="353957" y="1279232"/>
                </a:lnTo>
                <a:lnTo>
                  <a:pt x="314891" y="1255008"/>
                </a:lnTo>
                <a:lnTo>
                  <a:pt x="277613" y="1228715"/>
                </a:lnTo>
                <a:lnTo>
                  <a:pt x="242222" y="1200442"/>
                </a:lnTo>
                <a:lnTo>
                  <a:pt x="208820" y="1170282"/>
                </a:lnTo>
                <a:lnTo>
                  <a:pt x="177508" y="1138326"/>
                </a:lnTo>
                <a:lnTo>
                  <a:pt x="148388" y="1104666"/>
                </a:lnTo>
                <a:lnTo>
                  <a:pt x="121561" y="1069393"/>
                </a:lnTo>
                <a:lnTo>
                  <a:pt x="97128" y="1032598"/>
                </a:lnTo>
                <a:lnTo>
                  <a:pt x="75190" y="994373"/>
                </a:lnTo>
                <a:lnTo>
                  <a:pt x="55849" y="954809"/>
                </a:lnTo>
                <a:lnTo>
                  <a:pt x="39206" y="913998"/>
                </a:lnTo>
                <a:lnTo>
                  <a:pt x="25362" y="872031"/>
                </a:lnTo>
                <a:lnTo>
                  <a:pt x="14418" y="829000"/>
                </a:lnTo>
                <a:lnTo>
                  <a:pt x="6475" y="784996"/>
                </a:lnTo>
                <a:lnTo>
                  <a:pt x="1635" y="740111"/>
                </a:lnTo>
                <a:lnTo>
                  <a:pt x="0" y="694436"/>
                </a:lnTo>
                <a:close/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66973" y="1276985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938274" y="0"/>
                </a:moveTo>
                <a:lnTo>
                  <a:pt x="123062" y="0"/>
                </a:lnTo>
                <a:lnTo>
                  <a:pt x="75170" y="9675"/>
                </a:lnTo>
                <a:lnTo>
                  <a:pt x="36052" y="36067"/>
                </a:lnTo>
                <a:lnTo>
                  <a:pt x="9673" y="75223"/>
                </a:lnTo>
                <a:lnTo>
                  <a:pt x="0" y="123189"/>
                </a:lnTo>
                <a:lnTo>
                  <a:pt x="0" y="1538859"/>
                </a:lnTo>
                <a:lnTo>
                  <a:pt x="2061337" y="1538859"/>
                </a:lnTo>
                <a:lnTo>
                  <a:pt x="2061337" y="123189"/>
                </a:lnTo>
                <a:lnTo>
                  <a:pt x="2051663" y="75223"/>
                </a:lnTo>
                <a:lnTo>
                  <a:pt x="2025284" y="36067"/>
                </a:lnTo>
                <a:lnTo>
                  <a:pt x="1986166" y="9675"/>
                </a:lnTo>
                <a:lnTo>
                  <a:pt x="193827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6973" y="1276985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23062" y="0"/>
                </a:moveTo>
                <a:lnTo>
                  <a:pt x="1938274" y="0"/>
                </a:lnTo>
                <a:lnTo>
                  <a:pt x="1986166" y="9675"/>
                </a:lnTo>
                <a:lnTo>
                  <a:pt x="2025284" y="36067"/>
                </a:lnTo>
                <a:lnTo>
                  <a:pt x="2051663" y="75223"/>
                </a:lnTo>
                <a:lnTo>
                  <a:pt x="2061337" y="123189"/>
                </a:lnTo>
                <a:lnTo>
                  <a:pt x="2061337" y="1538859"/>
                </a:lnTo>
                <a:lnTo>
                  <a:pt x="0" y="1538859"/>
                </a:lnTo>
                <a:lnTo>
                  <a:pt x="0" y="123189"/>
                </a:lnTo>
                <a:lnTo>
                  <a:pt x="9673" y="75223"/>
                </a:lnTo>
                <a:lnTo>
                  <a:pt x="36052" y="36067"/>
                </a:lnTo>
                <a:lnTo>
                  <a:pt x="75170" y="9675"/>
                </a:lnTo>
                <a:lnTo>
                  <a:pt x="123062" y="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06089" y="1320546"/>
            <a:ext cx="1968500" cy="11017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Drying of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gases,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organic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solvents, transformer</a:t>
            </a:r>
            <a:r>
              <a:rPr sz="1200" b="1" i="1" spc="-8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oils</a:t>
            </a:r>
            <a:endParaRPr sz="1200">
              <a:latin typeface="Constantia"/>
              <a:cs typeface="Constantia"/>
            </a:endParaRPr>
          </a:p>
          <a:p>
            <a:pPr marL="127000" marR="343535" indent="-114300">
              <a:lnSpc>
                <a:spcPts val="1320"/>
              </a:lnSpc>
              <a:spcBef>
                <a:spcPts val="219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Removal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HCl</a:t>
            </a:r>
            <a:r>
              <a:rPr sz="1200" b="1" i="1" spc="-10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from 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Hydrogen</a:t>
            </a:r>
            <a:endParaRPr sz="1200">
              <a:latin typeface="Constantia"/>
              <a:cs typeface="Constantia"/>
            </a:endParaRPr>
          </a:p>
          <a:p>
            <a:pPr marL="127000" indent="-114300">
              <a:lnSpc>
                <a:spcPts val="1380"/>
              </a:lnSpc>
              <a:spcBef>
                <a:spcPts val="7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Removal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200" b="1" i="1" spc="10" dirty="0">
                <a:solidFill>
                  <a:srgbClr val="524633"/>
                </a:solidFill>
                <a:latin typeface="Constantia"/>
                <a:cs typeface="Constantia"/>
              </a:rPr>
              <a:t>fluorine</a:t>
            </a:r>
            <a:r>
              <a:rPr sz="1200" b="1" i="1" spc="21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in</a:t>
            </a:r>
            <a:endParaRPr sz="1200">
              <a:latin typeface="Constantia"/>
              <a:cs typeface="Constantia"/>
            </a:endParaRPr>
          </a:p>
          <a:p>
            <a:pPr marL="127000">
              <a:lnSpc>
                <a:spcPts val="1380"/>
              </a:lnSpc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Alkylation</a:t>
            </a:r>
            <a:r>
              <a:rPr sz="1200" b="1" i="1" spc="-1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process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09316" y="2836164"/>
            <a:ext cx="2232660" cy="832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6832" y="2778251"/>
            <a:ext cx="1790699" cy="851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4405" y="2870835"/>
            <a:ext cx="2061337" cy="6616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94405" y="2870835"/>
            <a:ext cx="2061845" cy="661670"/>
          </a:xfrm>
          <a:custGeom>
            <a:avLst/>
            <a:gdLst/>
            <a:ahLst/>
            <a:cxnLst/>
            <a:rect l="l" t="t" r="r" b="b"/>
            <a:pathLst>
              <a:path w="2061845" h="661670">
                <a:moveTo>
                  <a:pt x="0" y="661670"/>
                </a:moveTo>
                <a:lnTo>
                  <a:pt x="2061337" y="661670"/>
                </a:lnTo>
                <a:lnTo>
                  <a:pt x="2061337" y="0"/>
                </a:lnTo>
                <a:lnTo>
                  <a:pt x="0" y="0"/>
                </a:lnTo>
                <a:lnTo>
                  <a:pt x="0" y="661670"/>
                </a:lnTo>
                <a:close/>
              </a:path>
            </a:pathLst>
          </a:custGeom>
          <a:ln w="15874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50794" y="2778378"/>
            <a:ext cx="127825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6699"/>
              </a:lnSpc>
              <a:spcBef>
                <a:spcPts val="100"/>
              </a:spcBef>
            </a:pPr>
            <a:r>
              <a:rPr sz="1800" b="1" i="1" spc="-75" dirty="0">
                <a:solidFill>
                  <a:srgbClr val="524633"/>
                </a:solidFill>
                <a:latin typeface="Constantia"/>
                <a:cs typeface="Constantia"/>
              </a:rPr>
              <a:t>A</a:t>
            </a: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CTI</a:t>
            </a:r>
            <a:r>
              <a:rPr sz="1800" b="1" i="1" spc="-180" dirty="0">
                <a:solidFill>
                  <a:srgbClr val="524633"/>
                </a:solidFill>
                <a:latin typeface="Constantia"/>
                <a:cs typeface="Constantia"/>
              </a:rPr>
              <a:t>V</a:t>
            </a:r>
            <a:r>
              <a:rPr sz="1800" b="1" i="1" spc="-110" dirty="0">
                <a:solidFill>
                  <a:srgbClr val="524633"/>
                </a:solidFill>
                <a:latin typeface="Constantia"/>
                <a:cs typeface="Constantia"/>
              </a:rPr>
              <a:t>A</a:t>
            </a: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T</a:t>
            </a:r>
            <a:r>
              <a:rPr sz="1800" b="1" i="1" spc="5" dirty="0">
                <a:solidFill>
                  <a:srgbClr val="524633"/>
                </a:solidFill>
                <a:latin typeface="Constantia"/>
                <a:cs typeface="Constantia"/>
              </a:rPr>
              <a:t>E</a:t>
            </a:r>
            <a:r>
              <a:rPr sz="1800" b="1" i="1" dirty="0">
                <a:solidFill>
                  <a:srgbClr val="524633"/>
                </a:solidFill>
                <a:latin typeface="Constantia"/>
                <a:cs typeface="Constantia"/>
              </a:rPr>
              <a:t>D  </a:t>
            </a:r>
            <a:r>
              <a:rPr sz="1800" b="1" i="1" spc="-10" dirty="0">
                <a:solidFill>
                  <a:srgbClr val="524633"/>
                </a:solidFill>
                <a:latin typeface="Constantia"/>
                <a:cs typeface="Constantia"/>
              </a:rPr>
              <a:t>ALUMINA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77182" y="2264282"/>
            <a:ext cx="1589531" cy="1455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7182" y="2264282"/>
            <a:ext cx="1590040" cy="1455420"/>
          </a:xfrm>
          <a:custGeom>
            <a:avLst/>
            <a:gdLst/>
            <a:ahLst/>
            <a:cxnLst/>
            <a:rect l="l" t="t" r="r" b="b"/>
            <a:pathLst>
              <a:path w="1590039" h="1455420">
                <a:moveTo>
                  <a:pt x="0" y="727455"/>
                </a:moveTo>
                <a:lnTo>
                  <a:pt x="1563" y="681443"/>
                </a:lnTo>
                <a:lnTo>
                  <a:pt x="6190" y="636192"/>
                </a:lnTo>
                <a:lnTo>
                  <a:pt x="13789" y="591788"/>
                </a:lnTo>
                <a:lnTo>
                  <a:pt x="24266" y="548315"/>
                </a:lnTo>
                <a:lnTo>
                  <a:pt x="37529" y="505860"/>
                </a:lnTo>
                <a:lnTo>
                  <a:pt x="53484" y="464506"/>
                </a:lnTo>
                <a:lnTo>
                  <a:pt x="72038" y="424340"/>
                </a:lnTo>
                <a:lnTo>
                  <a:pt x="93099" y="385446"/>
                </a:lnTo>
                <a:lnTo>
                  <a:pt x="116573" y="347910"/>
                </a:lnTo>
                <a:lnTo>
                  <a:pt x="142367" y="311816"/>
                </a:lnTo>
                <a:lnTo>
                  <a:pt x="170389" y="277250"/>
                </a:lnTo>
                <a:lnTo>
                  <a:pt x="200545" y="244297"/>
                </a:lnTo>
                <a:lnTo>
                  <a:pt x="232743" y="213042"/>
                </a:lnTo>
                <a:lnTo>
                  <a:pt x="266889" y="183570"/>
                </a:lnTo>
                <a:lnTo>
                  <a:pt x="302890" y="155967"/>
                </a:lnTo>
                <a:lnTo>
                  <a:pt x="340654" y="130318"/>
                </a:lnTo>
                <a:lnTo>
                  <a:pt x="380087" y="106707"/>
                </a:lnTo>
                <a:lnTo>
                  <a:pt x="421097" y="85220"/>
                </a:lnTo>
                <a:lnTo>
                  <a:pt x="463590" y="65941"/>
                </a:lnTo>
                <a:lnTo>
                  <a:pt x="507473" y="48958"/>
                </a:lnTo>
                <a:lnTo>
                  <a:pt x="552654" y="34353"/>
                </a:lnTo>
                <a:lnTo>
                  <a:pt x="599040" y="22213"/>
                </a:lnTo>
                <a:lnTo>
                  <a:pt x="646536" y="12622"/>
                </a:lnTo>
                <a:lnTo>
                  <a:pt x="695052" y="5666"/>
                </a:lnTo>
                <a:lnTo>
                  <a:pt x="744492" y="1430"/>
                </a:lnTo>
                <a:lnTo>
                  <a:pt x="794765" y="0"/>
                </a:lnTo>
                <a:lnTo>
                  <a:pt x="845025" y="1430"/>
                </a:lnTo>
                <a:lnTo>
                  <a:pt x="894454" y="5666"/>
                </a:lnTo>
                <a:lnTo>
                  <a:pt x="942960" y="12622"/>
                </a:lnTo>
                <a:lnTo>
                  <a:pt x="990449" y="22213"/>
                </a:lnTo>
                <a:lnTo>
                  <a:pt x="1036829" y="34353"/>
                </a:lnTo>
                <a:lnTo>
                  <a:pt x="1082006" y="48958"/>
                </a:lnTo>
                <a:lnTo>
                  <a:pt x="1125886" y="65941"/>
                </a:lnTo>
                <a:lnTo>
                  <a:pt x="1168378" y="85220"/>
                </a:lnTo>
                <a:lnTo>
                  <a:pt x="1209387" y="106707"/>
                </a:lnTo>
                <a:lnTo>
                  <a:pt x="1248821" y="130318"/>
                </a:lnTo>
                <a:lnTo>
                  <a:pt x="1286587" y="155967"/>
                </a:lnTo>
                <a:lnTo>
                  <a:pt x="1322591" y="183570"/>
                </a:lnTo>
                <a:lnTo>
                  <a:pt x="1356740" y="213042"/>
                </a:lnTo>
                <a:lnTo>
                  <a:pt x="1388942" y="244297"/>
                </a:lnTo>
                <a:lnTo>
                  <a:pt x="1419103" y="277250"/>
                </a:lnTo>
                <a:lnTo>
                  <a:pt x="1447129" y="311816"/>
                </a:lnTo>
                <a:lnTo>
                  <a:pt x="1472928" y="347910"/>
                </a:lnTo>
                <a:lnTo>
                  <a:pt x="1496407" y="385446"/>
                </a:lnTo>
                <a:lnTo>
                  <a:pt x="1517473" y="424340"/>
                </a:lnTo>
                <a:lnTo>
                  <a:pt x="1536032" y="464506"/>
                </a:lnTo>
                <a:lnTo>
                  <a:pt x="1551991" y="505860"/>
                </a:lnTo>
                <a:lnTo>
                  <a:pt x="1565257" y="548315"/>
                </a:lnTo>
                <a:lnTo>
                  <a:pt x="1575737" y="591788"/>
                </a:lnTo>
                <a:lnTo>
                  <a:pt x="1583339" y="636192"/>
                </a:lnTo>
                <a:lnTo>
                  <a:pt x="1587968" y="681443"/>
                </a:lnTo>
                <a:lnTo>
                  <a:pt x="1589531" y="727455"/>
                </a:lnTo>
                <a:lnTo>
                  <a:pt x="1587968" y="773468"/>
                </a:lnTo>
                <a:lnTo>
                  <a:pt x="1583339" y="818721"/>
                </a:lnTo>
                <a:lnTo>
                  <a:pt x="1575737" y="863128"/>
                </a:lnTo>
                <a:lnTo>
                  <a:pt x="1565257" y="906604"/>
                </a:lnTo>
                <a:lnTo>
                  <a:pt x="1551991" y="949064"/>
                </a:lnTo>
                <a:lnTo>
                  <a:pt x="1536032" y="990422"/>
                </a:lnTo>
                <a:lnTo>
                  <a:pt x="1517473" y="1030594"/>
                </a:lnTo>
                <a:lnTo>
                  <a:pt x="1496407" y="1069494"/>
                </a:lnTo>
                <a:lnTo>
                  <a:pt x="1472928" y="1107037"/>
                </a:lnTo>
                <a:lnTo>
                  <a:pt x="1447129" y="1143137"/>
                </a:lnTo>
                <a:lnTo>
                  <a:pt x="1419103" y="1177710"/>
                </a:lnTo>
                <a:lnTo>
                  <a:pt x="1388942" y="1210670"/>
                </a:lnTo>
                <a:lnTo>
                  <a:pt x="1356740" y="1241932"/>
                </a:lnTo>
                <a:lnTo>
                  <a:pt x="1322591" y="1271411"/>
                </a:lnTo>
                <a:lnTo>
                  <a:pt x="1286587" y="1299022"/>
                </a:lnTo>
                <a:lnTo>
                  <a:pt x="1248821" y="1324679"/>
                </a:lnTo>
                <a:lnTo>
                  <a:pt x="1209387" y="1348296"/>
                </a:lnTo>
                <a:lnTo>
                  <a:pt x="1168378" y="1369790"/>
                </a:lnTo>
                <a:lnTo>
                  <a:pt x="1125886" y="1389074"/>
                </a:lnTo>
                <a:lnTo>
                  <a:pt x="1082006" y="1406063"/>
                </a:lnTo>
                <a:lnTo>
                  <a:pt x="1036829" y="1420673"/>
                </a:lnTo>
                <a:lnTo>
                  <a:pt x="990449" y="1432817"/>
                </a:lnTo>
                <a:lnTo>
                  <a:pt x="942960" y="1442411"/>
                </a:lnTo>
                <a:lnTo>
                  <a:pt x="894454" y="1449370"/>
                </a:lnTo>
                <a:lnTo>
                  <a:pt x="845025" y="1453607"/>
                </a:lnTo>
                <a:lnTo>
                  <a:pt x="794765" y="1455039"/>
                </a:lnTo>
                <a:lnTo>
                  <a:pt x="744492" y="1453607"/>
                </a:lnTo>
                <a:lnTo>
                  <a:pt x="695052" y="1449370"/>
                </a:lnTo>
                <a:lnTo>
                  <a:pt x="646536" y="1442411"/>
                </a:lnTo>
                <a:lnTo>
                  <a:pt x="599040" y="1432817"/>
                </a:lnTo>
                <a:lnTo>
                  <a:pt x="552654" y="1420673"/>
                </a:lnTo>
                <a:lnTo>
                  <a:pt x="507473" y="1406063"/>
                </a:lnTo>
                <a:lnTo>
                  <a:pt x="463590" y="1389074"/>
                </a:lnTo>
                <a:lnTo>
                  <a:pt x="421097" y="1369790"/>
                </a:lnTo>
                <a:lnTo>
                  <a:pt x="380087" y="1348296"/>
                </a:lnTo>
                <a:lnTo>
                  <a:pt x="340654" y="1324679"/>
                </a:lnTo>
                <a:lnTo>
                  <a:pt x="302890" y="1299022"/>
                </a:lnTo>
                <a:lnTo>
                  <a:pt x="266889" y="1271411"/>
                </a:lnTo>
                <a:lnTo>
                  <a:pt x="232743" y="1241932"/>
                </a:lnTo>
                <a:lnTo>
                  <a:pt x="200545" y="1210670"/>
                </a:lnTo>
                <a:lnTo>
                  <a:pt x="170389" y="1177710"/>
                </a:lnTo>
                <a:lnTo>
                  <a:pt x="142367" y="1143137"/>
                </a:lnTo>
                <a:lnTo>
                  <a:pt x="116573" y="1107037"/>
                </a:lnTo>
                <a:lnTo>
                  <a:pt x="93099" y="1069494"/>
                </a:lnTo>
                <a:lnTo>
                  <a:pt x="72038" y="1030594"/>
                </a:lnTo>
                <a:lnTo>
                  <a:pt x="53484" y="990422"/>
                </a:lnTo>
                <a:lnTo>
                  <a:pt x="37529" y="949064"/>
                </a:lnTo>
                <a:lnTo>
                  <a:pt x="24266" y="906604"/>
                </a:lnTo>
                <a:lnTo>
                  <a:pt x="13789" y="863128"/>
                </a:lnTo>
                <a:lnTo>
                  <a:pt x="6190" y="818721"/>
                </a:lnTo>
                <a:lnTo>
                  <a:pt x="1563" y="773468"/>
                </a:lnTo>
                <a:lnTo>
                  <a:pt x="0" y="72745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1996" y="1226692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938274" y="0"/>
                </a:moveTo>
                <a:lnTo>
                  <a:pt x="123062" y="0"/>
                </a:lnTo>
                <a:lnTo>
                  <a:pt x="75170" y="9675"/>
                </a:lnTo>
                <a:lnTo>
                  <a:pt x="36052" y="36068"/>
                </a:lnTo>
                <a:lnTo>
                  <a:pt x="9673" y="75223"/>
                </a:lnTo>
                <a:lnTo>
                  <a:pt x="0" y="123190"/>
                </a:lnTo>
                <a:lnTo>
                  <a:pt x="0" y="1538859"/>
                </a:lnTo>
                <a:lnTo>
                  <a:pt x="2061463" y="1538859"/>
                </a:lnTo>
                <a:lnTo>
                  <a:pt x="2061463" y="123190"/>
                </a:lnTo>
                <a:lnTo>
                  <a:pt x="2051788" y="75223"/>
                </a:lnTo>
                <a:lnTo>
                  <a:pt x="2025396" y="36068"/>
                </a:lnTo>
                <a:lnTo>
                  <a:pt x="1986240" y="9675"/>
                </a:lnTo>
                <a:lnTo>
                  <a:pt x="193827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71996" y="1226692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23062" y="0"/>
                </a:moveTo>
                <a:lnTo>
                  <a:pt x="1938274" y="0"/>
                </a:lnTo>
                <a:lnTo>
                  <a:pt x="1986240" y="9675"/>
                </a:lnTo>
                <a:lnTo>
                  <a:pt x="2025396" y="36068"/>
                </a:lnTo>
                <a:lnTo>
                  <a:pt x="2051788" y="75223"/>
                </a:lnTo>
                <a:lnTo>
                  <a:pt x="2061463" y="123190"/>
                </a:lnTo>
                <a:lnTo>
                  <a:pt x="2061463" y="1538859"/>
                </a:lnTo>
                <a:lnTo>
                  <a:pt x="0" y="1538859"/>
                </a:lnTo>
                <a:lnTo>
                  <a:pt x="0" y="123190"/>
                </a:lnTo>
                <a:lnTo>
                  <a:pt x="9673" y="75223"/>
                </a:lnTo>
                <a:lnTo>
                  <a:pt x="36052" y="36068"/>
                </a:lnTo>
                <a:lnTo>
                  <a:pt x="75170" y="9675"/>
                </a:lnTo>
                <a:lnTo>
                  <a:pt x="123062" y="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11621" y="1270253"/>
            <a:ext cx="1850389" cy="13258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Removal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odours</a:t>
            </a:r>
            <a:r>
              <a:rPr sz="1200" b="1" i="1" spc="-10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from  gases</a:t>
            </a:r>
            <a:endParaRPr sz="1200">
              <a:latin typeface="Constantia"/>
              <a:cs typeface="Constantia"/>
            </a:endParaRPr>
          </a:p>
          <a:p>
            <a:pPr marL="127000" marR="340995" indent="-114300">
              <a:lnSpc>
                <a:spcPts val="1320"/>
              </a:lnSpc>
              <a:spcBef>
                <a:spcPts val="219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Recovery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</a:t>
            </a:r>
            <a:r>
              <a:rPr sz="1200" b="1" i="1" spc="-8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solvent  vapours</a:t>
            </a:r>
            <a:endParaRPr sz="12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7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Nitrogen from</a:t>
            </a:r>
            <a:r>
              <a:rPr sz="1200" b="1" i="1" spc="-2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air</a:t>
            </a:r>
            <a:endParaRPr sz="12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10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30" dirty="0">
                <a:solidFill>
                  <a:srgbClr val="524633"/>
                </a:solidFill>
                <a:latin typeface="Constantia"/>
                <a:cs typeface="Constantia"/>
              </a:rPr>
              <a:t>Water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 purification</a:t>
            </a:r>
            <a:endParaRPr sz="12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Purification of</a:t>
            </a:r>
            <a:r>
              <a:rPr sz="1200" b="1" i="1" spc="-3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15" dirty="0">
                <a:solidFill>
                  <a:srgbClr val="524633"/>
                </a:solidFill>
                <a:latin typeface="Constantia"/>
                <a:cs typeface="Constantia"/>
              </a:rPr>
              <a:t>He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06084" y="2788920"/>
            <a:ext cx="2226564" cy="8275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0552" y="2727960"/>
            <a:ext cx="1738883" cy="8519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8634" y="2820797"/>
            <a:ext cx="2061337" cy="6616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8634" y="2820797"/>
            <a:ext cx="2061845" cy="661670"/>
          </a:xfrm>
          <a:custGeom>
            <a:avLst/>
            <a:gdLst/>
            <a:ahLst/>
            <a:cxnLst/>
            <a:rect l="l" t="t" r="r" b="b"/>
            <a:pathLst>
              <a:path w="2061845" h="661670">
                <a:moveTo>
                  <a:pt x="0" y="661670"/>
                </a:moveTo>
                <a:lnTo>
                  <a:pt x="2061337" y="661670"/>
                </a:lnTo>
                <a:lnTo>
                  <a:pt x="2061337" y="0"/>
                </a:lnTo>
                <a:lnTo>
                  <a:pt x="0" y="0"/>
                </a:lnTo>
                <a:lnTo>
                  <a:pt x="0" y="661670"/>
                </a:lnTo>
                <a:close/>
              </a:path>
            </a:pathLst>
          </a:custGeom>
          <a:ln w="9999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145529" y="2727491"/>
            <a:ext cx="1278255" cy="7213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800" b="1" i="1" spc="-45" dirty="0">
                <a:solidFill>
                  <a:srgbClr val="524633"/>
                </a:solidFill>
                <a:latin typeface="Constantia"/>
                <a:cs typeface="Constantia"/>
              </a:rPr>
              <a:t>ACTIVATED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b="1" i="1" spc="-10" dirty="0">
                <a:solidFill>
                  <a:srgbClr val="524633"/>
                </a:solidFill>
                <a:latin typeface="Constantia"/>
                <a:cs typeface="Constantia"/>
              </a:rPr>
              <a:t>CARBON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94269" y="2288413"/>
            <a:ext cx="1548764" cy="14047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94269" y="2288413"/>
            <a:ext cx="1548765" cy="1405255"/>
          </a:xfrm>
          <a:custGeom>
            <a:avLst/>
            <a:gdLst/>
            <a:ahLst/>
            <a:cxnLst/>
            <a:rect l="l" t="t" r="r" b="b"/>
            <a:pathLst>
              <a:path w="1548765" h="1405254">
                <a:moveTo>
                  <a:pt x="0" y="702310"/>
                </a:moveTo>
                <a:lnTo>
                  <a:pt x="1647" y="656134"/>
                </a:lnTo>
                <a:lnTo>
                  <a:pt x="6520" y="610756"/>
                </a:lnTo>
                <a:lnTo>
                  <a:pt x="14518" y="566268"/>
                </a:lnTo>
                <a:lnTo>
                  <a:pt x="25539" y="522763"/>
                </a:lnTo>
                <a:lnTo>
                  <a:pt x="39479" y="480332"/>
                </a:lnTo>
                <a:lnTo>
                  <a:pt x="56238" y="439069"/>
                </a:lnTo>
                <a:lnTo>
                  <a:pt x="75713" y="399065"/>
                </a:lnTo>
                <a:lnTo>
                  <a:pt x="97803" y="360415"/>
                </a:lnTo>
                <a:lnTo>
                  <a:pt x="122405" y="323209"/>
                </a:lnTo>
                <a:lnTo>
                  <a:pt x="149417" y="287542"/>
                </a:lnTo>
                <a:lnTo>
                  <a:pt x="178737" y="253504"/>
                </a:lnTo>
                <a:lnTo>
                  <a:pt x="210263" y="221190"/>
                </a:lnTo>
                <a:lnTo>
                  <a:pt x="243893" y="190691"/>
                </a:lnTo>
                <a:lnTo>
                  <a:pt x="279526" y="162100"/>
                </a:lnTo>
                <a:lnTo>
                  <a:pt x="317059" y="135510"/>
                </a:lnTo>
                <a:lnTo>
                  <a:pt x="356389" y="111012"/>
                </a:lnTo>
                <a:lnTo>
                  <a:pt x="397416" y="88701"/>
                </a:lnTo>
                <a:lnTo>
                  <a:pt x="440037" y="68667"/>
                </a:lnTo>
                <a:lnTo>
                  <a:pt x="484150" y="51005"/>
                </a:lnTo>
                <a:lnTo>
                  <a:pt x="529652" y="35805"/>
                </a:lnTo>
                <a:lnTo>
                  <a:pt x="576443" y="23162"/>
                </a:lnTo>
                <a:lnTo>
                  <a:pt x="624420" y="13167"/>
                </a:lnTo>
                <a:lnTo>
                  <a:pt x="673481" y="5914"/>
                </a:lnTo>
                <a:lnTo>
                  <a:pt x="723523" y="1493"/>
                </a:lnTo>
                <a:lnTo>
                  <a:pt x="774446" y="0"/>
                </a:lnTo>
                <a:lnTo>
                  <a:pt x="825353" y="1493"/>
                </a:lnTo>
                <a:lnTo>
                  <a:pt x="875382" y="5914"/>
                </a:lnTo>
                <a:lnTo>
                  <a:pt x="924431" y="13167"/>
                </a:lnTo>
                <a:lnTo>
                  <a:pt x="972396" y="23162"/>
                </a:lnTo>
                <a:lnTo>
                  <a:pt x="1019177" y="35805"/>
                </a:lnTo>
                <a:lnTo>
                  <a:pt x="1064670" y="51005"/>
                </a:lnTo>
                <a:lnTo>
                  <a:pt x="1108775" y="68667"/>
                </a:lnTo>
                <a:lnTo>
                  <a:pt x="1151388" y="88701"/>
                </a:lnTo>
                <a:lnTo>
                  <a:pt x="1192408" y="111012"/>
                </a:lnTo>
                <a:lnTo>
                  <a:pt x="1231733" y="135510"/>
                </a:lnTo>
                <a:lnTo>
                  <a:pt x="1269260" y="162100"/>
                </a:lnTo>
                <a:lnTo>
                  <a:pt x="1304889" y="190691"/>
                </a:lnTo>
                <a:lnTo>
                  <a:pt x="1338515" y="221190"/>
                </a:lnTo>
                <a:lnTo>
                  <a:pt x="1370038" y="253504"/>
                </a:lnTo>
                <a:lnTo>
                  <a:pt x="1399356" y="287542"/>
                </a:lnTo>
                <a:lnTo>
                  <a:pt x="1426365" y="323209"/>
                </a:lnTo>
                <a:lnTo>
                  <a:pt x="1450965" y="360415"/>
                </a:lnTo>
                <a:lnTo>
                  <a:pt x="1473053" y="399065"/>
                </a:lnTo>
                <a:lnTo>
                  <a:pt x="1492528" y="439069"/>
                </a:lnTo>
                <a:lnTo>
                  <a:pt x="1509286" y="480332"/>
                </a:lnTo>
                <a:lnTo>
                  <a:pt x="1523226" y="522763"/>
                </a:lnTo>
                <a:lnTo>
                  <a:pt x="1534246" y="566268"/>
                </a:lnTo>
                <a:lnTo>
                  <a:pt x="1542244" y="610756"/>
                </a:lnTo>
                <a:lnTo>
                  <a:pt x="1547117" y="656134"/>
                </a:lnTo>
                <a:lnTo>
                  <a:pt x="1548764" y="702310"/>
                </a:lnTo>
                <a:lnTo>
                  <a:pt x="1547117" y="748499"/>
                </a:lnTo>
                <a:lnTo>
                  <a:pt x="1542244" y="793891"/>
                </a:lnTo>
                <a:lnTo>
                  <a:pt x="1534246" y="838391"/>
                </a:lnTo>
                <a:lnTo>
                  <a:pt x="1523226" y="881908"/>
                </a:lnTo>
                <a:lnTo>
                  <a:pt x="1509286" y="924349"/>
                </a:lnTo>
                <a:lnTo>
                  <a:pt x="1492528" y="965622"/>
                </a:lnTo>
                <a:lnTo>
                  <a:pt x="1473053" y="1005633"/>
                </a:lnTo>
                <a:lnTo>
                  <a:pt x="1450965" y="1044291"/>
                </a:lnTo>
                <a:lnTo>
                  <a:pt x="1426365" y="1081503"/>
                </a:lnTo>
                <a:lnTo>
                  <a:pt x="1399356" y="1117177"/>
                </a:lnTo>
                <a:lnTo>
                  <a:pt x="1370038" y="1151219"/>
                </a:lnTo>
                <a:lnTo>
                  <a:pt x="1338515" y="1183538"/>
                </a:lnTo>
                <a:lnTo>
                  <a:pt x="1304889" y="1214041"/>
                </a:lnTo>
                <a:lnTo>
                  <a:pt x="1269260" y="1242635"/>
                </a:lnTo>
                <a:lnTo>
                  <a:pt x="1231733" y="1269228"/>
                </a:lnTo>
                <a:lnTo>
                  <a:pt x="1192408" y="1293728"/>
                </a:lnTo>
                <a:lnTo>
                  <a:pt x="1151388" y="1316041"/>
                </a:lnTo>
                <a:lnTo>
                  <a:pt x="1108775" y="1336076"/>
                </a:lnTo>
                <a:lnTo>
                  <a:pt x="1064670" y="1353740"/>
                </a:lnTo>
                <a:lnTo>
                  <a:pt x="1019177" y="1368940"/>
                </a:lnTo>
                <a:lnTo>
                  <a:pt x="972396" y="1381583"/>
                </a:lnTo>
                <a:lnTo>
                  <a:pt x="924431" y="1391578"/>
                </a:lnTo>
                <a:lnTo>
                  <a:pt x="875382" y="1398832"/>
                </a:lnTo>
                <a:lnTo>
                  <a:pt x="825353" y="1403253"/>
                </a:lnTo>
                <a:lnTo>
                  <a:pt x="774446" y="1404747"/>
                </a:lnTo>
                <a:lnTo>
                  <a:pt x="723523" y="1403253"/>
                </a:lnTo>
                <a:lnTo>
                  <a:pt x="673481" y="1398832"/>
                </a:lnTo>
                <a:lnTo>
                  <a:pt x="624420" y="1391578"/>
                </a:lnTo>
                <a:lnTo>
                  <a:pt x="576443" y="1381583"/>
                </a:lnTo>
                <a:lnTo>
                  <a:pt x="529652" y="1368940"/>
                </a:lnTo>
                <a:lnTo>
                  <a:pt x="484150" y="1353740"/>
                </a:lnTo>
                <a:lnTo>
                  <a:pt x="440037" y="1336076"/>
                </a:lnTo>
                <a:lnTo>
                  <a:pt x="397416" y="1316041"/>
                </a:lnTo>
                <a:lnTo>
                  <a:pt x="356389" y="1293728"/>
                </a:lnTo>
                <a:lnTo>
                  <a:pt x="317059" y="1269228"/>
                </a:lnTo>
                <a:lnTo>
                  <a:pt x="279526" y="1242635"/>
                </a:lnTo>
                <a:lnTo>
                  <a:pt x="243893" y="1214041"/>
                </a:lnTo>
                <a:lnTo>
                  <a:pt x="210263" y="1183538"/>
                </a:lnTo>
                <a:lnTo>
                  <a:pt x="178737" y="1151219"/>
                </a:lnTo>
                <a:lnTo>
                  <a:pt x="149417" y="1117177"/>
                </a:lnTo>
                <a:lnTo>
                  <a:pt x="122405" y="1081503"/>
                </a:lnTo>
                <a:lnTo>
                  <a:pt x="97803" y="1044291"/>
                </a:lnTo>
                <a:lnTo>
                  <a:pt x="75713" y="1005633"/>
                </a:lnTo>
                <a:lnTo>
                  <a:pt x="56238" y="965622"/>
                </a:lnTo>
                <a:lnTo>
                  <a:pt x="39479" y="924349"/>
                </a:lnTo>
                <a:lnTo>
                  <a:pt x="25539" y="881908"/>
                </a:lnTo>
                <a:lnTo>
                  <a:pt x="14518" y="838391"/>
                </a:lnTo>
                <a:lnTo>
                  <a:pt x="6520" y="793891"/>
                </a:lnTo>
                <a:lnTo>
                  <a:pt x="1647" y="748499"/>
                </a:lnTo>
                <a:lnTo>
                  <a:pt x="0" y="702310"/>
                </a:lnTo>
                <a:close/>
              </a:path>
            </a:pathLst>
          </a:custGeom>
          <a:ln w="19050">
            <a:solidFill>
              <a:srgbClr val="48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4718" y="4218432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938223" y="0"/>
                </a:moveTo>
                <a:lnTo>
                  <a:pt x="123101" y="0"/>
                </a:lnTo>
                <a:lnTo>
                  <a:pt x="75186" y="9673"/>
                </a:lnTo>
                <a:lnTo>
                  <a:pt x="36056" y="36052"/>
                </a:lnTo>
                <a:lnTo>
                  <a:pt x="9674" y="75170"/>
                </a:lnTo>
                <a:lnTo>
                  <a:pt x="0" y="123063"/>
                </a:lnTo>
                <a:lnTo>
                  <a:pt x="0" y="1538732"/>
                </a:lnTo>
                <a:lnTo>
                  <a:pt x="2061413" y="1538732"/>
                </a:lnTo>
                <a:lnTo>
                  <a:pt x="2061413" y="123063"/>
                </a:lnTo>
                <a:lnTo>
                  <a:pt x="2051737" y="75170"/>
                </a:lnTo>
                <a:lnTo>
                  <a:pt x="2025345" y="36052"/>
                </a:lnTo>
                <a:lnTo>
                  <a:pt x="1986189" y="9673"/>
                </a:lnTo>
                <a:lnTo>
                  <a:pt x="193822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4718" y="4218432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23101" y="0"/>
                </a:moveTo>
                <a:lnTo>
                  <a:pt x="1938223" y="0"/>
                </a:lnTo>
                <a:lnTo>
                  <a:pt x="1986189" y="9673"/>
                </a:lnTo>
                <a:lnTo>
                  <a:pt x="2025345" y="36052"/>
                </a:lnTo>
                <a:lnTo>
                  <a:pt x="2051737" y="75170"/>
                </a:lnTo>
                <a:lnTo>
                  <a:pt x="2061413" y="123063"/>
                </a:lnTo>
                <a:lnTo>
                  <a:pt x="2061413" y="1538732"/>
                </a:lnTo>
                <a:lnTo>
                  <a:pt x="0" y="1538732"/>
                </a:lnTo>
                <a:lnTo>
                  <a:pt x="0" y="123063"/>
                </a:lnTo>
                <a:lnTo>
                  <a:pt x="9674" y="75170"/>
                </a:lnTo>
                <a:lnTo>
                  <a:pt x="36056" y="36052"/>
                </a:lnTo>
                <a:lnTo>
                  <a:pt x="75186" y="9673"/>
                </a:lnTo>
                <a:lnTo>
                  <a:pt x="123101" y="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03377" y="4250182"/>
            <a:ext cx="1937385" cy="13093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9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25" dirty="0">
                <a:solidFill>
                  <a:srgbClr val="524633"/>
                </a:solidFill>
                <a:latin typeface="Constantia"/>
                <a:cs typeface="Constantia"/>
              </a:rPr>
              <a:t>Water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Purification</a:t>
            </a:r>
            <a:endParaRPr sz="1200">
              <a:latin typeface="Constantia"/>
              <a:cs typeface="Constantia"/>
            </a:endParaRPr>
          </a:p>
          <a:p>
            <a:pPr marL="126364" marR="5080" indent="-114300">
              <a:lnSpc>
                <a:spcPts val="1320"/>
              </a:lnSpc>
              <a:spcBef>
                <a:spcPts val="24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Recovery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&amp; purification  of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steroids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&amp; amino</a:t>
            </a:r>
            <a:r>
              <a:rPr sz="1200" b="1" i="1" spc="-9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acids</a:t>
            </a:r>
            <a:endParaRPr sz="1200">
              <a:latin typeface="Constantia"/>
              <a:cs typeface="Constantia"/>
            </a:endParaRPr>
          </a:p>
          <a:p>
            <a:pPr marL="126364" marR="53340" indent="-114300">
              <a:lnSpc>
                <a:spcPts val="1320"/>
              </a:lnSpc>
              <a:spcBef>
                <a:spcPts val="21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Separation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fatty</a:t>
            </a:r>
            <a:r>
              <a:rPr sz="1200" b="1" i="1" spc="-9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acids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from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water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&amp;</a:t>
            </a:r>
            <a:r>
              <a:rPr sz="1200" b="1" i="1" spc="-4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toulene</a:t>
            </a:r>
            <a:endParaRPr sz="1200">
              <a:latin typeface="Constantia"/>
              <a:cs typeface="Constantia"/>
            </a:endParaRPr>
          </a:p>
          <a:p>
            <a:pPr marL="126364" marR="199390" indent="-114300">
              <a:lnSpc>
                <a:spcPts val="1320"/>
              </a:lnSpc>
              <a:spcBef>
                <a:spcPts val="22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Recovery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proteins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&amp;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enzymes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78307" y="5760720"/>
            <a:ext cx="2232660" cy="8321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5823" y="5751576"/>
            <a:ext cx="1699260" cy="7543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3867" y="5795048"/>
            <a:ext cx="2061337" cy="6616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867" y="5795048"/>
            <a:ext cx="2061845" cy="661670"/>
          </a:xfrm>
          <a:custGeom>
            <a:avLst/>
            <a:gdLst/>
            <a:ahLst/>
            <a:cxnLst/>
            <a:rect l="l" t="t" r="r" b="b"/>
            <a:pathLst>
              <a:path w="2061845" h="661670">
                <a:moveTo>
                  <a:pt x="0" y="661670"/>
                </a:moveTo>
                <a:lnTo>
                  <a:pt x="2061337" y="661670"/>
                </a:lnTo>
                <a:lnTo>
                  <a:pt x="2061337" y="0"/>
                </a:lnTo>
                <a:lnTo>
                  <a:pt x="0" y="0"/>
                </a:lnTo>
                <a:lnTo>
                  <a:pt x="0" y="66167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19836" y="5825134"/>
            <a:ext cx="1238250" cy="549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0"/>
              </a:spcBef>
            </a:pPr>
            <a:r>
              <a:rPr sz="1800" b="1" i="1" spc="5" dirty="0">
                <a:solidFill>
                  <a:srgbClr val="524633"/>
                </a:solidFill>
                <a:latin typeface="Constantia"/>
                <a:cs typeface="Constantia"/>
              </a:rPr>
              <a:t>P</a:t>
            </a:r>
            <a:r>
              <a:rPr sz="1800" b="1" i="1" spc="-25" dirty="0">
                <a:solidFill>
                  <a:srgbClr val="524633"/>
                </a:solidFill>
                <a:latin typeface="Constantia"/>
                <a:cs typeface="Constantia"/>
              </a:rPr>
              <a:t>O</a:t>
            </a:r>
            <a:r>
              <a:rPr sz="1800" b="1" i="1" spc="-135" dirty="0">
                <a:solidFill>
                  <a:srgbClr val="524633"/>
                </a:solidFill>
                <a:latin typeface="Constantia"/>
                <a:cs typeface="Constantia"/>
              </a:rPr>
              <a:t>L</a:t>
            </a:r>
            <a:r>
              <a:rPr sz="1800" b="1" i="1" dirty="0">
                <a:solidFill>
                  <a:srgbClr val="524633"/>
                </a:solidFill>
                <a:latin typeface="Constantia"/>
                <a:cs typeface="Constantia"/>
              </a:rPr>
              <a:t>YMERS  &amp;</a:t>
            </a:r>
            <a:r>
              <a:rPr sz="1800" b="1" i="1" spc="-3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800" b="1" i="1" dirty="0">
                <a:solidFill>
                  <a:srgbClr val="524633"/>
                </a:solidFill>
                <a:latin typeface="Constantia"/>
                <a:cs typeface="Constantia"/>
              </a:rPr>
              <a:t>RESINS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79625" y="5430901"/>
            <a:ext cx="1546606" cy="13815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9625" y="5430901"/>
            <a:ext cx="1546860" cy="1381760"/>
          </a:xfrm>
          <a:custGeom>
            <a:avLst/>
            <a:gdLst/>
            <a:ahLst/>
            <a:cxnLst/>
            <a:rect l="l" t="t" r="r" b="b"/>
            <a:pathLst>
              <a:path w="1546860" h="1381759">
                <a:moveTo>
                  <a:pt x="0" y="690765"/>
                </a:moveTo>
                <a:lnTo>
                  <a:pt x="1645" y="645345"/>
                </a:lnTo>
                <a:lnTo>
                  <a:pt x="6513" y="600709"/>
                </a:lnTo>
                <a:lnTo>
                  <a:pt x="14502" y="556950"/>
                </a:lnTo>
                <a:lnTo>
                  <a:pt x="25509" y="514157"/>
                </a:lnTo>
                <a:lnTo>
                  <a:pt x="39434" y="472422"/>
                </a:lnTo>
                <a:lnTo>
                  <a:pt x="56172" y="431835"/>
                </a:lnTo>
                <a:lnTo>
                  <a:pt x="75624" y="392489"/>
                </a:lnTo>
                <a:lnTo>
                  <a:pt x="97686" y="354473"/>
                </a:lnTo>
                <a:lnTo>
                  <a:pt x="122256" y="317880"/>
                </a:lnTo>
                <a:lnTo>
                  <a:pt x="149234" y="282799"/>
                </a:lnTo>
                <a:lnTo>
                  <a:pt x="178515" y="249322"/>
                </a:lnTo>
                <a:lnTo>
                  <a:pt x="210000" y="217539"/>
                </a:lnTo>
                <a:lnTo>
                  <a:pt x="243584" y="187543"/>
                </a:lnTo>
                <a:lnTo>
                  <a:pt x="279167" y="159423"/>
                </a:lnTo>
                <a:lnTo>
                  <a:pt x="316647" y="133271"/>
                </a:lnTo>
                <a:lnTo>
                  <a:pt x="355921" y="109178"/>
                </a:lnTo>
                <a:lnTo>
                  <a:pt x="396888" y="87235"/>
                </a:lnTo>
                <a:lnTo>
                  <a:pt x="439444" y="67532"/>
                </a:lnTo>
                <a:lnTo>
                  <a:pt x="483489" y="50161"/>
                </a:lnTo>
                <a:lnTo>
                  <a:pt x="528921" y="35213"/>
                </a:lnTo>
                <a:lnTo>
                  <a:pt x="575637" y="22779"/>
                </a:lnTo>
                <a:lnTo>
                  <a:pt x="623535" y="12949"/>
                </a:lnTo>
                <a:lnTo>
                  <a:pt x="672513" y="5816"/>
                </a:lnTo>
                <a:lnTo>
                  <a:pt x="722470" y="1469"/>
                </a:lnTo>
                <a:lnTo>
                  <a:pt x="773303" y="0"/>
                </a:lnTo>
                <a:lnTo>
                  <a:pt x="824149" y="1469"/>
                </a:lnTo>
                <a:lnTo>
                  <a:pt x="874118" y="5816"/>
                </a:lnTo>
                <a:lnTo>
                  <a:pt x="923106" y="12950"/>
                </a:lnTo>
                <a:lnTo>
                  <a:pt x="971011" y="22780"/>
                </a:lnTo>
                <a:lnTo>
                  <a:pt x="1017733" y="35214"/>
                </a:lnTo>
                <a:lnTo>
                  <a:pt x="1063168" y="50163"/>
                </a:lnTo>
                <a:lnTo>
                  <a:pt x="1107216" y="67534"/>
                </a:lnTo>
                <a:lnTo>
                  <a:pt x="1149774" y="87237"/>
                </a:lnTo>
                <a:lnTo>
                  <a:pt x="1190740" y="109181"/>
                </a:lnTo>
                <a:lnTo>
                  <a:pt x="1230013" y="133275"/>
                </a:lnTo>
                <a:lnTo>
                  <a:pt x="1267490" y="159427"/>
                </a:lnTo>
                <a:lnTo>
                  <a:pt x="1303070" y="187547"/>
                </a:lnTo>
                <a:lnTo>
                  <a:pt x="1336651" y="217544"/>
                </a:lnTo>
                <a:lnTo>
                  <a:pt x="1368131" y="249327"/>
                </a:lnTo>
                <a:lnTo>
                  <a:pt x="1397408" y="282804"/>
                </a:lnTo>
                <a:lnTo>
                  <a:pt x="1424380" y="317885"/>
                </a:lnTo>
                <a:lnTo>
                  <a:pt x="1448946" y="354479"/>
                </a:lnTo>
                <a:lnTo>
                  <a:pt x="1471003" y="392495"/>
                </a:lnTo>
                <a:lnTo>
                  <a:pt x="1490449" y="431841"/>
                </a:lnTo>
                <a:lnTo>
                  <a:pt x="1507184" y="472426"/>
                </a:lnTo>
                <a:lnTo>
                  <a:pt x="1521104" y="514161"/>
                </a:lnTo>
                <a:lnTo>
                  <a:pt x="1532108" y="556953"/>
                </a:lnTo>
                <a:lnTo>
                  <a:pt x="1540094" y="600712"/>
                </a:lnTo>
                <a:lnTo>
                  <a:pt x="1544961" y="645346"/>
                </a:lnTo>
                <a:lnTo>
                  <a:pt x="1546606" y="690765"/>
                </a:lnTo>
                <a:lnTo>
                  <a:pt x="1544961" y="736186"/>
                </a:lnTo>
                <a:lnTo>
                  <a:pt x="1540094" y="780822"/>
                </a:lnTo>
                <a:lnTo>
                  <a:pt x="1532108" y="824582"/>
                </a:lnTo>
                <a:lnTo>
                  <a:pt x="1521104" y="867377"/>
                </a:lnTo>
                <a:lnTo>
                  <a:pt x="1507184" y="909113"/>
                </a:lnTo>
                <a:lnTo>
                  <a:pt x="1490449" y="949701"/>
                </a:lnTo>
                <a:lnTo>
                  <a:pt x="1471003" y="989049"/>
                </a:lnTo>
                <a:lnTo>
                  <a:pt x="1448946" y="1027067"/>
                </a:lnTo>
                <a:lnTo>
                  <a:pt x="1424380" y="1063663"/>
                </a:lnTo>
                <a:lnTo>
                  <a:pt x="1397408" y="1098746"/>
                </a:lnTo>
                <a:lnTo>
                  <a:pt x="1368131" y="1132225"/>
                </a:lnTo>
                <a:lnTo>
                  <a:pt x="1336651" y="1164010"/>
                </a:lnTo>
                <a:lnTo>
                  <a:pt x="1303070" y="1194009"/>
                </a:lnTo>
                <a:lnTo>
                  <a:pt x="1267490" y="1222131"/>
                </a:lnTo>
                <a:lnTo>
                  <a:pt x="1230013" y="1248286"/>
                </a:lnTo>
                <a:lnTo>
                  <a:pt x="1190740" y="1272381"/>
                </a:lnTo>
                <a:lnTo>
                  <a:pt x="1149774" y="1294327"/>
                </a:lnTo>
                <a:lnTo>
                  <a:pt x="1107216" y="1314031"/>
                </a:lnTo>
                <a:lnTo>
                  <a:pt x="1063168" y="1331404"/>
                </a:lnTo>
                <a:lnTo>
                  <a:pt x="1017733" y="1346354"/>
                </a:lnTo>
                <a:lnTo>
                  <a:pt x="971011" y="1358789"/>
                </a:lnTo>
                <a:lnTo>
                  <a:pt x="923106" y="1368620"/>
                </a:lnTo>
                <a:lnTo>
                  <a:pt x="874118" y="1375755"/>
                </a:lnTo>
                <a:lnTo>
                  <a:pt x="824149" y="1380102"/>
                </a:lnTo>
                <a:lnTo>
                  <a:pt x="773303" y="1381572"/>
                </a:lnTo>
                <a:lnTo>
                  <a:pt x="722470" y="1380102"/>
                </a:lnTo>
                <a:lnTo>
                  <a:pt x="672513" y="1375755"/>
                </a:lnTo>
                <a:lnTo>
                  <a:pt x="623535" y="1368620"/>
                </a:lnTo>
                <a:lnTo>
                  <a:pt x="575637" y="1358789"/>
                </a:lnTo>
                <a:lnTo>
                  <a:pt x="528921" y="1346354"/>
                </a:lnTo>
                <a:lnTo>
                  <a:pt x="483489" y="1331404"/>
                </a:lnTo>
                <a:lnTo>
                  <a:pt x="439444" y="1314031"/>
                </a:lnTo>
                <a:lnTo>
                  <a:pt x="396888" y="1294327"/>
                </a:lnTo>
                <a:lnTo>
                  <a:pt x="355921" y="1272381"/>
                </a:lnTo>
                <a:lnTo>
                  <a:pt x="316647" y="1248286"/>
                </a:lnTo>
                <a:lnTo>
                  <a:pt x="279167" y="1222131"/>
                </a:lnTo>
                <a:lnTo>
                  <a:pt x="243584" y="1194009"/>
                </a:lnTo>
                <a:lnTo>
                  <a:pt x="210000" y="1164010"/>
                </a:lnTo>
                <a:lnTo>
                  <a:pt x="178515" y="1132225"/>
                </a:lnTo>
                <a:lnTo>
                  <a:pt x="149234" y="1098746"/>
                </a:lnTo>
                <a:lnTo>
                  <a:pt x="122256" y="1063663"/>
                </a:lnTo>
                <a:lnTo>
                  <a:pt x="97686" y="1027067"/>
                </a:lnTo>
                <a:lnTo>
                  <a:pt x="75624" y="989049"/>
                </a:lnTo>
                <a:lnTo>
                  <a:pt x="56172" y="949701"/>
                </a:lnTo>
                <a:lnTo>
                  <a:pt x="39434" y="909113"/>
                </a:lnTo>
                <a:lnTo>
                  <a:pt x="25509" y="867377"/>
                </a:lnTo>
                <a:lnTo>
                  <a:pt x="14502" y="824582"/>
                </a:lnTo>
                <a:lnTo>
                  <a:pt x="6513" y="780822"/>
                </a:lnTo>
                <a:lnTo>
                  <a:pt x="1645" y="736186"/>
                </a:lnTo>
                <a:lnTo>
                  <a:pt x="0" y="690765"/>
                </a:lnTo>
                <a:close/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4651" y="4172965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938274" y="0"/>
                </a:moveTo>
                <a:lnTo>
                  <a:pt x="123062" y="0"/>
                </a:lnTo>
                <a:lnTo>
                  <a:pt x="75170" y="9675"/>
                </a:lnTo>
                <a:lnTo>
                  <a:pt x="36052" y="36067"/>
                </a:lnTo>
                <a:lnTo>
                  <a:pt x="9673" y="75223"/>
                </a:lnTo>
                <a:lnTo>
                  <a:pt x="0" y="123189"/>
                </a:lnTo>
                <a:lnTo>
                  <a:pt x="0" y="1538846"/>
                </a:lnTo>
                <a:lnTo>
                  <a:pt x="2061337" y="1538846"/>
                </a:lnTo>
                <a:lnTo>
                  <a:pt x="2061337" y="123189"/>
                </a:lnTo>
                <a:lnTo>
                  <a:pt x="2051681" y="75223"/>
                </a:lnTo>
                <a:lnTo>
                  <a:pt x="2025332" y="36067"/>
                </a:lnTo>
                <a:lnTo>
                  <a:pt x="1986220" y="9675"/>
                </a:lnTo>
                <a:lnTo>
                  <a:pt x="193827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4651" y="4172965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23062" y="0"/>
                </a:moveTo>
                <a:lnTo>
                  <a:pt x="1938274" y="0"/>
                </a:lnTo>
                <a:lnTo>
                  <a:pt x="1986220" y="9675"/>
                </a:lnTo>
                <a:lnTo>
                  <a:pt x="2025332" y="36067"/>
                </a:lnTo>
                <a:lnTo>
                  <a:pt x="2051681" y="75223"/>
                </a:lnTo>
                <a:lnTo>
                  <a:pt x="2061337" y="123189"/>
                </a:lnTo>
                <a:lnTo>
                  <a:pt x="2061337" y="1538846"/>
                </a:lnTo>
                <a:lnTo>
                  <a:pt x="0" y="1538846"/>
                </a:lnTo>
                <a:lnTo>
                  <a:pt x="0" y="123189"/>
                </a:lnTo>
                <a:lnTo>
                  <a:pt x="9673" y="75223"/>
                </a:lnTo>
                <a:lnTo>
                  <a:pt x="36052" y="36067"/>
                </a:lnTo>
                <a:lnTo>
                  <a:pt x="75170" y="9675"/>
                </a:lnTo>
                <a:lnTo>
                  <a:pt x="123062" y="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223641" y="4204842"/>
            <a:ext cx="1827530" cy="13093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9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5" dirty="0">
                <a:solidFill>
                  <a:srgbClr val="524633"/>
                </a:solidFill>
                <a:latin typeface="Constantia"/>
                <a:cs typeface="Constantia"/>
              </a:rPr>
              <a:t>Treatment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edible</a:t>
            </a:r>
            <a:r>
              <a:rPr sz="1200" b="1" i="1" spc="-3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oils</a:t>
            </a:r>
            <a:endParaRPr sz="1200">
              <a:latin typeface="Constantia"/>
              <a:cs typeface="Constantia"/>
            </a:endParaRPr>
          </a:p>
          <a:p>
            <a:pPr marL="126364" marR="313690" indent="-114300">
              <a:lnSpc>
                <a:spcPts val="1320"/>
              </a:lnSpc>
              <a:spcBef>
                <a:spcPts val="24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Removal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</a:t>
            </a:r>
            <a:r>
              <a:rPr sz="1200" b="1" i="1" spc="-7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organic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pigments</a:t>
            </a:r>
            <a:endParaRPr sz="12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7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Refining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of mineral</a:t>
            </a:r>
            <a:r>
              <a:rPr sz="1200" b="1" i="1" spc="-5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oils</a:t>
            </a:r>
            <a:endParaRPr sz="1200">
              <a:latin typeface="Constantia"/>
              <a:cs typeface="Constantia"/>
            </a:endParaRPr>
          </a:p>
          <a:p>
            <a:pPr marL="126364" marR="147955" indent="-114300">
              <a:lnSpc>
                <a:spcPct val="91200"/>
              </a:lnSpc>
              <a:spcBef>
                <a:spcPts val="234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Removal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poly 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chlorinated biphenyls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(PCBs)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98292" y="5718047"/>
            <a:ext cx="2234184" cy="8321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37332" y="5835396"/>
            <a:ext cx="1199388" cy="5029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84651" y="5752693"/>
            <a:ext cx="2061337" cy="6616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84651" y="5752693"/>
            <a:ext cx="2061845" cy="661670"/>
          </a:xfrm>
          <a:custGeom>
            <a:avLst/>
            <a:gdLst/>
            <a:ahLst/>
            <a:cxnLst/>
            <a:rect l="l" t="t" r="r" b="b"/>
            <a:pathLst>
              <a:path w="2061845" h="661670">
                <a:moveTo>
                  <a:pt x="0" y="661670"/>
                </a:moveTo>
                <a:lnTo>
                  <a:pt x="2061337" y="661670"/>
                </a:lnTo>
                <a:lnTo>
                  <a:pt x="2061337" y="0"/>
                </a:lnTo>
                <a:lnTo>
                  <a:pt x="0" y="0"/>
                </a:lnTo>
                <a:lnTo>
                  <a:pt x="0" y="66167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344671" y="5908344"/>
            <a:ext cx="588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C</a:t>
            </a:r>
            <a:r>
              <a:rPr sz="1800" b="1" i="1" spc="40" dirty="0">
                <a:solidFill>
                  <a:srgbClr val="524633"/>
                </a:solidFill>
                <a:latin typeface="Constantia"/>
                <a:cs typeface="Constantia"/>
              </a:rPr>
              <a:t>L</a:t>
            </a:r>
            <a:r>
              <a:rPr sz="1800" b="1" i="1" spc="-145" dirty="0">
                <a:solidFill>
                  <a:srgbClr val="524633"/>
                </a:solidFill>
                <a:latin typeface="Constantia"/>
                <a:cs typeface="Constantia"/>
              </a:rPr>
              <a:t>A</a:t>
            </a:r>
            <a:r>
              <a:rPr sz="1800" b="1" i="1" dirty="0">
                <a:solidFill>
                  <a:srgbClr val="524633"/>
                </a:solidFill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26102" y="5442584"/>
            <a:ext cx="1511427" cy="135468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26102" y="5442584"/>
            <a:ext cx="1511935" cy="1355090"/>
          </a:xfrm>
          <a:custGeom>
            <a:avLst/>
            <a:gdLst/>
            <a:ahLst/>
            <a:cxnLst/>
            <a:rect l="l" t="t" r="r" b="b"/>
            <a:pathLst>
              <a:path w="1511935" h="1355090">
                <a:moveTo>
                  <a:pt x="0" y="677354"/>
                </a:moveTo>
                <a:lnTo>
                  <a:pt x="1607" y="632819"/>
                </a:lnTo>
                <a:lnTo>
                  <a:pt x="6363" y="589054"/>
                </a:lnTo>
                <a:lnTo>
                  <a:pt x="14167" y="546146"/>
                </a:lnTo>
                <a:lnTo>
                  <a:pt x="24921" y="504186"/>
                </a:lnTo>
                <a:lnTo>
                  <a:pt x="38525" y="463263"/>
                </a:lnTo>
                <a:lnTo>
                  <a:pt x="54879" y="423466"/>
                </a:lnTo>
                <a:lnTo>
                  <a:pt x="73884" y="384884"/>
                </a:lnTo>
                <a:lnTo>
                  <a:pt x="95440" y="347607"/>
                </a:lnTo>
                <a:lnTo>
                  <a:pt x="119448" y="311724"/>
                </a:lnTo>
                <a:lnTo>
                  <a:pt x="145808" y="277323"/>
                </a:lnTo>
                <a:lnTo>
                  <a:pt x="174420" y="244495"/>
                </a:lnTo>
                <a:lnTo>
                  <a:pt x="205186" y="213329"/>
                </a:lnTo>
                <a:lnTo>
                  <a:pt x="238005" y="183914"/>
                </a:lnTo>
                <a:lnTo>
                  <a:pt x="272778" y="156339"/>
                </a:lnTo>
                <a:lnTo>
                  <a:pt x="309405" y="130694"/>
                </a:lnTo>
                <a:lnTo>
                  <a:pt x="347787" y="107067"/>
                </a:lnTo>
                <a:lnTo>
                  <a:pt x="387825" y="85548"/>
                </a:lnTo>
                <a:lnTo>
                  <a:pt x="429419" y="66227"/>
                </a:lnTo>
                <a:lnTo>
                  <a:pt x="472469" y="49192"/>
                </a:lnTo>
                <a:lnTo>
                  <a:pt x="516875" y="34533"/>
                </a:lnTo>
                <a:lnTo>
                  <a:pt x="562539" y="22339"/>
                </a:lnTo>
                <a:lnTo>
                  <a:pt x="609361" y="12699"/>
                </a:lnTo>
                <a:lnTo>
                  <a:pt x="657241" y="5703"/>
                </a:lnTo>
                <a:lnTo>
                  <a:pt x="706079" y="1440"/>
                </a:lnTo>
                <a:lnTo>
                  <a:pt x="755776" y="0"/>
                </a:lnTo>
                <a:lnTo>
                  <a:pt x="805459" y="1440"/>
                </a:lnTo>
                <a:lnTo>
                  <a:pt x="854284" y="5703"/>
                </a:lnTo>
                <a:lnTo>
                  <a:pt x="902152" y="12699"/>
                </a:lnTo>
                <a:lnTo>
                  <a:pt x="948962" y="22339"/>
                </a:lnTo>
                <a:lnTo>
                  <a:pt x="994616" y="34533"/>
                </a:lnTo>
                <a:lnTo>
                  <a:pt x="1039013" y="49192"/>
                </a:lnTo>
                <a:lnTo>
                  <a:pt x="1082055" y="66227"/>
                </a:lnTo>
                <a:lnTo>
                  <a:pt x="1123641" y="85548"/>
                </a:lnTo>
                <a:lnTo>
                  <a:pt x="1163672" y="107067"/>
                </a:lnTo>
                <a:lnTo>
                  <a:pt x="1202048" y="130694"/>
                </a:lnTo>
                <a:lnTo>
                  <a:pt x="1238671" y="156339"/>
                </a:lnTo>
                <a:lnTo>
                  <a:pt x="1273439" y="183914"/>
                </a:lnTo>
                <a:lnTo>
                  <a:pt x="1306254" y="213329"/>
                </a:lnTo>
                <a:lnTo>
                  <a:pt x="1337017" y="244495"/>
                </a:lnTo>
                <a:lnTo>
                  <a:pt x="1365626" y="277323"/>
                </a:lnTo>
                <a:lnTo>
                  <a:pt x="1391984" y="311724"/>
                </a:lnTo>
                <a:lnTo>
                  <a:pt x="1415990" y="347607"/>
                </a:lnTo>
                <a:lnTo>
                  <a:pt x="1437545" y="384884"/>
                </a:lnTo>
                <a:lnTo>
                  <a:pt x="1456548" y="423466"/>
                </a:lnTo>
                <a:lnTo>
                  <a:pt x="1472902" y="463263"/>
                </a:lnTo>
                <a:lnTo>
                  <a:pt x="1486505" y="504186"/>
                </a:lnTo>
                <a:lnTo>
                  <a:pt x="1497259" y="546146"/>
                </a:lnTo>
                <a:lnTo>
                  <a:pt x="1505063" y="589054"/>
                </a:lnTo>
                <a:lnTo>
                  <a:pt x="1509819" y="632819"/>
                </a:lnTo>
                <a:lnTo>
                  <a:pt x="1511427" y="677354"/>
                </a:lnTo>
                <a:lnTo>
                  <a:pt x="1509819" y="721889"/>
                </a:lnTo>
                <a:lnTo>
                  <a:pt x="1505063" y="765654"/>
                </a:lnTo>
                <a:lnTo>
                  <a:pt x="1497259" y="808561"/>
                </a:lnTo>
                <a:lnTo>
                  <a:pt x="1486505" y="850520"/>
                </a:lnTo>
                <a:lnTo>
                  <a:pt x="1472902" y="891442"/>
                </a:lnTo>
                <a:lnTo>
                  <a:pt x="1456548" y="931238"/>
                </a:lnTo>
                <a:lnTo>
                  <a:pt x="1437545" y="969819"/>
                </a:lnTo>
                <a:lnTo>
                  <a:pt x="1415990" y="1007095"/>
                </a:lnTo>
                <a:lnTo>
                  <a:pt x="1391984" y="1042977"/>
                </a:lnTo>
                <a:lnTo>
                  <a:pt x="1365626" y="1077376"/>
                </a:lnTo>
                <a:lnTo>
                  <a:pt x="1337017" y="1110202"/>
                </a:lnTo>
                <a:lnTo>
                  <a:pt x="1306254" y="1141367"/>
                </a:lnTo>
                <a:lnTo>
                  <a:pt x="1273439" y="1170780"/>
                </a:lnTo>
                <a:lnTo>
                  <a:pt x="1238671" y="1198354"/>
                </a:lnTo>
                <a:lnTo>
                  <a:pt x="1202048" y="1223998"/>
                </a:lnTo>
                <a:lnTo>
                  <a:pt x="1163672" y="1247623"/>
                </a:lnTo>
                <a:lnTo>
                  <a:pt x="1123641" y="1269141"/>
                </a:lnTo>
                <a:lnTo>
                  <a:pt x="1082055" y="1288461"/>
                </a:lnTo>
                <a:lnTo>
                  <a:pt x="1039013" y="1305494"/>
                </a:lnTo>
                <a:lnTo>
                  <a:pt x="994616" y="1320152"/>
                </a:lnTo>
                <a:lnTo>
                  <a:pt x="948962" y="1332345"/>
                </a:lnTo>
                <a:lnTo>
                  <a:pt x="902152" y="1341984"/>
                </a:lnTo>
                <a:lnTo>
                  <a:pt x="854284" y="1348980"/>
                </a:lnTo>
                <a:lnTo>
                  <a:pt x="805459" y="1353242"/>
                </a:lnTo>
                <a:lnTo>
                  <a:pt x="755776" y="1354683"/>
                </a:lnTo>
                <a:lnTo>
                  <a:pt x="706079" y="1353242"/>
                </a:lnTo>
                <a:lnTo>
                  <a:pt x="657241" y="1348980"/>
                </a:lnTo>
                <a:lnTo>
                  <a:pt x="609361" y="1341984"/>
                </a:lnTo>
                <a:lnTo>
                  <a:pt x="562539" y="1332345"/>
                </a:lnTo>
                <a:lnTo>
                  <a:pt x="516875" y="1320152"/>
                </a:lnTo>
                <a:lnTo>
                  <a:pt x="472469" y="1305494"/>
                </a:lnTo>
                <a:lnTo>
                  <a:pt x="429419" y="1288461"/>
                </a:lnTo>
                <a:lnTo>
                  <a:pt x="387825" y="1269141"/>
                </a:lnTo>
                <a:lnTo>
                  <a:pt x="347787" y="1247623"/>
                </a:lnTo>
                <a:lnTo>
                  <a:pt x="309405" y="1223998"/>
                </a:lnTo>
                <a:lnTo>
                  <a:pt x="272778" y="1198354"/>
                </a:lnTo>
                <a:lnTo>
                  <a:pt x="238005" y="1170780"/>
                </a:lnTo>
                <a:lnTo>
                  <a:pt x="205186" y="1141367"/>
                </a:lnTo>
                <a:lnTo>
                  <a:pt x="174420" y="1110202"/>
                </a:lnTo>
                <a:lnTo>
                  <a:pt x="145808" y="1077376"/>
                </a:lnTo>
                <a:lnTo>
                  <a:pt x="119448" y="1042977"/>
                </a:lnTo>
                <a:lnTo>
                  <a:pt x="95440" y="1007095"/>
                </a:lnTo>
                <a:lnTo>
                  <a:pt x="73884" y="969819"/>
                </a:lnTo>
                <a:lnTo>
                  <a:pt x="54879" y="931238"/>
                </a:lnTo>
                <a:lnTo>
                  <a:pt x="38525" y="891442"/>
                </a:lnTo>
                <a:lnTo>
                  <a:pt x="24921" y="850520"/>
                </a:lnTo>
                <a:lnTo>
                  <a:pt x="14167" y="808561"/>
                </a:lnTo>
                <a:lnTo>
                  <a:pt x="6363" y="765654"/>
                </a:lnTo>
                <a:lnTo>
                  <a:pt x="1607" y="721889"/>
                </a:lnTo>
                <a:lnTo>
                  <a:pt x="0" y="677354"/>
                </a:lnTo>
                <a:close/>
              </a:path>
            </a:pathLst>
          </a:custGeom>
          <a:ln w="19050">
            <a:solidFill>
              <a:srgbClr val="484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05728" y="4090670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938274" y="0"/>
                </a:moveTo>
                <a:lnTo>
                  <a:pt x="123062" y="0"/>
                </a:lnTo>
                <a:lnTo>
                  <a:pt x="75170" y="9673"/>
                </a:lnTo>
                <a:lnTo>
                  <a:pt x="36052" y="36052"/>
                </a:lnTo>
                <a:lnTo>
                  <a:pt x="9673" y="75170"/>
                </a:lnTo>
                <a:lnTo>
                  <a:pt x="0" y="123062"/>
                </a:lnTo>
                <a:lnTo>
                  <a:pt x="0" y="1538770"/>
                </a:lnTo>
                <a:lnTo>
                  <a:pt x="2061337" y="1538770"/>
                </a:lnTo>
                <a:lnTo>
                  <a:pt x="2061337" y="123062"/>
                </a:lnTo>
                <a:lnTo>
                  <a:pt x="2051663" y="75170"/>
                </a:lnTo>
                <a:lnTo>
                  <a:pt x="2025284" y="36052"/>
                </a:lnTo>
                <a:lnTo>
                  <a:pt x="1986166" y="9673"/>
                </a:lnTo>
                <a:lnTo>
                  <a:pt x="193827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05728" y="4090670"/>
            <a:ext cx="2061845" cy="1539240"/>
          </a:xfrm>
          <a:custGeom>
            <a:avLst/>
            <a:gdLst/>
            <a:ahLst/>
            <a:cxnLst/>
            <a:rect l="l" t="t" r="r" b="b"/>
            <a:pathLst>
              <a:path w="2061845" h="1539239">
                <a:moveTo>
                  <a:pt x="123062" y="0"/>
                </a:moveTo>
                <a:lnTo>
                  <a:pt x="1938274" y="0"/>
                </a:lnTo>
                <a:lnTo>
                  <a:pt x="1986166" y="9673"/>
                </a:lnTo>
                <a:lnTo>
                  <a:pt x="2025284" y="36052"/>
                </a:lnTo>
                <a:lnTo>
                  <a:pt x="2051663" y="75170"/>
                </a:lnTo>
                <a:lnTo>
                  <a:pt x="2061337" y="123062"/>
                </a:lnTo>
                <a:lnTo>
                  <a:pt x="2061337" y="1538770"/>
                </a:lnTo>
                <a:lnTo>
                  <a:pt x="0" y="1538770"/>
                </a:lnTo>
                <a:lnTo>
                  <a:pt x="0" y="123062"/>
                </a:lnTo>
                <a:lnTo>
                  <a:pt x="9673" y="75170"/>
                </a:lnTo>
                <a:lnTo>
                  <a:pt x="36052" y="36052"/>
                </a:lnTo>
                <a:lnTo>
                  <a:pt x="75170" y="9673"/>
                </a:lnTo>
                <a:lnTo>
                  <a:pt x="123062" y="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245097" y="4122547"/>
            <a:ext cx="1967230" cy="15043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9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Oxygen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from</a:t>
            </a:r>
            <a:r>
              <a:rPr sz="1200" b="1" i="1" spc="-2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air</a:t>
            </a:r>
            <a:endParaRPr sz="1200">
              <a:latin typeface="Constantia"/>
              <a:cs typeface="Constantia"/>
            </a:endParaRPr>
          </a:p>
          <a:p>
            <a:pPr marL="127000" indent="-114300">
              <a:lnSpc>
                <a:spcPct val="100000"/>
              </a:lnSpc>
              <a:spcBef>
                <a:spcPts val="9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Drying of</a:t>
            </a:r>
            <a:r>
              <a:rPr sz="1200" b="1" i="1" spc="-9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gases</a:t>
            </a:r>
            <a:endParaRPr sz="1200">
              <a:latin typeface="Constantia"/>
              <a:cs typeface="Constantia"/>
            </a:endParaRPr>
          </a:p>
          <a:p>
            <a:pPr marL="127000" marR="108585" indent="-114300">
              <a:lnSpc>
                <a:spcPts val="1320"/>
              </a:lnSpc>
              <a:spcBef>
                <a:spcPts val="24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Drying of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refrigerants</a:t>
            </a:r>
            <a:r>
              <a:rPr sz="1200" b="1" i="1" spc="-9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&amp; 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organic</a:t>
            </a:r>
            <a:r>
              <a:rPr sz="1200" b="1" i="1" spc="-3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liquids</a:t>
            </a:r>
            <a:endParaRPr sz="1200">
              <a:latin typeface="Constantia"/>
              <a:cs typeface="Constantia"/>
            </a:endParaRPr>
          </a:p>
          <a:p>
            <a:pPr marL="127000" marR="111125" indent="-114300">
              <a:lnSpc>
                <a:spcPts val="1310"/>
              </a:lnSpc>
              <a:spcBef>
                <a:spcPts val="235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Pollution control  including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removal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</a:t>
            </a:r>
            <a:r>
              <a:rPr sz="1200" b="1" i="1" spc="-7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Hg</a:t>
            </a:r>
            <a:endParaRPr sz="1200">
              <a:latin typeface="Constantia"/>
              <a:cs typeface="Constantia"/>
            </a:endParaRPr>
          </a:p>
          <a:p>
            <a:pPr marL="127000" marR="5080" indent="-114300">
              <a:lnSpc>
                <a:spcPts val="1310"/>
              </a:lnSpc>
              <a:spcBef>
                <a:spcPts val="240"/>
              </a:spcBef>
              <a:buFont typeface="Constantia"/>
              <a:buChar char="•"/>
              <a:tabLst>
                <a:tab pos="127000" algn="l"/>
              </a:tabLst>
            </a:pP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Recovery </a:t>
            </a:r>
            <a:r>
              <a:rPr sz="1200" b="1" i="1" dirty="0">
                <a:solidFill>
                  <a:srgbClr val="524633"/>
                </a:solidFill>
                <a:latin typeface="Constantia"/>
                <a:cs typeface="Constantia"/>
              </a:rPr>
              <a:t>of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fructose</a:t>
            </a:r>
            <a:r>
              <a:rPr sz="1200" b="1" i="1" spc="-85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from  </a:t>
            </a:r>
            <a:r>
              <a:rPr sz="1200" b="1" i="1" spc="-10" dirty="0">
                <a:solidFill>
                  <a:srgbClr val="524633"/>
                </a:solidFill>
                <a:latin typeface="Constantia"/>
                <a:cs typeface="Constantia"/>
              </a:rPr>
              <a:t>Corn</a:t>
            </a:r>
            <a:r>
              <a:rPr sz="1200" b="1" i="1" spc="-20" dirty="0">
                <a:solidFill>
                  <a:srgbClr val="524633"/>
                </a:solidFill>
                <a:latin typeface="Constantia"/>
                <a:cs typeface="Constantia"/>
              </a:rPr>
              <a:t> </a:t>
            </a:r>
            <a:r>
              <a:rPr sz="1200" b="1" i="1" spc="-5" dirty="0">
                <a:solidFill>
                  <a:srgbClr val="524633"/>
                </a:solidFill>
                <a:latin typeface="Constantia"/>
                <a:cs typeface="Constantia"/>
              </a:rPr>
              <a:t>Syrup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20384" y="5634228"/>
            <a:ext cx="2232660" cy="8321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57900" y="5750052"/>
            <a:ext cx="1613916" cy="5029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05728" y="5668505"/>
            <a:ext cx="2061337" cy="661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05728" y="5668505"/>
            <a:ext cx="2061845" cy="661670"/>
          </a:xfrm>
          <a:custGeom>
            <a:avLst/>
            <a:gdLst/>
            <a:ahLst/>
            <a:cxnLst/>
            <a:rect l="l" t="t" r="r" b="b"/>
            <a:pathLst>
              <a:path w="2061845" h="661670">
                <a:moveTo>
                  <a:pt x="0" y="661670"/>
                </a:moveTo>
                <a:lnTo>
                  <a:pt x="2061337" y="661670"/>
                </a:lnTo>
                <a:lnTo>
                  <a:pt x="2061337" y="0"/>
                </a:lnTo>
                <a:lnTo>
                  <a:pt x="0" y="0"/>
                </a:lnTo>
                <a:lnTo>
                  <a:pt x="0" y="661670"/>
                </a:lnTo>
                <a:close/>
              </a:path>
            </a:pathLst>
          </a:custGeom>
          <a:ln w="15875">
            <a:solidFill>
              <a:srgbClr val="52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312789" y="5824220"/>
            <a:ext cx="1102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524633"/>
                </a:solidFill>
                <a:latin typeface="Constantia"/>
                <a:cs typeface="Constantia"/>
              </a:rPr>
              <a:t>Z</a:t>
            </a:r>
            <a:r>
              <a:rPr sz="1800" b="1" i="1" spc="-30" dirty="0">
                <a:solidFill>
                  <a:srgbClr val="524633"/>
                </a:solidFill>
                <a:latin typeface="Constantia"/>
                <a:cs typeface="Constantia"/>
              </a:rPr>
              <a:t>E</a:t>
            </a:r>
            <a:r>
              <a:rPr sz="1800" b="1" i="1" spc="-25" dirty="0">
                <a:solidFill>
                  <a:srgbClr val="524633"/>
                </a:solidFill>
                <a:latin typeface="Constantia"/>
                <a:cs typeface="Constantia"/>
              </a:rPr>
              <a:t>O</a:t>
            </a: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L</a:t>
            </a:r>
            <a:r>
              <a:rPr sz="1800" b="1" i="1" spc="-10" dirty="0">
                <a:solidFill>
                  <a:srgbClr val="524633"/>
                </a:solidFill>
                <a:latin typeface="Constantia"/>
                <a:cs typeface="Constantia"/>
              </a:rPr>
              <a:t>I</a:t>
            </a:r>
            <a:r>
              <a:rPr sz="1800" b="1" i="1" spc="-5" dirty="0">
                <a:solidFill>
                  <a:srgbClr val="524633"/>
                </a:solidFill>
                <a:latin typeface="Constantia"/>
                <a:cs typeface="Constantia"/>
              </a:rPr>
              <a:t>T</a:t>
            </a:r>
            <a:r>
              <a:rPr sz="1800" b="1" i="1" spc="5" dirty="0">
                <a:solidFill>
                  <a:srgbClr val="524633"/>
                </a:solidFill>
                <a:latin typeface="Constantia"/>
                <a:cs typeface="Constantia"/>
              </a:rPr>
              <a:t>E</a:t>
            </a:r>
            <a:r>
              <a:rPr sz="1800" b="1" i="1" dirty="0">
                <a:solidFill>
                  <a:srgbClr val="524633"/>
                </a:solidFill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517638" y="5409819"/>
            <a:ext cx="1543303" cy="141095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17638" y="5409819"/>
            <a:ext cx="1543685" cy="1410970"/>
          </a:xfrm>
          <a:custGeom>
            <a:avLst/>
            <a:gdLst/>
            <a:ahLst/>
            <a:cxnLst/>
            <a:rect l="l" t="t" r="r" b="b"/>
            <a:pathLst>
              <a:path w="1543684" h="1410970">
                <a:moveTo>
                  <a:pt x="0" y="705446"/>
                </a:moveTo>
                <a:lnTo>
                  <a:pt x="1641" y="659060"/>
                </a:lnTo>
                <a:lnTo>
                  <a:pt x="6496" y="613475"/>
                </a:lnTo>
                <a:lnTo>
                  <a:pt x="14465" y="568785"/>
                </a:lnTo>
                <a:lnTo>
                  <a:pt x="25445" y="525082"/>
                </a:lnTo>
                <a:lnTo>
                  <a:pt x="39335" y="482460"/>
                </a:lnTo>
                <a:lnTo>
                  <a:pt x="56033" y="441011"/>
                </a:lnTo>
                <a:lnTo>
                  <a:pt x="75437" y="400828"/>
                </a:lnTo>
                <a:lnTo>
                  <a:pt x="97446" y="362004"/>
                </a:lnTo>
                <a:lnTo>
                  <a:pt x="121958" y="324633"/>
                </a:lnTo>
                <a:lnTo>
                  <a:pt x="148872" y="288806"/>
                </a:lnTo>
                <a:lnTo>
                  <a:pt x="178086" y="254618"/>
                </a:lnTo>
                <a:lnTo>
                  <a:pt x="209497" y="222160"/>
                </a:lnTo>
                <a:lnTo>
                  <a:pt x="243006" y="191526"/>
                </a:lnTo>
                <a:lnTo>
                  <a:pt x="278510" y="162809"/>
                </a:lnTo>
                <a:lnTo>
                  <a:pt x="315906" y="136102"/>
                </a:lnTo>
                <a:lnTo>
                  <a:pt x="355095" y="111497"/>
                </a:lnTo>
                <a:lnTo>
                  <a:pt x="395974" y="89087"/>
                </a:lnTo>
                <a:lnTo>
                  <a:pt x="438441" y="68966"/>
                </a:lnTo>
                <a:lnTo>
                  <a:pt x="482395" y="51226"/>
                </a:lnTo>
                <a:lnTo>
                  <a:pt x="527734" y="35961"/>
                </a:lnTo>
                <a:lnTo>
                  <a:pt x="574357" y="23263"/>
                </a:lnTo>
                <a:lnTo>
                  <a:pt x="622162" y="13224"/>
                </a:lnTo>
                <a:lnTo>
                  <a:pt x="671047" y="5939"/>
                </a:lnTo>
                <a:lnTo>
                  <a:pt x="720911" y="1500"/>
                </a:lnTo>
                <a:lnTo>
                  <a:pt x="771651" y="0"/>
                </a:lnTo>
                <a:lnTo>
                  <a:pt x="822392" y="1500"/>
                </a:lnTo>
                <a:lnTo>
                  <a:pt x="872256" y="5939"/>
                </a:lnTo>
                <a:lnTo>
                  <a:pt x="921141" y="13224"/>
                </a:lnTo>
                <a:lnTo>
                  <a:pt x="968946" y="23263"/>
                </a:lnTo>
                <a:lnTo>
                  <a:pt x="1015569" y="35961"/>
                </a:lnTo>
                <a:lnTo>
                  <a:pt x="1060908" y="51226"/>
                </a:lnTo>
                <a:lnTo>
                  <a:pt x="1104862" y="68966"/>
                </a:lnTo>
                <a:lnTo>
                  <a:pt x="1147329" y="89087"/>
                </a:lnTo>
                <a:lnTo>
                  <a:pt x="1188208" y="111497"/>
                </a:lnTo>
                <a:lnTo>
                  <a:pt x="1227397" y="136102"/>
                </a:lnTo>
                <a:lnTo>
                  <a:pt x="1264793" y="162809"/>
                </a:lnTo>
                <a:lnTo>
                  <a:pt x="1300297" y="191526"/>
                </a:lnTo>
                <a:lnTo>
                  <a:pt x="1333806" y="222160"/>
                </a:lnTo>
                <a:lnTo>
                  <a:pt x="1365217" y="254618"/>
                </a:lnTo>
                <a:lnTo>
                  <a:pt x="1394431" y="288806"/>
                </a:lnTo>
                <a:lnTo>
                  <a:pt x="1421345" y="324633"/>
                </a:lnTo>
                <a:lnTo>
                  <a:pt x="1445857" y="362004"/>
                </a:lnTo>
                <a:lnTo>
                  <a:pt x="1467866" y="400828"/>
                </a:lnTo>
                <a:lnTo>
                  <a:pt x="1487270" y="441011"/>
                </a:lnTo>
                <a:lnTo>
                  <a:pt x="1503968" y="482460"/>
                </a:lnTo>
                <a:lnTo>
                  <a:pt x="1517858" y="525082"/>
                </a:lnTo>
                <a:lnTo>
                  <a:pt x="1528838" y="568785"/>
                </a:lnTo>
                <a:lnTo>
                  <a:pt x="1536807" y="613475"/>
                </a:lnTo>
                <a:lnTo>
                  <a:pt x="1541662" y="659060"/>
                </a:lnTo>
                <a:lnTo>
                  <a:pt x="1543303" y="705446"/>
                </a:lnTo>
                <a:lnTo>
                  <a:pt x="1541662" y="751835"/>
                </a:lnTo>
                <a:lnTo>
                  <a:pt x="1536807" y="797421"/>
                </a:lnTo>
                <a:lnTo>
                  <a:pt x="1528838" y="842114"/>
                </a:lnTo>
                <a:lnTo>
                  <a:pt x="1517858" y="885820"/>
                </a:lnTo>
                <a:lnTo>
                  <a:pt x="1503968" y="928445"/>
                </a:lnTo>
                <a:lnTo>
                  <a:pt x="1487270" y="969897"/>
                </a:lnTo>
                <a:lnTo>
                  <a:pt x="1467866" y="1010083"/>
                </a:lnTo>
                <a:lnTo>
                  <a:pt x="1445857" y="1048910"/>
                </a:lnTo>
                <a:lnTo>
                  <a:pt x="1421345" y="1086285"/>
                </a:lnTo>
                <a:lnTo>
                  <a:pt x="1394431" y="1122115"/>
                </a:lnTo>
                <a:lnTo>
                  <a:pt x="1365217" y="1156307"/>
                </a:lnTo>
                <a:lnTo>
                  <a:pt x="1333806" y="1188769"/>
                </a:lnTo>
                <a:lnTo>
                  <a:pt x="1300297" y="1219406"/>
                </a:lnTo>
                <a:lnTo>
                  <a:pt x="1264793" y="1248127"/>
                </a:lnTo>
                <a:lnTo>
                  <a:pt x="1227397" y="1274838"/>
                </a:lnTo>
                <a:lnTo>
                  <a:pt x="1188208" y="1299446"/>
                </a:lnTo>
                <a:lnTo>
                  <a:pt x="1147329" y="1321858"/>
                </a:lnTo>
                <a:lnTo>
                  <a:pt x="1104862" y="1341982"/>
                </a:lnTo>
                <a:lnTo>
                  <a:pt x="1060908" y="1359725"/>
                </a:lnTo>
                <a:lnTo>
                  <a:pt x="1015569" y="1374992"/>
                </a:lnTo>
                <a:lnTo>
                  <a:pt x="968946" y="1387693"/>
                </a:lnTo>
                <a:lnTo>
                  <a:pt x="921141" y="1397732"/>
                </a:lnTo>
                <a:lnTo>
                  <a:pt x="872256" y="1405019"/>
                </a:lnTo>
                <a:lnTo>
                  <a:pt x="822392" y="1409459"/>
                </a:lnTo>
                <a:lnTo>
                  <a:pt x="771651" y="1410959"/>
                </a:lnTo>
                <a:lnTo>
                  <a:pt x="720911" y="1409459"/>
                </a:lnTo>
                <a:lnTo>
                  <a:pt x="671047" y="1405019"/>
                </a:lnTo>
                <a:lnTo>
                  <a:pt x="622162" y="1397732"/>
                </a:lnTo>
                <a:lnTo>
                  <a:pt x="574357" y="1387693"/>
                </a:lnTo>
                <a:lnTo>
                  <a:pt x="527734" y="1374992"/>
                </a:lnTo>
                <a:lnTo>
                  <a:pt x="482395" y="1359725"/>
                </a:lnTo>
                <a:lnTo>
                  <a:pt x="438441" y="1341982"/>
                </a:lnTo>
                <a:lnTo>
                  <a:pt x="395974" y="1321858"/>
                </a:lnTo>
                <a:lnTo>
                  <a:pt x="355095" y="1299446"/>
                </a:lnTo>
                <a:lnTo>
                  <a:pt x="315906" y="1274838"/>
                </a:lnTo>
                <a:lnTo>
                  <a:pt x="278510" y="1248127"/>
                </a:lnTo>
                <a:lnTo>
                  <a:pt x="243006" y="1219406"/>
                </a:lnTo>
                <a:lnTo>
                  <a:pt x="209497" y="1188769"/>
                </a:lnTo>
                <a:lnTo>
                  <a:pt x="178086" y="1156307"/>
                </a:lnTo>
                <a:lnTo>
                  <a:pt x="148872" y="1122115"/>
                </a:lnTo>
                <a:lnTo>
                  <a:pt x="121958" y="1086285"/>
                </a:lnTo>
                <a:lnTo>
                  <a:pt x="97446" y="1048910"/>
                </a:lnTo>
                <a:lnTo>
                  <a:pt x="75437" y="1010083"/>
                </a:lnTo>
                <a:lnTo>
                  <a:pt x="56033" y="969897"/>
                </a:lnTo>
                <a:lnTo>
                  <a:pt x="39335" y="928445"/>
                </a:lnTo>
                <a:lnTo>
                  <a:pt x="25445" y="885820"/>
                </a:lnTo>
                <a:lnTo>
                  <a:pt x="14465" y="842114"/>
                </a:lnTo>
                <a:lnTo>
                  <a:pt x="6496" y="797421"/>
                </a:lnTo>
                <a:lnTo>
                  <a:pt x="1641" y="751835"/>
                </a:lnTo>
                <a:lnTo>
                  <a:pt x="0" y="70544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6927"/>
            <a:ext cx="403859" cy="57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0644"/>
            <a:ext cx="5369052" cy="547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84420" y="580644"/>
            <a:ext cx="571500" cy="547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604" y="269875"/>
            <a:ext cx="4919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1000" algn="l"/>
              </a:tabLst>
            </a:pPr>
            <a:r>
              <a:rPr sz="3000" spc="-5" dirty="0"/>
              <a:t>A</a:t>
            </a:r>
            <a:r>
              <a:rPr sz="3000" dirty="0"/>
              <a:t>DS</a:t>
            </a:r>
            <a:r>
              <a:rPr sz="3000" spc="-55" dirty="0"/>
              <a:t>O</a:t>
            </a:r>
            <a:r>
              <a:rPr sz="3000" dirty="0"/>
              <a:t>RPTI</a:t>
            </a:r>
            <a:r>
              <a:rPr sz="3000" spc="-20" dirty="0"/>
              <a:t>O</a:t>
            </a:r>
            <a:r>
              <a:rPr sz="3000" dirty="0"/>
              <a:t>N :	</a:t>
            </a:r>
            <a:r>
              <a:rPr sz="3000" spc="-65" dirty="0"/>
              <a:t>P</a:t>
            </a:r>
            <a:r>
              <a:rPr sz="3000" dirty="0"/>
              <a:t>RINCI</a:t>
            </a:r>
            <a:r>
              <a:rPr sz="3000" spc="-60" dirty="0"/>
              <a:t>P</a:t>
            </a:r>
            <a:r>
              <a:rPr sz="3000" spc="-5" dirty="0"/>
              <a:t>LE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83921" y="1069339"/>
            <a:ext cx="8975090" cy="229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1630" algn="ctr">
              <a:lnSpc>
                <a:spcPct val="100000"/>
              </a:lnSpc>
              <a:spcBef>
                <a:spcPts val="105"/>
              </a:spcBef>
            </a:pPr>
            <a:r>
              <a:rPr sz="2000" b="1" i="1" u="sng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Constantia"/>
                <a:cs typeface="Constantia"/>
              </a:rPr>
              <a:t>Driving </a:t>
            </a:r>
            <a:r>
              <a:rPr sz="2000" b="1" i="1" u="sng" spc="-2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Constantia"/>
                <a:cs typeface="Constantia"/>
              </a:rPr>
              <a:t>Force </a:t>
            </a:r>
            <a:r>
              <a:rPr sz="2000" b="1" i="1" u="sng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Constantia"/>
                <a:cs typeface="Constantia"/>
              </a:rPr>
              <a:t>for</a:t>
            </a:r>
            <a:r>
              <a:rPr sz="2000" b="1" i="1" u="sng" spc="-20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Constantia"/>
                <a:cs typeface="Constantia"/>
              </a:rPr>
              <a:t> </a:t>
            </a:r>
            <a:r>
              <a:rPr sz="2000" b="1" i="1" u="sng" spc="-5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Constantia"/>
                <a:cs typeface="Constantia"/>
              </a:rPr>
              <a:t>Adsorption</a:t>
            </a:r>
            <a:endParaRPr sz="2000">
              <a:latin typeface="Constantia"/>
              <a:cs typeface="Constantia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phenomenon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consequence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energy</a:t>
            </a:r>
            <a:endParaRPr sz="1800">
              <a:latin typeface="Constantia"/>
              <a:cs typeface="Constantia"/>
            </a:endParaRPr>
          </a:p>
          <a:p>
            <a:pPr marL="12065" marR="5080" algn="just">
              <a:lnSpc>
                <a:spcPct val="100000"/>
              </a:lnSpc>
            </a:pP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liquid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or solid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is in a </a:t>
            </a:r>
            <a:r>
              <a:rPr sz="1800" i="1" spc="-20" dirty="0">
                <a:solidFill>
                  <a:srgbClr val="634646"/>
                </a:solidFill>
                <a:latin typeface="Constantia"/>
                <a:cs typeface="Constantia"/>
              </a:rPr>
              <a:t>state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strain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or unsaturation </a:t>
            </a:r>
            <a:r>
              <a:rPr sz="1800" i="1" spc="-15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results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in  </a:t>
            </a:r>
            <a:r>
              <a:rPr sz="1800" b="1" i="1" spc="-5" dirty="0">
                <a:solidFill>
                  <a:schemeClr val="tx2"/>
                </a:solidFill>
                <a:latin typeface="Constantia"/>
                <a:cs typeface="Constantia"/>
              </a:rPr>
              <a:t>unbalanced </a:t>
            </a:r>
            <a:r>
              <a:rPr sz="1800" b="1" i="1" spc="-10" dirty="0">
                <a:solidFill>
                  <a:schemeClr val="tx2"/>
                </a:solidFill>
                <a:latin typeface="Constantia"/>
                <a:cs typeface="Constantia"/>
              </a:rPr>
              <a:t>residual force </a:t>
            </a:r>
            <a:r>
              <a:rPr sz="1800" b="1" i="1" dirty="0">
                <a:solidFill>
                  <a:schemeClr val="tx2"/>
                </a:solidFill>
                <a:latin typeface="Constantia"/>
                <a:cs typeface="Constantia"/>
              </a:rPr>
              <a:t>at </a:t>
            </a:r>
            <a:r>
              <a:rPr sz="1800" b="1" i="1" spc="-15" dirty="0">
                <a:solidFill>
                  <a:schemeClr val="tx2"/>
                </a:solidFill>
                <a:latin typeface="Constantia"/>
                <a:cs typeface="Constantia"/>
              </a:rPr>
              <a:t>the</a:t>
            </a:r>
            <a:r>
              <a:rPr sz="1800" b="1" i="1" spc="-30" dirty="0">
                <a:solidFill>
                  <a:schemeClr val="tx2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chemeClr val="tx2"/>
                </a:solidFill>
                <a:latin typeface="Constantia"/>
                <a:cs typeface="Constantia"/>
              </a:rPr>
              <a:t>surface</a:t>
            </a:r>
            <a:endParaRPr sz="1800" b="1">
              <a:solidFill>
                <a:schemeClr val="tx2"/>
              </a:solidFill>
              <a:latin typeface="Constantia"/>
              <a:cs typeface="Constantia"/>
            </a:endParaRPr>
          </a:p>
          <a:p>
            <a:pPr marL="152400" marR="144780" indent="42545" algn="just">
              <a:lnSpc>
                <a:spcPct val="100000"/>
              </a:lnSpc>
            </a:pP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These unbalanced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residual forces results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higher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800" i="1" spc="-25" dirty="0">
                <a:solidFill>
                  <a:srgbClr val="634646"/>
                </a:solidFill>
                <a:latin typeface="Constantia"/>
                <a:cs typeface="Constantia"/>
              </a:rPr>
              <a:t>energy. </a:t>
            </a:r>
            <a:r>
              <a:rPr sz="1800" i="1" spc="-20" dirty="0">
                <a:solidFill>
                  <a:srgbClr val="634646"/>
                </a:solidFill>
                <a:latin typeface="Constantia"/>
                <a:cs typeface="Constantia"/>
              </a:rPr>
              <a:t>Consequently,  </a:t>
            </a:r>
            <a:r>
              <a:rPr sz="18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surface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of liquids/ solids always </a:t>
            </a:r>
            <a:r>
              <a:rPr sz="1800" i="1" spc="-15" dirty="0">
                <a:solidFill>
                  <a:srgbClr val="634646"/>
                </a:solidFill>
                <a:latin typeface="Constantia"/>
                <a:cs typeface="Constantia"/>
              </a:rPr>
              <a:t>have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a </a:t>
            </a:r>
            <a:r>
              <a:rPr sz="1800" i="1" spc="-5" dirty="0">
                <a:solidFill>
                  <a:srgbClr val="634646"/>
                </a:solidFill>
                <a:latin typeface="Constantia"/>
                <a:cs typeface="Constantia"/>
              </a:rPr>
              <a:t>tendency </a:t>
            </a:r>
            <a:r>
              <a:rPr sz="1800" i="1" spc="-15" dirty="0">
                <a:solidFill>
                  <a:srgbClr val="634646"/>
                </a:solidFill>
                <a:latin typeface="Constantia"/>
                <a:cs typeface="Constantia"/>
              </a:rPr>
              <a:t>to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attract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and </a:t>
            </a:r>
            <a:r>
              <a:rPr sz="1800" i="1" spc="-15" dirty="0">
                <a:solidFill>
                  <a:srgbClr val="634646"/>
                </a:solidFill>
                <a:latin typeface="Constantia"/>
                <a:cs typeface="Constantia"/>
              </a:rPr>
              <a:t>retain the 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molecular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species with </a:t>
            </a:r>
            <a:r>
              <a:rPr sz="1800" i="1" spc="-15" dirty="0">
                <a:solidFill>
                  <a:srgbClr val="634646"/>
                </a:solidFill>
                <a:latin typeface="Constantia"/>
                <a:cs typeface="Constantia"/>
              </a:rPr>
              <a:t>which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it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comes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contact.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This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tendency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800" i="1" spc="-10" dirty="0">
                <a:solidFill>
                  <a:srgbClr val="634646"/>
                </a:solidFill>
                <a:latin typeface="Constantia"/>
                <a:cs typeface="Constantia"/>
              </a:rPr>
              <a:t>responsible </a:t>
            </a:r>
            <a:r>
              <a:rPr sz="1800" i="1" dirty="0">
                <a:solidFill>
                  <a:srgbClr val="634646"/>
                </a:solidFill>
                <a:latin typeface="Constantia"/>
                <a:cs typeface="Constantia"/>
              </a:rPr>
              <a:t>for  </a:t>
            </a:r>
            <a:r>
              <a:rPr sz="1800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800" i="1" spc="-5">
                <a:solidFill>
                  <a:srgbClr val="634646"/>
                </a:solidFill>
                <a:latin typeface="Constantia"/>
                <a:cs typeface="Constantia"/>
              </a:rPr>
              <a:t>phenomenon </a:t>
            </a:r>
            <a:r>
              <a:rPr sz="1800" i="1" spc="-5" smtClean="0">
                <a:solidFill>
                  <a:srgbClr val="634646"/>
                </a:solidFill>
                <a:latin typeface="Constantia"/>
                <a:cs typeface="Constantia"/>
              </a:rPr>
              <a:t>of</a:t>
            </a:r>
            <a:r>
              <a:rPr lang="en-IN" i="1" spc="-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2000" b="1" i="1" spc="-5" smtClean="0">
                <a:solidFill>
                  <a:srgbClr val="C00000"/>
                </a:solidFill>
                <a:latin typeface="Constantia"/>
                <a:cs typeface="Constantia"/>
              </a:rPr>
              <a:t>Adsorption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9181" y="3932999"/>
            <a:ext cx="8352917" cy="2216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481" y="3920299"/>
            <a:ext cx="8378825" cy="2242820"/>
          </a:xfrm>
          <a:custGeom>
            <a:avLst/>
            <a:gdLst/>
            <a:ahLst/>
            <a:cxnLst/>
            <a:rect l="l" t="t" r="r" b="b"/>
            <a:pathLst>
              <a:path w="8378825" h="2242820">
                <a:moveTo>
                  <a:pt x="0" y="2242312"/>
                </a:moveTo>
                <a:lnTo>
                  <a:pt x="8378317" y="2242312"/>
                </a:lnTo>
                <a:lnTo>
                  <a:pt x="8378317" y="0"/>
                </a:lnTo>
                <a:lnTo>
                  <a:pt x="0" y="0"/>
                </a:lnTo>
                <a:lnTo>
                  <a:pt x="0" y="224231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6938" y="6293611"/>
            <a:ext cx="81768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solidFill>
                  <a:srgbClr val="6F2F9F"/>
                </a:solidFill>
                <a:latin typeface="Constantia"/>
                <a:cs typeface="Constantia"/>
              </a:rPr>
              <a:t>Brunauer, </a:t>
            </a:r>
            <a:r>
              <a:rPr sz="1100" b="1" i="1" dirty="0">
                <a:solidFill>
                  <a:srgbClr val="6F2F9F"/>
                </a:solidFill>
                <a:latin typeface="Constantia"/>
                <a:cs typeface="Constantia"/>
              </a:rPr>
              <a:t>Emmett and </a:t>
            </a:r>
            <a:r>
              <a:rPr sz="1100" b="1" i="1" spc="-5" dirty="0">
                <a:solidFill>
                  <a:srgbClr val="6F2F9F"/>
                </a:solidFill>
                <a:latin typeface="Constantia"/>
                <a:cs typeface="Constantia"/>
              </a:rPr>
              <a:t>Teller's model of multilayer adsorption </a:t>
            </a:r>
            <a:r>
              <a:rPr sz="1100" b="1" i="1" dirty="0">
                <a:solidFill>
                  <a:srgbClr val="6F2F9F"/>
                </a:solidFill>
                <a:latin typeface="Constantia"/>
                <a:cs typeface="Constantia"/>
              </a:rPr>
              <a:t>is a </a:t>
            </a:r>
            <a:r>
              <a:rPr sz="1100" b="1" i="1" spc="-5" dirty="0">
                <a:solidFill>
                  <a:srgbClr val="6F2F9F"/>
                </a:solidFill>
                <a:latin typeface="Constantia"/>
                <a:cs typeface="Constantia"/>
              </a:rPr>
              <a:t>random distribution of molecules on the material</a:t>
            </a:r>
            <a:r>
              <a:rPr sz="1100" b="1" i="1" spc="-90" dirty="0">
                <a:solidFill>
                  <a:srgbClr val="6F2F9F"/>
                </a:solidFill>
                <a:latin typeface="Constantia"/>
                <a:cs typeface="Constantia"/>
              </a:rPr>
              <a:t> </a:t>
            </a:r>
            <a:r>
              <a:rPr sz="1100" b="1" i="1" dirty="0">
                <a:solidFill>
                  <a:srgbClr val="6F2F9F"/>
                </a:solidFill>
                <a:latin typeface="Constantia"/>
                <a:cs typeface="Constantia"/>
              </a:rPr>
              <a:t>surface</a:t>
            </a:r>
            <a:r>
              <a:rPr sz="1000" b="1" i="1" dirty="0">
                <a:solidFill>
                  <a:srgbClr val="006FC0"/>
                </a:solidFill>
                <a:latin typeface="Constantia"/>
                <a:cs typeface="Constantia"/>
              </a:rPr>
              <a:t>.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888" y="6248615"/>
            <a:ext cx="8397875" cy="405130"/>
          </a:xfrm>
          <a:custGeom>
            <a:avLst/>
            <a:gdLst/>
            <a:ahLst/>
            <a:cxnLst/>
            <a:rect l="l" t="t" r="r" b="b"/>
            <a:pathLst>
              <a:path w="8397875" h="405129">
                <a:moveTo>
                  <a:pt x="0" y="67449"/>
                </a:moveTo>
                <a:lnTo>
                  <a:pt x="5300" y="41196"/>
                </a:lnTo>
                <a:lnTo>
                  <a:pt x="19756" y="19756"/>
                </a:lnTo>
                <a:lnTo>
                  <a:pt x="41196" y="5300"/>
                </a:lnTo>
                <a:lnTo>
                  <a:pt x="67449" y="0"/>
                </a:lnTo>
                <a:lnTo>
                  <a:pt x="8330183" y="0"/>
                </a:lnTo>
                <a:lnTo>
                  <a:pt x="8356419" y="5300"/>
                </a:lnTo>
                <a:lnTo>
                  <a:pt x="8377856" y="19756"/>
                </a:lnTo>
                <a:lnTo>
                  <a:pt x="8392316" y="41196"/>
                </a:lnTo>
                <a:lnTo>
                  <a:pt x="8397620" y="67449"/>
                </a:lnTo>
                <a:lnTo>
                  <a:pt x="8397620" y="337223"/>
                </a:lnTo>
                <a:lnTo>
                  <a:pt x="8392316" y="363474"/>
                </a:lnTo>
                <a:lnTo>
                  <a:pt x="8377856" y="384910"/>
                </a:lnTo>
                <a:lnTo>
                  <a:pt x="8356419" y="399361"/>
                </a:lnTo>
                <a:lnTo>
                  <a:pt x="8330183" y="404660"/>
                </a:lnTo>
                <a:lnTo>
                  <a:pt x="67449" y="404660"/>
                </a:lnTo>
                <a:lnTo>
                  <a:pt x="41196" y="399361"/>
                </a:lnTo>
                <a:lnTo>
                  <a:pt x="19756" y="384910"/>
                </a:lnTo>
                <a:lnTo>
                  <a:pt x="5300" y="363474"/>
                </a:lnTo>
                <a:lnTo>
                  <a:pt x="0" y="337223"/>
                </a:lnTo>
                <a:lnTo>
                  <a:pt x="0" y="67449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7116"/>
            <a:ext cx="6484620" cy="507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0467" y="547116"/>
            <a:ext cx="534923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969" y="264667"/>
            <a:ext cx="6181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ADSORPTION </a:t>
            </a:r>
            <a:r>
              <a:rPr sz="2800" dirty="0"/>
              <a:t>IN </a:t>
            </a:r>
            <a:r>
              <a:rPr sz="2800" spc="-10" dirty="0"/>
              <a:t>LIQUIDS </a:t>
            </a:r>
            <a:r>
              <a:rPr sz="2800" spc="-5" dirty="0"/>
              <a:t>&amp; </a:t>
            </a:r>
            <a:r>
              <a:rPr sz="2800" spc="-15" dirty="0"/>
              <a:t>SOLIDS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0" y="3973067"/>
            <a:ext cx="9124188" cy="2884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40" y="4005071"/>
            <a:ext cx="8964435" cy="2736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440" y="4005071"/>
            <a:ext cx="8964930" cy="2736850"/>
          </a:xfrm>
          <a:custGeom>
            <a:avLst/>
            <a:gdLst/>
            <a:ahLst/>
            <a:cxnLst/>
            <a:rect l="l" t="t" r="r" b="b"/>
            <a:pathLst>
              <a:path w="8964930" h="2736850">
                <a:moveTo>
                  <a:pt x="0" y="456056"/>
                </a:moveTo>
                <a:lnTo>
                  <a:pt x="2354" y="409433"/>
                </a:lnTo>
                <a:lnTo>
                  <a:pt x="9265" y="364154"/>
                </a:lnTo>
                <a:lnTo>
                  <a:pt x="20503" y="320451"/>
                </a:lnTo>
                <a:lnTo>
                  <a:pt x="35838" y="278552"/>
                </a:lnTo>
                <a:lnTo>
                  <a:pt x="55042" y="238687"/>
                </a:lnTo>
                <a:lnTo>
                  <a:pt x="77886" y="201085"/>
                </a:lnTo>
                <a:lnTo>
                  <a:pt x="104139" y="165975"/>
                </a:lnTo>
                <a:lnTo>
                  <a:pt x="133574" y="133588"/>
                </a:lnTo>
                <a:lnTo>
                  <a:pt x="165960" y="104151"/>
                </a:lnTo>
                <a:lnTo>
                  <a:pt x="201069" y="77895"/>
                </a:lnTo>
                <a:lnTo>
                  <a:pt x="238671" y="55050"/>
                </a:lnTo>
                <a:lnTo>
                  <a:pt x="278537" y="35843"/>
                </a:lnTo>
                <a:lnTo>
                  <a:pt x="320438" y="20506"/>
                </a:lnTo>
                <a:lnTo>
                  <a:pt x="364145" y="9266"/>
                </a:lnTo>
                <a:lnTo>
                  <a:pt x="409428" y="2354"/>
                </a:lnTo>
                <a:lnTo>
                  <a:pt x="456058" y="0"/>
                </a:lnTo>
                <a:lnTo>
                  <a:pt x="8508378" y="0"/>
                </a:lnTo>
                <a:lnTo>
                  <a:pt x="8555023" y="2354"/>
                </a:lnTo>
                <a:lnTo>
                  <a:pt x="8600317" y="9266"/>
                </a:lnTo>
                <a:lnTo>
                  <a:pt x="8644031" y="20506"/>
                </a:lnTo>
                <a:lnTo>
                  <a:pt x="8685936" y="35843"/>
                </a:lnTo>
                <a:lnTo>
                  <a:pt x="8725804" y="55050"/>
                </a:lnTo>
                <a:lnTo>
                  <a:pt x="8763406" y="77895"/>
                </a:lnTo>
                <a:lnTo>
                  <a:pt x="8798512" y="104151"/>
                </a:lnTo>
                <a:lnTo>
                  <a:pt x="8830895" y="133588"/>
                </a:lnTo>
                <a:lnTo>
                  <a:pt x="8860325" y="165975"/>
                </a:lnTo>
                <a:lnTo>
                  <a:pt x="8886573" y="201085"/>
                </a:lnTo>
                <a:lnTo>
                  <a:pt x="8909411" y="238687"/>
                </a:lnTo>
                <a:lnTo>
                  <a:pt x="8928610" y="278552"/>
                </a:lnTo>
                <a:lnTo>
                  <a:pt x="8943940" y="320451"/>
                </a:lnTo>
                <a:lnTo>
                  <a:pt x="8955174" y="364154"/>
                </a:lnTo>
                <a:lnTo>
                  <a:pt x="8962082" y="409433"/>
                </a:lnTo>
                <a:lnTo>
                  <a:pt x="8964435" y="456056"/>
                </a:lnTo>
                <a:lnTo>
                  <a:pt x="8964435" y="2280234"/>
                </a:lnTo>
                <a:lnTo>
                  <a:pt x="8962082" y="2326864"/>
                </a:lnTo>
                <a:lnTo>
                  <a:pt x="8955174" y="2372147"/>
                </a:lnTo>
                <a:lnTo>
                  <a:pt x="8943940" y="2415854"/>
                </a:lnTo>
                <a:lnTo>
                  <a:pt x="8928610" y="2457755"/>
                </a:lnTo>
                <a:lnTo>
                  <a:pt x="8909411" y="2497621"/>
                </a:lnTo>
                <a:lnTo>
                  <a:pt x="8886573" y="2535223"/>
                </a:lnTo>
                <a:lnTo>
                  <a:pt x="8860325" y="2570332"/>
                </a:lnTo>
                <a:lnTo>
                  <a:pt x="8830895" y="2602719"/>
                </a:lnTo>
                <a:lnTo>
                  <a:pt x="8798512" y="2632154"/>
                </a:lnTo>
                <a:lnTo>
                  <a:pt x="8763406" y="2658407"/>
                </a:lnTo>
                <a:lnTo>
                  <a:pt x="8725804" y="2681251"/>
                </a:lnTo>
                <a:lnTo>
                  <a:pt x="8685936" y="2700456"/>
                </a:lnTo>
                <a:lnTo>
                  <a:pt x="8644031" y="2715791"/>
                </a:lnTo>
                <a:lnTo>
                  <a:pt x="8600317" y="2727029"/>
                </a:lnTo>
                <a:lnTo>
                  <a:pt x="8555023" y="2733940"/>
                </a:lnTo>
                <a:lnTo>
                  <a:pt x="8508378" y="2736295"/>
                </a:lnTo>
                <a:lnTo>
                  <a:pt x="456058" y="2736295"/>
                </a:lnTo>
                <a:lnTo>
                  <a:pt x="409428" y="2733940"/>
                </a:lnTo>
                <a:lnTo>
                  <a:pt x="364145" y="2727029"/>
                </a:lnTo>
                <a:lnTo>
                  <a:pt x="320438" y="2715791"/>
                </a:lnTo>
                <a:lnTo>
                  <a:pt x="278537" y="2700456"/>
                </a:lnTo>
                <a:lnTo>
                  <a:pt x="238671" y="2681251"/>
                </a:lnTo>
                <a:lnTo>
                  <a:pt x="201069" y="2658407"/>
                </a:lnTo>
                <a:lnTo>
                  <a:pt x="165960" y="2632154"/>
                </a:lnTo>
                <a:lnTo>
                  <a:pt x="133574" y="2602719"/>
                </a:lnTo>
                <a:lnTo>
                  <a:pt x="104139" y="2570332"/>
                </a:lnTo>
                <a:lnTo>
                  <a:pt x="77886" y="2535223"/>
                </a:lnTo>
                <a:lnTo>
                  <a:pt x="55042" y="2497621"/>
                </a:lnTo>
                <a:lnTo>
                  <a:pt x="35838" y="2457755"/>
                </a:lnTo>
                <a:lnTo>
                  <a:pt x="20503" y="2415854"/>
                </a:lnTo>
                <a:lnTo>
                  <a:pt x="9265" y="2372147"/>
                </a:lnTo>
                <a:lnTo>
                  <a:pt x="2354" y="2326864"/>
                </a:lnTo>
                <a:lnTo>
                  <a:pt x="0" y="2280234"/>
                </a:lnTo>
                <a:lnTo>
                  <a:pt x="0" y="456056"/>
                </a:lnTo>
                <a:close/>
              </a:path>
            </a:pathLst>
          </a:custGeom>
          <a:ln w="9999">
            <a:solidFill>
              <a:srgbClr val="918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92708"/>
            <a:ext cx="9122664" cy="2973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75" y="1124711"/>
            <a:ext cx="8964465" cy="2808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775" y="1124711"/>
            <a:ext cx="8964930" cy="2808605"/>
          </a:xfrm>
          <a:custGeom>
            <a:avLst/>
            <a:gdLst/>
            <a:ahLst/>
            <a:cxnLst/>
            <a:rect l="l" t="t" r="r" b="b"/>
            <a:pathLst>
              <a:path w="8964930" h="2808604">
                <a:moveTo>
                  <a:pt x="0" y="468122"/>
                </a:moveTo>
                <a:lnTo>
                  <a:pt x="2416" y="420253"/>
                </a:lnTo>
                <a:lnTo>
                  <a:pt x="9509" y="373768"/>
                </a:lnTo>
                <a:lnTo>
                  <a:pt x="21042" y="328903"/>
                </a:lnTo>
                <a:lnTo>
                  <a:pt x="36782" y="285892"/>
                </a:lnTo>
                <a:lnTo>
                  <a:pt x="56491" y="244971"/>
                </a:lnTo>
                <a:lnTo>
                  <a:pt x="79936" y="206375"/>
                </a:lnTo>
                <a:lnTo>
                  <a:pt x="106881" y="170338"/>
                </a:lnTo>
                <a:lnTo>
                  <a:pt x="137091" y="137096"/>
                </a:lnTo>
                <a:lnTo>
                  <a:pt x="170329" y="106884"/>
                </a:lnTo>
                <a:lnTo>
                  <a:pt x="206362" y="79938"/>
                </a:lnTo>
                <a:lnTo>
                  <a:pt x="244954" y="56492"/>
                </a:lnTo>
                <a:lnTo>
                  <a:pt x="285870" y="36782"/>
                </a:lnTo>
                <a:lnTo>
                  <a:pt x="328874" y="21042"/>
                </a:lnTo>
                <a:lnTo>
                  <a:pt x="373731" y="9509"/>
                </a:lnTo>
                <a:lnTo>
                  <a:pt x="420206" y="2416"/>
                </a:lnTo>
                <a:lnTo>
                  <a:pt x="468063" y="0"/>
                </a:lnTo>
                <a:lnTo>
                  <a:pt x="8496470" y="0"/>
                </a:lnTo>
                <a:lnTo>
                  <a:pt x="8544316" y="2416"/>
                </a:lnTo>
                <a:lnTo>
                  <a:pt x="8590781" y="9509"/>
                </a:lnTo>
                <a:lnTo>
                  <a:pt x="8635629" y="21042"/>
                </a:lnTo>
                <a:lnTo>
                  <a:pt x="8678625" y="36782"/>
                </a:lnTo>
                <a:lnTo>
                  <a:pt x="8719534" y="56492"/>
                </a:lnTo>
                <a:lnTo>
                  <a:pt x="8758121" y="79938"/>
                </a:lnTo>
                <a:lnTo>
                  <a:pt x="8794149" y="106884"/>
                </a:lnTo>
                <a:lnTo>
                  <a:pt x="8827384" y="137096"/>
                </a:lnTo>
                <a:lnTo>
                  <a:pt x="8857590" y="170338"/>
                </a:lnTo>
                <a:lnTo>
                  <a:pt x="8884533" y="206375"/>
                </a:lnTo>
                <a:lnTo>
                  <a:pt x="8907976" y="244971"/>
                </a:lnTo>
                <a:lnTo>
                  <a:pt x="8927684" y="285892"/>
                </a:lnTo>
                <a:lnTo>
                  <a:pt x="8943423" y="328903"/>
                </a:lnTo>
                <a:lnTo>
                  <a:pt x="8954956" y="373768"/>
                </a:lnTo>
                <a:lnTo>
                  <a:pt x="8962048" y="420253"/>
                </a:lnTo>
                <a:lnTo>
                  <a:pt x="8964465" y="468122"/>
                </a:lnTo>
                <a:lnTo>
                  <a:pt x="8964465" y="2340229"/>
                </a:lnTo>
                <a:lnTo>
                  <a:pt x="8962048" y="2388097"/>
                </a:lnTo>
                <a:lnTo>
                  <a:pt x="8954956" y="2434582"/>
                </a:lnTo>
                <a:lnTo>
                  <a:pt x="8943423" y="2479447"/>
                </a:lnTo>
                <a:lnTo>
                  <a:pt x="8927684" y="2522458"/>
                </a:lnTo>
                <a:lnTo>
                  <a:pt x="8907976" y="2563379"/>
                </a:lnTo>
                <a:lnTo>
                  <a:pt x="8884533" y="2601975"/>
                </a:lnTo>
                <a:lnTo>
                  <a:pt x="8857590" y="2638012"/>
                </a:lnTo>
                <a:lnTo>
                  <a:pt x="8827384" y="2671254"/>
                </a:lnTo>
                <a:lnTo>
                  <a:pt x="8794149" y="2701466"/>
                </a:lnTo>
                <a:lnTo>
                  <a:pt x="8758121" y="2728412"/>
                </a:lnTo>
                <a:lnTo>
                  <a:pt x="8719534" y="2751858"/>
                </a:lnTo>
                <a:lnTo>
                  <a:pt x="8678625" y="2771568"/>
                </a:lnTo>
                <a:lnTo>
                  <a:pt x="8635629" y="2787308"/>
                </a:lnTo>
                <a:lnTo>
                  <a:pt x="8590781" y="2798841"/>
                </a:lnTo>
                <a:lnTo>
                  <a:pt x="8544316" y="2805934"/>
                </a:lnTo>
                <a:lnTo>
                  <a:pt x="8496470" y="2808351"/>
                </a:lnTo>
                <a:lnTo>
                  <a:pt x="468063" y="2808351"/>
                </a:lnTo>
                <a:lnTo>
                  <a:pt x="420206" y="2805934"/>
                </a:lnTo>
                <a:lnTo>
                  <a:pt x="373731" y="2798841"/>
                </a:lnTo>
                <a:lnTo>
                  <a:pt x="328874" y="2787308"/>
                </a:lnTo>
                <a:lnTo>
                  <a:pt x="285870" y="2771568"/>
                </a:lnTo>
                <a:lnTo>
                  <a:pt x="244954" y="2751858"/>
                </a:lnTo>
                <a:lnTo>
                  <a:pt x="206362" y="2728412"/>
                </a:lnTo>
                <a:lnTo>
                  <a:pt x="170329" y="2701466"/>
                </a:lnTo>
                <a:lnTo>
                  <a:pt x="137091" y="2671254"/>
                </a:lnTo>
                <a:lnTo>
                  <a:pt x="106881" y="2638012"/>
                </a:lnTo>
                <a:lnTo>
                  <a:pt x="79936" y="2601976"/>
                </a:lnTo>
                <a:lnTo>
                  <a:pt x="56491" y="2563379"/>
                </a:lnTo>
                <a:lnTo>
                  <a:pt x="36782" y="2522458"/>
                </a:lnTo>
                <a:lnTo>
                  <a:pt x="21042" y="2479447"/>
                </a:lnTo>
                <a:lnTo>
                  <a:pt x="9509" y="2434582"/>
                </a:lnTo>
                <a:lnTo>
                  <a:pt x="2416" y="2388097"/>
                </a:lnTo>
                <a:lnTo>
                  <a:pt x="0" y="2340229"/>
                </a:lnTo>
                <a:lnTo>
                  <a:pt x="0" y="468122"/>
                </a:lnTo>
                <a:close/>
              </a:path>
            </a:pathLst>
          </a:custGeom>
          <a:ln w="9999">
            <a:solidFill>
              <a:srgbClr val="9184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1523" y="1268730"/>
            <a:ext cx="1368425" cy="405130"/>
          </a:xfrm>
          <a:prstGeom prst="rect">
            <a:avLst/>
          </a:prstGeom>
          <a:solidFill>
            <a:srgbClr val="FFFFFF"/>
          </a:solidFill>
          <a:ln w="25400">
            <a:solidFill>
              <a:srgbClr val="855D5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265"/>
              </a:spcBef>
            </a:pPr>
            <a:r>
              <a:rPr sz="2000" b="1" i="1" spc="-5" dirty="0">
                <a:solidFill>
                  <a:srgbClr val="634646"/>
                </a:solidFill>
                <a:latin typeface="Constantia"/>
                <a:cs typeface="Constantia"/>
              </a:rPr>
              <a:t>LIQUID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523" y="4104385"/>
            <a:ext cx="1512570" cy="405130"/>
          </a:xfrm>
          <a:prstGeom prst="rect">
            <a:avLst/>
          </a:prstGeom>
          <a:solidFill>
            <a:srgbClr val="FFFFFF"/>
          </a:solidFill>
          <a:ln w="25400">
            <a:solidFill>
              <a:srgbClr val="855D5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270"/>
              </a:spcBef>
            </a:pPr>
            <a:r>
              <a:rPr sz="20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SOLID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40171" y="1299844"/>
            <a:ext cx="2952369" cy="2520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7471" y="1287144"/>
            <a:ext cx="2978150" cy="2545715"/>
          </a:xfrm>
          <a:custGeom>
            <a:avLst/>
            <a:gdLst/>
            <a:ahLst/>
            <a:cxnLst/>
            <a:rect l="l" t="t" r="r" b="b"/>
            <a:pathLst>
              <a:path w="2978150" h="2545715">
                <a:moveTo>
                  <a:pt x="0" y="2545715"/>
                </a:moveTo>
                <a:lnTo>
                  <a:pt x="2977769" y="2545715"/>
                </a:lnTo>
                <a:lnTo>
                  <a:pt x="2977769" y="0"/>
                </a:lnTo>
                <a:lnTo>
                  <a:pt x="0" y="0"/>
                </a:lnTo>
                <a:lnTo>
                  <a:pt x="0" y="2545715"/>
                </a:lnTo>
                <a:close/>
              </a:path>
            </a:pathLst>
          </a:custGeom>
          <a:ln w="25400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0171" y="4193806"/>
            <a:ext cx="2938653" cy="2417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7471" y="4181106"/>
            <a:ext cx="2964180" cy="2442845"/>
          </a:xfrm>
          <a:custGeom>
            <a:avLst/>
            <a:gdLst/>
            <a:ahLst/>
            <a:cxnLst/>
            <a:rect l="l" t="t" r="r" b="b"/>
            <a:pathLst>
              <a:path w="2964179" h="2442845">
                <a:moveTo>
                  <a:pt x="0" y="2442591"/>
                </a:moveTo>
                <a:lnTo>
                  <a:pt x="2964053" y="2442591"/>
                </a:lnTo>
                <a:lnTo>
                  <a:pt x="2964053" y="0"/>
                </a:lnTo>
                <a:lnTo>
                  <a:pt x="0" y="0"/>
                </a:lnTo>
                <a:lnTo>
                  <a:pt x="0" y="2442591"/>
                </a:lnTo>
                <a:close/>
              </a:path>
            </a:pathLst>
          </a:custGeom>
          <a:ln w="25400">
            <a:solidFill>
              <a:srgbClr val="63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81733" y="1266190"/>
            <a:ext cx="40030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A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molecule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in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interior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of a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liquid</a:t>
            </a:r>
            <a:r>
              <a:rPr sz="1600" b="1" i="1" spc="5" dirty="0">
                <a:solidFill>
                  <a:srgbClr val="484142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is,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tabLst>
                <a:tab pos="1419225" algn="l"/>
                <a:tab pos="2887345" algn="l"/>
                <a:tab pos="3474085" algn="l"/>
              </a:tabLst>
            </a:pPr>
            <a:r>
              <a:rPr sz="1600" b="1" i="1" spc="-20" dirty="0">
                <a:solidFill>
                  <a:srgbClr val="484142"/>
                </a:solidFill>
                <a:latin typeface="Constantia"/>
                <a:cs typeface="Constantia"/>
              </a:rPr>
              <a:t>c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omp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l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e</a:t>
            </a:r>
            <a:r>
              <a:rPr sz="1600" b="1" i="1" spc="-35" dirty="0">
                <a:solidFill>
                  <a:srgbClr val="484142"/>
                </a:solidFill>
                <a:latin typeface="Constantia"/>
                <a:cs typeface="Constantia"/>
              </a:rPr>
              <a:t>t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el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y</a:t>
            </a:r>
            <a:r>
              <a:rPr sz="1600" b="1" i="1" dirty="0">
                <a:solidFill>
                  <a:srgbClr val="484142"/>
                </a:solidFill>
                <a:latin typeface="Constantia"/>
                <a:cs typeface="Constantia"/>
              </a:rPr>
              <a:t>	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su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rr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ou</a:t>
            </a:r>
            <a:r>
              <a:rPr sz="1600" b="1" i="1" spc="-20" dirty="0">
                <a:solidFill>
                  <a:srgbClr val="484142"/>
                </a:solidFill>
                <a:latin typeface="Constantia"/>
                <a:cs typeface="Constantia"/>
              </a:rPr>
              <a:t>n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d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e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d</a:t>
            </a:r>
            <a:r>
              <a:rPr sz="1600" b="1" i="1" dirty="0">
                <a:solidFill>
                  <a:srgbClr val="484142"/>
                </a:solidFill>
                <a:latin typeface="Constantia"/>
                <a:cs typeface="Constantia"/>
              </a:rPr>
              <a:t>	</a:t>
            </a:r>
            <a:r>
              <a:rPr sz="1600" b="1" i="1" spc="-25" dirty="0">
                <a:solidFill>
                  <a:srgbClr val="484142"/>
                </a:solidFill>
                <a:latin typeface="Constantia"/>
                <a:cs typeface="Constantia"/>
              </a:rPr>
              <a:t>b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y</a:t>
            </a:r>
            <a:r>
              <a:rPr sz="1600" b="1" i="1" dirty="0">
                <a:solidFill>
                  <a:srgbClr val="484142"/>
                </a:solidFill>
                <a:latin typeface="Constantia"/>
                <a:cs typeface="Constantia"/>
              </a:rPr>
              <a:t>	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o</a:t>
            </a:r>
            <a:r>
              <a:rPr sz="1600" b="1" i="1" spc="-35" dirty="0">
                <a:solidFill>
                  <a:srgbClr val="484142"/>
                </a:solidFill>
                <a:latin typeface="Constantia"/>
                <a:cs typeface="Constantia"/>
              </a:rPr>
              <a:t>t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h</a:t>
            </a:r>
            <a:r>
              <a:rPr sz="1600" b="1" i="1" spc="-20" dirty="0">
                <a:solidFill>
                  <a:srgbClr val="484142"/>
                </a:solidFill>
                <a:latin typeface="Constantia"/>
                <a:cs typeface="Constantia"/>
              </a:rPr>
              <a:t>e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r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9110" y="1754250"/>
            <a:ext cx="538861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molecules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so,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on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average,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it is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attracted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equally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in  all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directions.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On a molecule in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surface, </a:t>
            </a:r>
            <a:r>
              <a:rPr sz="1600" b="1" i="1" spc="-25" dirty="0">
                <a:solidFill>
                  <a:srgbClr val="484142"/>
                </a:solidFill>
                <a:latin typeface="Constantia"/>
                <a:cs typeface="Constantia"/>
              </a:rPr>
              <a:t>however, 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there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is a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resultant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attraction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inwards,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because </a:t>
            </a:r>
            <a:r>
              <a:rPr sz="1600" b="1" i="1" spc="-20" dirty="0">
                <a:solidFill>
                  <a:srgbClr val="484142"/>
                </a:solidFill>
                <a:latin typeface="Constantia"/>
                <a:cs typeface="Constantia"/>
              </a:rPr>
              <a:t>the 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number of molecules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per unit volume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is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greater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in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bulk 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liquid than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in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20" dirty="0">
                <a:solidFill>
                  <a:srgbClr val="484142"/>
                </a:solidFill>
                <a:latin typeface="Constantia"/>
                <a:cs typeface="Constantia"/>
              </a:rPr>
              <a:t>vapour,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this gives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rise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to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surface  tension.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Hence,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particles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at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surface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and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particles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at </a:t>
            </a:r>
            <a:r>
              <a:rPr sz="1600" b="1" i="1" spc="-20" dirty="0">
                <a:solidFill>
                  <a:srgbClr val="484142"/>
                </a:solidFill>
                <a:latin typeface="Constantia"/>
                <a:cs typeface="Constantia"/>
              </a:rPr>
              <a:t>the 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bulk are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in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different environment thus giving rise </a:t>
            </a:r>
            <a:r>
              <a:rPr sz="1600" b="1" i="1" spc="-30" dirty="0">
                <a:solidFill>
                  <a:srgbClr val="484142"/>
                </a:solidFill>
                <a:latin typeface="Constantia"/>
                <a:cs typeface="Constantia"/>
              </a:rPr>
              <a:t>to 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difference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in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free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energy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at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surface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&amp; in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</a:t>
            </a:r>
            <a:r>
              <a:rPr sz="1600" b="1" i="1" spc="130" dirty="0">
                <a:solidFill>
                  <a:srgbClr val="484142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bulk</a:t>
            </a:r>
            <a:r>
              <a:rPr sz="1600" i="1" spc="-5" dirty="0">
                <a:solidFill>
                  <a:srgbClr val="484142"/>
                </a:solidFill>
                <a:latin typeface="Constantia"/>
                <a:cs typeface="Constantia"/>
              </a:rPr>
              <a:t>.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64867" y="4137405"/>
            <a:ext cx="378015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The Cleavage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of a big crystal of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solid  into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smaller units is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done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to</a:t>
            </a:r>
            <a:r>
              <a:rPr sz="1600" b="1" i="1" spc="160" dirty="0">
                <a:solidFill>
                  <a:srgbClr val="484142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increase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8267" y="4625085"/>
            <a:ext cx="53879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surface area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.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Due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to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cleavage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of a big crystal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into 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smaller unit, </a:t>
            </a:r>
            <a:r>
              <a:rPr sz="1600" b="1" i="1" spc="-5" dirty="0">
                <a:solidFill>
                  <a:srgbClr val="C00000"/>
                </a:solidFill>
                <a:latin typeface="Constantia"/>
                <a:cs typeface="Constantia"/>
              </a:rPr>
              <a:t>residual </a:t>
            </a:r>
            <a:r>
              <a:rPr sz="1600" b="1" i="1" spc="-10" dirty="0">
                <a:solidFill>
                  <a:srgbClr val="C00000"/>
                </a:solidFill>
                <a:latin typeface="Constantia"/>
                <a:cs typeface="Constantia"/>
              </a:rPr>
              <a:t>forces </a:t>
            </a:r>
            <a:r>
              <a:rPr sz="1600" b="1" i="1" spc="-5" dirty="0">
                <a:solidFill>
                  <a:srgbClr val="C00000"/>
                </a:solidFill>
                <a:latin typeface="Constantia"/>
                <a:cs typeface="Constantia"/>
              </a:rPr>
              <a:t>or </a:t>
            </a:r>
            <a:r>
              <a:rPr sz="1600" b="1" i="1" spc="-10" dirty="0">
                <a:solidFill>
                  <a:srgbClr val="C00000"/>
                </a:solidFill>
                <a:latin typeface="Constantia"/>
                <a:cs typeface="Constantia"/>
              </a:rPr>
              <a:t>vacancies </a:t>
            </a:r>
            <a:r>
              <a:rPr sz="1600" b="1" i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/>
                <a:cs typeface="Constantia"/>
              </a:rPr>
              <a:t>gets </a:t>
            </a:r>
            <a:r>
              <a:rPr sz="1600" b="1" i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/>
                <a:cs typeface="Constantia"/>
              </a:rPr>
              <a:t>generated 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on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surface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solid. </a:t>
            </a:r>
            <a:r>
              <a:rPr sz="1600" b="1" i="1" dirty="0">
                <a:solidFill>
                  <a:srgbClr val="484142"/>
                </a:solidFill>
                <a:latin typeface="Constantia"/>
                <a:cs typeface="Constantia"/>
              </a:rPr>
              <a:t>Occupancy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these 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vacancies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by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some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other </a:t>
            </a:r>
            <a:r>
              <a:rPr sz="1600" b="1" i="1" spc="-5" dirty="0">
                <a:solidFill>
                  <a:srgbClr val="484142"/>
                </a:solidFill>
                <a:latin typeface="Constantia"/>
                <a:cs typeface="Constantia"/>
              </a:rPr>
              <a:t>molecular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species </a:t>
            </a:r>
            <a:r>
              <a:rPr sz="1600" b="1" i="1" spc="-15" dirty="0">
                <a:solidFill>
                  <a:srgbClr val="484142"/>
                </a:solidFill>
                <a:latin typeface="Constantia"/>
                <a:cs typeface="Constantia"/>
              </a:rPr>
              <a:t>results </a:t>
            </a:r>
            <a:r>
              <a:rPr sz="1600" b="1" i="1" spc="-10" dirty="0">
                <a:solidFill>
                  <a:srgbClr val="484142"/>
                </a:solidFill>
                <a:latin typeface="Constantia"/>
                <a:cs typeface="Constantia"/>
              </a:rPr>
              <a:t>into  Adsorption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422D2D"/>
                </a:solidFill>
                <a:latin typeface="Constantia"/>
                <a:cs typeface="Constantia"/>
              </a:rPr>
              <a:t>: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6459" y="560831"/>
            <a:ext cx="534924" cy="507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969" y="278079"/>
            <a:ext cx="6043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18740" algn="l"/>
                <a:tab pos="3053080" algn="l"/>
              </a:tabLst>
            </a:pPr>
            <a:r>
              <a:rPr sz="2800" spc="-10" dirty="0"/>
              <a:t>SPONTANEITY	</a:t>
            </a:r>
            <a:r>
              <a:rPr sz="2800" spc="-5" dirty="0"/>
              <a:t>&amp;	</a:t>
            </a:r>
            <a:r>
              <a:rPr sz="2800" spc="-15" dirty="0"/>
              <a:t>EXOTHERMICITY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38987" y="3180714"/>
            <a:ext cx="7987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46750" algn="l"/>
              </a:tabLst>
            </a:pPr>
            <a:r>
              <a:rPr sz="1600" b="1" i="1" spc="-30" dirty="0">
                <a:solidFill>
                  <a:srgbClr val="634646"/>
                </a:solidFill>
                <a:latin typeface="Constantia"/>
                <a:cs typeface="Constantia"/>
              </a:rPr>
              <a:t>For </a:t>
            </a:r>
            <a:r>
              <a:rPr sz="1600" b="1" i="1" spc="3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SPONTANEITY	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............... at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const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T &amp;</a:t>
            </a:r>
            <a:r>
              <a:rPr sz="1600" b="1" i="1" spc="-4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P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7932" y="5474919"/>
            <a:ext cx="32816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As for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Spontaneity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, </a:t>
            </a:r>
            <a:r>
              <a:rPr sz="1600" b="1" i="1" spc="-10" dirty="0">
                <a:solidFill>
                  <a:srgbClr val="422D2D"/>
                </a:solidFill>
                <a:latin typeface="Constantia"/>
                <a:cs typeface="Constantia"/>
              </a:rPr>
              <a:t>ΔG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&lt; 0 ,</a:t>
            </a:r>
            <a:r>
              <a:rPr sz="1600" b="1" i="1" spc="-1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422D2D"/>
                </a:solidFill>
                <a:latin typeface="Constantia"/>
                <a:cs typeface="Constantia"/>
              </a:rPr>
              <a:t>hence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9454" y="5474919"/>
            <a:ext cx="3177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422D2D"/>
                </a:solidFill>
                <a:latin typeface="Constantia"/>
                <a:cs typeface="Constantia"/>
              </a:rPr>
              <a:t>ΔH should </a:t>
            </a:r>
            <a:r>
              <a:rPr sz="1600" b="1" i="1" dirty="0">
                <a:solidFill>
                  <a:srgbClr val="422D2D"/>
                </a:solidFill>
                <a:latin typeface="Constantia"/>
                <a:cs typeface="Constantia"/>
              </a:rPr>
              <a:t>be </a:t>
            </a:r>
            <a:r>
              <a:rPr sz="1600" b="1" i="1" spc="-10" dirty="0">
                <a:solidFill>
                  <a:srgbClr val="422D2D"/>
                </a:solidFill>
                <a:latin typeface="Constantia"/>
                <a:cs typeface="Constantia"/>
              </a:rPr>
              <a:t>negative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i.e ΔH &lt;</a:t>
            </a:r>
            <a:r>
              <a:rPr sz="1600" b="1" i="1" spc="-2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0300" y="1624583"/>
            <a:ext cx="4415028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61260" y="1584960"/>
            <a:ext cx="4408932" cy="516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3739" y="1656079"/>
            <a:ext cx="4248531" cy="3600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3739" y="1656079"/>
            <a:ext cx="4248785" cy="360045"/>
          </a:xfrm>
          <a:custGeom>
            <a:avLst/>
            <a:gdLst/>
            <a:ahLst/>
            <a:cxnLst/>
            <a:rect l="l" t="t" r="r" b="b"/>
            <a:pathLst>
              <a:path w="4248784" h="360044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4188460" y="0"/>
                </a:lnTo>
                <a:lnTo>
                  <a:pt x="4211829" y="4724"/>
                </a:lnTo>
                <a:lnTo>
                  <a:pt x="4230925" y="17605"/>
                </a:lnTo>
                <a:lnTo>
                  <a:pt x="4243806" y="36701"/>
                </a:lnTo>
                <a:lnTo>
                  <a:pt x="4248531" y="60071"/>
                </a:lnTo>
                <a:lnTo>
                  <a:pt x="4248531" y="300100"/>
                </a:lnTo>
                <a:lnTo>
                  <a:pt x="4243806" y="323451"/>
                </a:lnTo>
                <a:lnTo>
                  <a:pt x="4230925" y="342503"/>
                </a:lnTo>
                <a:lnTo>
                  <a:pt x="4211829" y="355340"/>
                </a:lnTo>
                <a:lnTo>
                  <a:pt x="4188460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999">
            <a:solidFill>
              <a:srgbClr val="85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1536" y="1132840"/>
            <a:ext cx="8672830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015">
              <a:lnSpc>
                <a:spcPct val="100000"/>
              </a:lnSpc>
              <a:spcBef>
                <a:spcPts val="95"/>
              </a:spcBef>
            </a:pP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Any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process can </a:t>
            </a:r>
            <a:r>
              <a:rPr sz="1600" b="1" i="1" dirty="0">
                <a:solidFill>
                  <a:srgbClr val="634646"/>
                </a:solidFill>
                <a:latin typeface="Constantia"/>
                <a:cs typeface="Constantia"/>
              </a:rPr>
              <a:t>be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represented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thermodynamically under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constant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T &amp; P</a:t>
            </a:r>
            <a:r>
              <a:rPr sz="1600" b="1" i="1" spc="9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by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R="149860" algn="ctr">
              <a:lnSpc>
                <a:spcPct val="100000"/>
              </a:lnSpc>
              <a:tabLst>
                <a:tab pos="2348230" algn="l"/>
              </a:tabLst>
            </a:pPr>
            <a:r>
              <a:rPr sz="1800" b="1" spc="-5" dirty="0">
                <a:solidFill>
                  <a:srgbClr val="634646"/>
                </a:solidFill>
                <a:latin typeface="Constantia"/>
                <a:cs typeface="Constantia"/>
              </a:rPr>
              <a:t>GIBBS</a:t>
            </a:r>
            <a:r>
              <a:rPr sz="1800" b="1" spc="409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800" b="1" spc="-30" dirty="0">
                <a:solidFill>
                  <a:srgbClr val="634646"/>
                </a:solidFill>
                <a:latin typeface="Constantia"/>
                <a:cs typeface="Constantia"/>
              </a:rPr>
              <a:t>EQUATION </a:t>
            </a:r>
            <a:r>
              <a:rPr sz="1800" b="1" spc="1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634646"/>
                </a:solidFill>
                <a:latin typeface="Constantia"/>
                <a:cs typeface="Constantia"/>
              </a:rPr>
              <a:t>:	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ΔG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= ΔH –</a:t>
            </a:r>
            <a:r>
              <a:rPr sz="1800" b="1" spc="-10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TΔS</a:t>
            </a:r>
            <a:endParaRPr sz="1800">
              <a:latin typeface="Constantia"/>
              <a:cs typeface="Constantia"/>
            </a:endParaRPr>
          </a:p>
          <a:p>
            <a:pPr marL="12700" marR="5080" indent="91440">
              <a:lnSpc>
                <a:spcPts val="3840"/>
              </a:lnSpc>
              <a:spcBef>
                <a:spcPts val="115"/>
              </a:spcBef>
              <a:tabLst>
                <a:tab pos="2615565" algn="l"/>
                <a:tab pos="4999990" algn="l"/>
                <a:tab pos="6387465" algn="l"/>
              </a:tabLst>
            </a:pPr>
            <a:r>
              <a:rPr sz="1600" b="1" i="1" spc="-10" dirty="0">
                <a:solidFill>
                  <a:srgbClr val="422D2D"/>
                </a:solidFill>
                <a:latin typeface="Constantia"/>
                <a:cs typeface="Constantia"/>
              </a:rPr>
              <a:t>ΔG 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=  </a:t>
            </a:r>
            <a:r>
              <a:rPr sz="1600" b="1" i="1" spc="-10" dirty="0">
                <a:solidFill>
                  <a:srgbClr val="422D2D"/>
                </a:solidFill>
                <a:latin typeface="Constantia"/>
                <a:cs typeface="Constantia"/>
              </a:rPr>
              <a:t>Gibbs </a:t>
            </a:r>
            <a:r>
              <a:rPr sz="1600" b="1" i="1" spc="-20" dirty="0">
                <a:solidFill>
                  <a:srgbClr val="422D2D"/>
                </a:solidFill>
                <a:latin typeface="Constantia"/>
                <a:cs typeface="Constantia"/>
              </a:rPr>
              <a:t>Free</a:t>
            </a:r>
            <a:r>
              <a:rPr sz="1600" b="1" i="1" spc="4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422D2D"/>
                </a:solidFill>
                <a:latin typeface="Constantia"/>
                <a:cs typeface="Constantia"/>
              </a:rPr>
              <a:t>Energy</a:t>
            </a:r>
            <a:r>
              <a:rPr sz="1600" b="1" i="1" spc="1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,	ΔH =  </a:t>
            </a:r>
            <a:r>
              <a:rPr sz="1600" b="1" i="1" spc="-15" dirty="0">
                <a:solidFill>
                  <a:srgbClr val="422D2D"/>
                </a:solidFill>
                <a:latin typeface="Constantia"/>
                <a:cs typeface="Constantia"/>
              </a:rPr>
              <a:t>Heat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of</a:t>
            </a:r>
            <a:r>
              <a:rPr sz="1600" b="1" i="1" spc="3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422D2D"/>
                </a:solidFill>
                <a:latin typeface="Constantia"/>
                <a:cs typeface="Constantia"/>
              </a:rPr>
              <a:t>enthalpy</a:t>
            </a:r>
            <a:r>
              <a:rPr sz="1600" b="1" i="1" spc="4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,	ΔS</a:t>
            </a:r>
            <a:r>
              <a:rPr sz="1600" b="1" i="1" spc="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=</a:t>
            </a:r>
            <a:r>
              <a:rPr sz="1600" b="1" i="1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422D2D"/>
                </a:solidFill>
                <a:latin typeface="Constantia"/>
                <a:cs typeface="Constantia"/>
              </a:rPr>
              <a:t>Entropy	</a:t>
            </a:r>
            <a:r>
              <a:rPr sz="1600" b="1" i="1" spc="-5" dirty="0">
                <a:solidFill>
                  <a:srgbClr val="422D2D"/>
                </a:solidFill>
                <a:latin typeface="Constantia"/>
                <a:cs typeface="Constantia"/>
              </a:rPr>
              <a:t>&amp; T = </a:t>
            </a:r>
            <a:r>
              <a:rPr sz="1600" b="1" i="1" spc="-25" dirty="0">
                <a:solidFill>
                  <a:srgbClr val="422D2D"/>
                </a:solidFill>
                <a:latin typeface="Constantia"/>
                <a:cs typeface="Constantia"/>
              </a:rPr>
              <a:t>Temperature 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Adsorption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a </a:t>
            </a:r>
            <a:r>
              <a:rPr sz="1600" b="1" i="1" spc="-20" dirty="0">
                <a:solidFill>
                  <a:srgbClr val="634646"/>
                </a:solidFill>
                <a:latin typeface="Constantia"/>
                <a:cs typeface="Constantia"/>
              </a:rPr>
              <a:t>SPONTANEOUS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process,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there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a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decrease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in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free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energy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the</a:t>
            </a:r>
            <a:r>
              <a:rPr sz="1600" b="1" i="1" spc="17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system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41320" y="3072383"/>
            <a:ext cx="2892552" cy="52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5055" y="3032760"/>
            <a:ext cx="2709672" cy="516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3489" y="3103752"/>
            <a:ext cx="2727960" cy="3600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3489" y="3103752"/>
            <a:ext cx="2727960" cy="360045"/>
          </a:xfrm>
          <a:custGeom>
            <a:avLst/>
            <a:gdLst/>
            <a:ahLst/>
            <a:cxnLst/>
            <a:rect l="l" t="t" r="r" b="b"/>
            <a:pathLst>
              <a:path w="2727960" h="360045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2667889" y="0"/>
                </a:lnTo>
                <a:lnTo>
                  <a:pt x="2691258" y="4724"/>
                </a:lnTo>
                <a:lnTo>
                  <a:pt x="2710354" y="17605"/>
                </a:lnTo>
                <a:lnTo>
                  <a:pt x="2723235" y="36701"/>
                </a:lnTo>
                <a:lnTo>
                  <a:pt x="2727960" y="60071"/>
                </a:lnTo>
                <a:lnTo>
                  <a:pt x="2727960" y="300100"/>
                </a:lnTo>
                <a:lnTo>
                  <a:pt x="2723235" y="323451"/>
                </a:lnTo>
                <a:lnTo>
                  <a:pt x="2710354" y="342503"/>
                </a:lnTo>
                <a:lnTo>
                  <a:pt x="2691258" y="355340"/>
                </a:lnTo>
                <a:lnTo>
                  <a:pt x="2667889" y="360045"/>
                </a:lnTo>
                <a:lnTo>
                  <a:pt x="60071" y="360045"/>
                </a:lnTo>
                <a:lnTo>
                  <a:pt x="36701" y="355340"/>
                </a:lnTo>
                <a:lnTo>
                  <a:pt x="17605" y="342503"/>
                </a:lnTo>
                <a:lnTo>
                  <a:pt x="4724" y="323451"/>
                </a:lnTo>
                <a:lnTo>
                  <a:pt x="0" y="300100"/>
                </a:lnTo>
                <a:lnTo>
                  <a:pt x="0" y="60071"/>
                </a:lnTo>
                <a:close/>
              </a:path>
            </a:pathLst>
          </a:custGeom>
          <a:ln w="9999">
            <a:solidFill>
              <a:srgbClr val="85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92728" y="3123946"/>
            <a:ext cx="2188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(ΔG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= 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ΔH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– 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TΔS </a:t>
            </a:r>
            <a:r>
              <a:rPr sz="1800" b="1" spc="-204" dirty="0">
                <a:solidFill>
                  <a:srgbClr val="422D2D"/>
                </a:solidFill>
                <a:latin typeface="Constantia"/>
                <a:cs typeface="Constantia"/>
              </a:rPr>
              <a:t>)</a:t>
            </a:r>
            <a:r>
              <a:rPr sz="2700" b="1" i="1" spc="-307" baseline="-7716" dirty="0">
                <a:solidFill>
                  <a:srgbClr val="634646"/>
                </a:solidFill>
                <a:latin typeface="Constantia"/>
                <a:cs typeface="Constantia"/>
              </a:rPr>
              <a:t>.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&lt;</a:t>
            </a:r>
            <a:r>
              <a:rPr sz="1800" b="1" spc="-28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65960" y="4693920"/>
            <a:ext cx="5134355" cy="669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2535" y="4468367"/>
            <a:ext cx="5230368" cy="1048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9398" y="4725161"/>
            <a:ext cx="4968494" cy="504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49398" y="4725161"/>
            <a:ext cx="4968875" cy="504190"/>
          </a:xfrm>
          <a:custGeom>
            <a:avLst/>
            <a:gdLst/>
            <a:ahLst/>
            <a:cxnLst/>
            <a:rect l="l" t="t" r="r" b="b"/>
            <a:pathLst>
              <a:path w="4968875" h="504189">
                <a:moveTo>
                  <a:pt x="0" y="83946"/>
                </a:moveTo>
                <a:lnTo>
                  <a:pt x="6598" y="51274"/>
                </a:lnTo>
                <a:lnTo>
                  <a:pt x="24590" y="24590"/>
                </a:lnTo>
                <a:lnTo>
                  <a:pt x="51274" y="6598"/>
                </a:lnTo>
                <a:lnTo>
                  <a:pt x="83946" y="0"/>
                </a:lnTo>
                <a:lnTo>
                  <a:pt x="4884547" y="0"/>
                </a:lnTo>
                <a:lnTo>
                  <a:pt x="4917219" y="6598"/>
                </a:lnTo>
                <a:lnTo>
                  <a:pt x="4943903" y="24590"/>
                </a:lnTo>
                <a:lnTo>
                  <a:pt x="4961895" y="51274"/>
                </a:lnTo>
                <a:lnTo>
                  <a:pt x="4968494" y="83946"/>
                </a:lnTo>
                <a:lnTo>
                  <a:pt x="4968494" y="419988"/>
                </a:lnTo>
                <a:lnTo>
                  <a:pt x="4961895" y="452735"/>
                </a:lnTo>
                <a:lnTo>
                  <a:pt x="4943903" y="479456"/>
                </a:lnTo>
                <a:lnTo>
                  <a:pt x="4917219" y="497462"/>
                </a:lnTo>
                <a:lnTo>
                  <a:pt x="4884547" y="504063"/>
                </a:lnTo>
                <a:lnTo>
                  <a:pt x="83946" y="504063"/>
                </a:lnTo>
                <a:lnTo>
                  <a:pt x="51274" y="497462"/>
                </a:lnTo>
                <a:lnTo>
                  <a:pt x="24590" y="479456"/>
                </a:lnTo>
                <a:lnTo>
                  <a:pt x="6598" y="452735"/>
                </a:lnTo>
                <a:lnTo>
                  <a:pt x="0" y="419988"/>
                </a:lnTo>
                <a:lnTo>
                  <a:pt x="0" y="83946"/>
                </a:lnTo>
                <a:close/>
              </a:path>
            </a:pathLst>
          </a:custGeom>
          <a:ln w="9999">
            <a:solidFill>
              <a:srgbClr val="85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7503" y="3676269"/>
            <a:ext cx="7077709" cy="144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As translational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freedom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of </a:t>
            </a:r>
            <a:r>
              <a:rPr sz="1600" b="1" i="1" spc="-10" dirty="0">
                <a:solidFill>
                  <a:srgbClr val="634646"/>
                </a:solidFill>
                <a:latin typeface="Constantia"/>
                <a:cs typeface="Constantia"/>
              </a:rPr>
              <a:t>adsorbate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is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reduced when </a:t>
            </a:r>
            <a:r>
              <a:rPr sz="1600" b="1" i="1" spc="-5" dirty="0">
                <a:solidFill>
                  <a:srgbClr val="634646"/>
                </a:solidFill>
                <a:latin typeface="Constantia"/>
                <a:cs typeface="Constantia"/>
              </a:rPr>
              <a:t>it is adsorbed ,</a:t>
            </a:r>
            <a:r>
              <a:rPr sz="1600" b="1" i="1" spc="55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600" b="1" i="1" spc="-15" dirty="0">
                <a:solidFill>
                  <a:srgbClr val="634646"/>
                </a:solidFill>
                <a:latin typeface="Constantia"/>
                <a:cs typeface="Constantia"/>
              </a:rPr>
              <a:t>thus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R="118110" algn="ctr">
              <a:lnSpc>
                <a:spcPct val="100000"/>
              </a:lnSpc>
            </a:pP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ΔS  </a:t>
            </a:r>
            <a:r>
              <a:rPr sz="1800" b="1" i="1" dirty="0">
                <a:solidFill>
                  <a:srgbClr val="634646"/>
                </a:solidFill>
                <a:latin typeface="Constantia"/>
                <a:cs typeface="Constantia"/>
              </a:rPr>
              <a:t>&lt;  0 </a:t>
            </a:r>
            <a:r>
              <a:rPr sz="1800" b="1" i="1" spc="-5" dirty="0">
                <a:solidFill>
                  <a:srgbClr val="634646"/>
                </a:solidFill>
                <a:latin typeface="Constantia"/>
                <a:cs typeface="Constantia"/>
              </a:rPr>
              <a:t>or</a:t>
            </a:r>
            <a:r>
              <a:rPr sz="1800" b="1" i="1" spc="-30" dirty="0">
                <a:solidFill>
                  <a:srgbClr val="634646"/>
                </a:solidFill>
                <a:latin typeface="Constantia"/>
                <a:cs typeface="Constantia"/>
              </a:rPr>
              <a:t> </a:t>
            </a:r>
            <a:r>
              <a:rPr sz="1800" b="1" i="1" spc="-10" dirty="0">
                <a:solidFill>
                  <a:srgbClr val="634646"/>
                </a:solidFill>
                <a:latin typeface="Constantia"/>
                <a:cs typeface="Constantia"/>
              </a:rPr>
              <a:t>negative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275590" algn="ctr">
              <a:lnSpc>
                <a:spcPct val="100000"/>
              </a:lnSpc>
              <a:tabLst>
                <a:tab pos="3334385" algn="l"/>
              </a:tabLst>
            </a:pP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ΔG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= 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ΔH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–</a:t>
            </a:r>
            <a:r>
              <a:rPr sz="1800" b="1" spc="-9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T</a:t>
            </a:r>
            <a:r>
              <a:rPr sz="1800" b="1" spc="-50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(-ΔS)	ΔG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= 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ΔH </a:t>
            </a:r>
            <a:r>
              <a:rPr sz="1800" b="1" dirty="0">
                <a:solidFill>
                  <a:srgbClr val="422D2D"/>
                </a:solidFill>
                <a:latin typeface="Constantia"/>
                <a:cs typeface="Constantia"/>
              </a:rPr>
              <a:t>+ T</a:t>
            </a:r>
            <a:r>
              <a:rPr sz="1800" b="1" spc="-195" dirty="0">
                <a:solidFill>
                  <a:srgbClr val="422D2D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422D2D"/>
                </a:solidFill>
                <a:latin typeface="Constantia"/>
                <a:cs typeface="Constantia"/>
              </a:rPr>
              <a:t>ΔS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38828" y="4887467"/>
            <a:ext cx="608076" cy="315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0683" y="5975603"/>
            <a:ext cx="7452359" cy="6903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86332" y="6114084"/>
            <a:ext cx="649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Constantia"/>
                <a:cs typeface="Constantia"/>
              </a:rPr>
              <a:t>SPONTANEOUS </a:t>
            </a:r>
            <a:r>
              <a:rPr sz="1800" b="1" dirty="0">
                <a:solidFill>
                  <a:srgbClr val="C00000"/>
                </a:solidFill>
                <a:latin typeface="Constantia"/>
                <a:cs typeface="Constantia"/>
              </a:rPr>
              <a:t>i.e. (ΔG &lt; 0 ) &amp; </a:t>
            </a:r>
            <a:r>
              <a:rPr sz="1800" b="1" spc="-20" dirty="0">
                <a:solidFill>
                  <a:srgbClr val="C00000"/>
                </a:solidFill>
                <a:latin typeface="Constantia"/>
                <a:cs typeface="Constantia"/>
              </a:rPr>
              <a:t>EXOTHERMIC </a:t>
            </a:r>
            <a:r>
              <a:rPr sz="1800" b="1" spc="-5" dirty="0">
                <a:solidFill>
                  <a:srgbClr val="C00000"/>
                </a:solidFill>
                <a:latin typeface="Constantia"/>
                <a:cs typeface="Constantia"/>
              </a:rPr>
              <a:t>i.e. </a:t>
            </a:r>
            <a:r>
              <a:rPr sz="1800" b="1" dirty="0">
                <a:solidFill>
                  <a:srgbClr val="C00000"/>
                </a:solidFill>
                <a:latin typeface="Constantia"/>
                <a:cs typeface="Constantia"/>
              </a:rPr>
              <a:t>( </a:t>
            </a:r>
            <a:r>
              <a:rPr sz="1800" b="1" spc="-5" dirty="0">
                <a:solidFill>
                  <a:srgbClr val="C00000"/>
                </a:solidFill>
                <a:latin typeface="Constantia"/>
                <a:cs typeface="Constantia"/>
              </a:rPr>
              <a:t>ΔH </a:t>
            </a:r>
            <a:r>
              <a:rPr sz="1800" b="1" dirty="0">
                <a:solidFill>
                  <a:srgbClr val="C00000"/>
                </a:solidFill>
                <a:latin typeface="Constantia"/>
                <a:cs typeface="Constantia"/>
              </a:rPr>
              <a:t>&lt; 0</a:t>
            </a:r>
            <a:r>
              <a:rPr sz="1800" b="1" spc="-75" dirty="0">
                <a:solidFill>
                  <a:srgbClr val="C000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onstantia"/>
                <a:cs typeface="Constantia"/>
              </a:rPr>
              <a:t>)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15771</TotalTime>
  <Words>2355</Words>
  <Application>Microsoft Office PowerPoint</Application>
  <PresentationFormat>On-screen Show (4:3)</PresentationFormat>
  <Paragraphs>341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Surface Chemistry</vt:lpstr>
      <vt:lpstr>Why Surface ?</vt:lpstr>
      <vt:lpstr>PRESENTATION FLOW</vt:lpstr>
      <vt:lpstr>ADSORPTION : BASICS</vt:lpstr>
      <vt:lpstr>TYPES OF ADSORBENTS</vt:lpstr>
      <vt:lpstr>COMMERCIAL</vt:lpstr>
      <vt:lpstr>ADSORPTION : PRINCIPLE</vt:lpstr>
      <vt:lpstr>ADSORPTION IN LIQUIDS &amp; SOLIDS</vt:lpstr>
      <vt:lpstr>SPONTANEITY &amp; EXOTHERMICITY</vt:lpstr>
      <vt:lpstr>PHYSISORPTION</vt:lpstr>
      <vt:lpstr>CHEMISORPTIONS</vt:lpstr>
      <vt:lpstr>Slide 12</vt:lpstr>
      <vt:lpstr>FACTORS AFFECTING ADSORPTION</vt:lpstr>
      <vt:lpstr>ADSORPTION ISOTHERMS</vt:lpstr>
      <vt:lpstr>FREUNDLICH ISOTHERM</vt:lpstr>
      <vt:lpstr>LANGMUIR ISOTHERM</vt:lpstr>
      <vt:lpstr>CONTINUED.....</vt:lpstr>
      <vt:lpstr>TEMKIN ISOTHERM</vt:lpstr>
      <vt:lpstr>BET ISOTHERM</vt:lpstr>
      <vt:lpstr>ADSORPTION KINETIC MODELS</vt:lpstr>
      <vt:lpstr>CONTINUED ......</vt:lpstr>
      <vt:lpstr>APPLICATIONS OF ADSORPTION</vt:lpstr>
      <vt:lpstr>REFERENCES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KAMYA</dc:creator>
  <cp:lastModifiedBy>hp</cp:lastModifiedBy>
  <cp:revision>5</cp:revision>
  <dcterms:created xsi:type="dcterms:W3CDTF">2020-03-09T10:24:52Z</dcterms:created>
  <dcterms:modified xsi:type="dcterms:W3CDTF">2020-12-08T05:53:24Z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2020-03-09T00:00:00Z</vt:filetime>
  </property>
</Properties>
</file>