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31"/>
  </p:notesMasterIdLst>
  <p:sldIdLst>
    <p:sldId id="256" r:id="rId2"/>
    <p:sldId id="257" r:id="rId3"/>
    <p:sldId id="289" r:id="rId4"/>
    <p:sldId id="258" r:id="rId5"/>
    <p:sldId id="290" r:id="rId6"/>
    <p:sldId id="259" r:id="rId7"/>
    <p:sldId id="262" r:id="rId8"/>
    <p:sldId id="263" r:id="rId9"/>
    <p:sldId id="264" r:id="rId10"/>
    <p:sldId id="265" r:id="rId11"/>
    <p:sldId id="266" r:id="rId12"/>
    <p:sldId id="268" r:id="rId13"/>
    <p:sldId id="269" r:id="rId14"/>
    <p:sldId id="271" r:id="rId15"/>
    <p:sldId id="272" r:id="rId16"/>
    <p:sldId id="297" r:id="rId17"/>
    <p:sldId id="295" r:id="rId18"/>
    <p:sldId id="300" r:id="rId19"/>
    <p:sldId id="273" r:id="rId20"/>
    <p:sldId id="274" r:id="rId21"/>
    <p:sldId id="278" r:id="rId22"/>
    <p:sldId id="279" r:id="rId23"/>
    <p:sldId id="299" r:id="rId24"/>
    <p:sldId id="293" r:id="rId25"/>
    <p:sldId id="292" r:id="rId26"/>
    <p:sldId id="302" r:id="rId27"/>
    <p:sldId id="305" r:id="rId28"/>
    <p:sldId id="303" r:id="rId29"/>
    <p:sldId id="306" r:id="rId30"/>
  </p:sldIdLst>
  <p:sldSz cx="9144000" cy="6858000" type="screen4x3"/>
  <p:notesSz cx="9144000" cy="6858000"/>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hi-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B0B3677-7E1E-4BA5-9D50-C45A40C4C0EA}" type="datetimeFigureOut">
              <a:rPr lang="hi-IN" smtClean="0"/>
              <a:t>बुधवार, 9 वैशाख 1942</a:t>
            </a:fld>
            <a:endParaRPr lang="hi-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hi-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hi-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A5FFC2D-FF93-489C-92A9-6F8B9DFFEBDC}" type="slidenum">
              <a:rPr lang="hi-IN" smtClean="0"/>
              <a:t>‹#›</a:t>
            </a:fld>
            <a:endParaRPr lang="hi-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i-IN" dirty="0"/>
          </a:p>
        </p:txBody>
      </p:sp>
      <p:sp>
        <p:nvSpPr>
          <p:cNvPr id="4" name="Slide Number Placeholder 3"/>
          <p:cNvSpPr>
            <a:spLocks noGrp="1"/>
          </p:cNvSpPr>
          <p:nvPr>
            <p:ph type="sldNum" sz="quarter" idx="10"/>
          </p:nvPr>
        </p:nvSpPr>
        <p:spPr/>
        <p:txBody>
          <a:bodyPr/>
          <a:lstStyle/>
          <a:p>
            <a:fld id="{3A5FFC2D-FF93-489C-92A9-6F8B9DFFEBDC}" type="slidenum">
              <a:rPr lang="hi-IN" smtClean="0"/>
              <a:t>29</a:t>
            </a:fld>
            <a:endParaRPr lang="hi-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4/29/2020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hi-IN"/>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hi-IN" smtClean="0"/>
              <a:pPr/>
              <a:t>‹#›</a:t>
            </a:fld>
            <a:endParaRPr lang="hi-IN"/>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B6F15528-21DE-4FAA-801E-634DDDAF4B2B}" type="slidenum">
              <a:rPr lang="hi-IN" smtClean="0"/>
              <a:pPr/>
              <a:t>‹#›</a:t>
            </a:fld>
            <a:endParaRPr lang="hi-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B6F15528-21DE-4FAA-801E-634DDDAF4B2B}" type="slidenum">
              <a:rPr lang="hi-IN" smtClean="0"/>
              <a:pPr/>
              <a:t>‹#›</a:t>
            </a:fld>
            <a:endParaRPr lang="hi-IN"/>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B6F15528-21DE-4FAA-801E-634DDDAF4B2B}" type="slidenum">
              <a:rPr lang="hi-IN" smtClean="0"/>
              <a:pPr/>
              <a:t>‹#›</a:t>
            </a:fld>
            <a:endParaRPr lang="hi-IN"/>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hi-IN"/>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hi-IN" smtClean="0"/>
              <a:pPr/>
              <a:t>‹#›</a:t>
            </a:fld>
            <a:endParaRPr lang="hi-IN"/>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B6F15528-21DE-4FAA-801E-634DDDAF4B2B}" type="slidenum">
              <a:rPr lang="hi-IN" smtClean="0"/>
              <a:pPr/>
              <a:t>‹#›</a:t>
            </a:fld>
            <a:endParaRPr lang="hi-IN"/>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hi-IN"/>
          </a:p>
        </p:txBody>
      </p:sp>
      <p:sp>
        <p:nvSpPr>
          <p:cNvPr id="9" name="Slide Number Placeholder 8"/>
          <p:cNvSpPr>
            <a:spLocks noGrp="1"/>
          </p:cNvSpPr>
          <p:nvPr>
            <p:ph type="sldNum" sz="quarter" idx="12"/>
          </p:nvPr>
        </p:nvSpPr>
        <p:spPr/>
        <p:txBody>
          <a:bodyPr/>
          <a:lstStyle/>
          <a:p>
            <a:fld id="{B6F15528-21DE-4FAA-801E-634DDDAF4B2B}" type="slidenum">
              <a:rPr lang="hi-IN" smtClean="0"/>
              <a:pPr/>
              <a:t>‹#›</a:t>
            </a:fld>
            <a:endParaRPr lang="hi-IN"/>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hi-IN"/>
          </a:p>
        </p:txBody>
      </p:sp>
      <p:sp>
        <p:nvSpPr>
          <p:cNvPr id="5" name="Slide Number Placeholder 4"/>
          <p:cNvSpPr>
            <a:spLocks noGrp="1"/>
          </p:cNvSpPr>
          <p:nvPr>
            <p:ph type="sldNum" sz="quarter" idx="12"/>
          </p:nvPr>
        </p:nvSpPr>
        <p:spPr/>
        <p:txBody>
          <a:bodyPr/>
          <a:lstStyle/>
          <a:p>
            <a:fld id="{B6F15528-21DE-4FAA-801E-634DDDAF4B2B}" type="slidenum">
              <a:rPr lang="hi-IN" smtClean="0"/>
              <a:pPr/>
              <a:t>‹#›</a:t>
            </a:fld>
            <a:endParaRPr lang="hi-IN"/>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hi-IN"/>
          </a:p>
        </p:txBody>
      </p:sp>
      <p:sp>
        <p:nvSpPr>
          <p:cNvPr id="4" name="Slide Number Placeholder 3"/>
          <p:cNvSpPr>
            <a:spLocks noGrp="1"/>
          </p:cNvSpPr>
          <p:nvPr>
            <p:ph type="sldNum" sz="quarter" idx="12"/>
          </p:nvPr>
        </p:nvSpPr>
        <p:spPr/>
        <p:txBody>
          <a:bodyPr/>
          <a:lstStyle/>
          <a:p>
            <a:fld id="{B6F15528-21DE-4FAA-801E-634DDDAF4B2B}" type="slidenum">
              <a:rPr lang="hi-IN" smtClean="0"/>
              <a:pPr/>
              <a:t>‹#›</a:t>
            </a:fld>
            <a:endParaRPr lang="hi-IN"/>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B6F15528-21DE-4FAA-801E-634DDDAF4B2B}" type="slidenum">
              <a:rPr lang="hi-IN" smtClean="0"/>
              <a:pPr/>
              <a:t>‹#›</a:t>
            </a:fld>
            <a:endParaRPr lang="hi-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B6F15528-21DE-4FAA-801E-634DDDAF4B2B}" type="slidenum">
              <a:rPr lang="hi-IN" smtClean="0"/>
              <a:pPr/>
              <a:t>‹#›</a:t>
            </a:fld>
            <a:endParaRPr lang="hi-IN"/>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4/29/2020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i-IN"/>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hi-IN" smtClean="0"/>
              <a:pPr/>
              <a:t>‹#›</a:t>
            </a:fld>
            <a:endParaRPr lang="hi-IN"/>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ate.org.uk/art/artists/marcel-duchamp-1036"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trepompidou.fr/images/oeuvres/XL/3I01504.jpg"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www.artlex.com/ArtLex/wxyz/wood.html" TargetMode="External"/><Relationship Id="rId4" Type="http://schemas.openxmlformats.org/officeDocument/2006/relationships/hyperlink" Target="http://www.artlex.com/ArtLex/Me.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www.artlex.com/ArtLex/Tf.html"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www.artlex.com/ArtLex/wxyz/watercolor.html" TargetMode="External"/><Relationship Id="rId5" Type="http://schemas.openxmlformats.org/officeDocument/2006/relationships/hyperlink" Target="http://www.moma.org/collection/provenance/items/687.90.html" TargetMode="Externa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hyperlink" Target="http://www.moma.org/collection/browse_results.php?object_id=37013" TargetMode="External"/><Relationship Id="rId3" Type="http://schemas.openxmlformats.org/officeDocument/2006/relationships/hyperlink" Target="http://www.centrepompidou.fr/images/oeuvres/XL/3I00201.jpg" TargetMode="External"/><Relationship Id="rId7"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hyperlink" Target="http://www.artlex.com/ArtLex/wxyz/wood.html" TargetMode="External"/><Relationship Id="rId5" Type="http://schemas.openxmlformats.org/officeDocument/2006/relationships/hyperlink" Target="http://www.artlex.com/ArtLex/n/nail.html" TargetMode="External"/><Relationship Id="rId4" Type="http://schemas.openxmlformats.org/officeDocument/2006/relationships/hyperlink" Target="http://www.artlex.com/ArtLex/Aru.html" TargetMode="External"/><Relationship Id="rId9" Type="http://schemas.openxmlformats.org/officeDocument/2006/relationships/hyperlink" Target="http://www.artlex.com/ArtLex/p/paper.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914400"/>
            <a:ext cx="7312406" cy="5411097"/>
          </a:xfrm>
          <a:prstGeom prst="rect">
            <a:avLst/>
          </a:prstGeom>
        </p:spPr>
        <p:txBody>
          <a:bodyPr vert="horz" wrap="square" lIns="0" tIns="85725" rIns="0" bIns="0" rtlCol="0">
            <a:spAutoFit/>
          </a:bodyPr>
          <a:lstStyle/>
          <a:p>
            <a:pPr marL="355600" indent="-342900" algn="just">
              <a:lnSpc>
                <a:spcPct val="100000"/>
              </a:lnSpc>
              <a:spcBef>
                <a:spcPts val="675"/>
              </a:spcBef>
              <a:buFont typeface="Arial"/>
              <a:buChar char="•"/>
              <a:tabLst>
                <a:tab pos="355600" algn="l"/>
              </a:tabLst>
            </a:pPr>
            <a:r>
              <a:rPr sz="2400" b="1" spc="-5" dirty="0">
                <a:latin typeface="Arial"/>
                <a:cs typeface="Arial"/>
              </a:rPr>
              <a:t>Anti-art</a:t>
            </a:r>
            <a:endParaRPr sz="2400">
              <a:latin typeface="Arial"/>
              <a:cs typeface="Arial"/>
            </a:endParaRPr>
          </a:p>
          <a:p>
            <a:pPr marL="756285" marR="5080" lvl="1" indent="-287020" algn="just">
              <a:lnSpc>
                <a:spcPct val="100000"/>
              </a:lnSpc>
              <a:spcBef>
                <a:spcPts val="580"/>
              </a:spcBef>
              <a:buFont typeface="Wingdings"/>
              <a:buChar char=""/>
              <a:tabLst>
                <a:tab pos="756920" algn="l"/>
              </a:tabLst>
            </a:pPr>
            <a:r>
              <a:rPr lang="hi-IN" sz="2400" i="1" spc="-5" dirty="0" smtClean="0">
                <a:latin typeface="Arial"/>
                <a:cs typeface="Arial"/>
              </a:rPr>
              <a:t>सांस्कृतिक मानकों और मूल्यों की अस्वीकृति भी "कला" के रूप में अस्वीकारोक्ति निहित । दादावादियों ने खुद को कला विरोधी आंदोलन देखा। कला की पारंपरिक अवधारणा की प्राथमिक मान्यताओं में से यह हैं कि कला कार्य मूल है और कला कार्य का सत्य मूल्य शाश्वत है। कला के लिए जो कुछ भी खड़ा था, उसके लिए दादा विपरीत प्रतिनिधित्व करने वाले थे। </a:t>
            </a:r>
          </a:p>
          <a:p>
            <a:pPr marL="756285" marR="5080" lvl="1" indent="-287020" algn="just">
              <a:lnSpc>
                <a:spcPct val="100000"/>
              </a:lnSpc>
              <a:spcBef>
                <a:spcPts val="580"/>
              </a:spcBef>
              <a:buFont typeface="Wingdings"/>
              <a:buChar char=""/>
              <a:tabLst>
                <a:tab pos="756920" algn="l"/>
              </a:tabLst>
            </a:pPr>
            <a:r>
              <a:rPr lang="hi-IN" sz="2400" i="1" spc="-5" dirty="0" smtClean="0">
                <a:latin typeface="Arial"/>
                <a:cs typeface="Arial"/>
              </a:rPr>
              <a:t>जहां कला का संबंध सौंदर्यशास्त्र से था, वहां दादा ने उन्हें नजरअंदाज कर दिया। यदि कला में कम से कम एक अंतर्निहित या अव्यक्त संदेश है, तो दादा का कोई अर्थ नहीं है - दादा की व्याख्या पूरी तरह से दर्शक पर निर्भर है। यदि कला संवेदनाओं से अपील करने के लिए है, दादा नाराज ।</a:t>
            </a:r>
            <a:endParaRPr sz="2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594" y="404875"/>
            <a:ext cx="6850380" cy="582916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b="1" spc="-5" dirty="0">
                <a:latin typeface="Arial"/>
                <a:cs typeface="Arial"/>
              </a:rPr>
              <a:t>Shock</a:t>
            </a:r>
            <a:r>
              <a:rPr sz="2800" b="1" spc="15" dirty="0">
                <a:latin typeface="Arial"/>
                <a:cs typeface="Arial"/>
              </a:rPr>
              <a:t> </a:t>
            </a:r>
            <a:r>
              <a:rPr sz="2800" b="1" spc="-5" dirty="0">
                <a:latin typeface="Arial"/>
                <a:cs typeface="Arial"/>
              </a:rPr>
              <a:t>Value</a:t>
            </a:r>
            <a:endParaRPr sz="2800">
              <a:latin typeface="Arial"/>
              <a:cs typeface="Arial"/>
            </a:endParaRPr>
          </a:p>
          <a:p>
            <a:pPr>
              <a:lnSpc>
                <a:spcPct val="100000"/>
              </a:lnSpc>
              <a:buFont typeface="Arial"/>
              <a:buChar char="•"/>
            </a:pPr>
            <a:endParaRPr sz="3100">
              <a:latin typeface="Arial"/>
              <a:cs typeface="Arial"/>
            </a:endParaRPr>
          </a:p>
          <a:p>
            <a:pPr marL="756285" lvl="1" indent="-287020">
              <a:spcBef>
                <a:spcPts val="2150"/>
              </a:spcBef>
              <a:buSzPct val="96428"/>
              <a:buFont typeface="Wingdings"/>
              <a:buChar char=""/>
              <a:tabLst>
                <a:tab pos="756920" algn="l"/>
                <a:tab pos="1614170" algn="l"/>
                <a:tab pos="2434590" algn="l"/>
                <a:tab pos="2917190" algn="l"/>
                <a:tab pos="4629150" algn="l"/>
                <a:tab pos="5311775" algn="l"/>
              </a:tabLst>
            </a:pPr>
            <a:r>
              <a:rPr lang="hi-IN" sz="2400" i="1" spc="-5" dirty="0" smtClean="0">
                <a:latin typeface="Arial"/>
                <a:cs typeface="Arial"/>
              </a:rPr>
              <a:t>प्रचलित सांस्कृतिक मानकों बुर्जुआ संस्कृति को चुनौती देने का एक तरीका जानबूझकर सदमे और दर्शकों को भड़काने के लिए किया .</a:t>
            </a:r>
          </a:p>
          <a:p>
            <a:pPr marL="756285" lvl="1" indent="-287020">
              <a:spcBef>
                <a:spcPts val="2150"/>
              </a:spcBef>
              <a:buSzPct val="96428"/>
              <a:buFont typeface="Wingdings"/>
              <a:buChar char=""/>
              <a:tabLst>
                <a:tab pos="756920" algn="l"/>
                <a:tab pos="1614170" algn="l"/>
                <a:tab pos="2434590" algn="l"/>
                <a:tab pos="2917190" algn="l"/>
                <a:tab pos="4629150" algn="l"/>
                <a:tab pos="5311775" algn="l"/>
              </a:tabLst>
            </a:pPr>
            <a:r>
              <a:rPr lang="hi-IN" sz="2400" i="1" spc="-5" dirty="0" smtClean="0">
                <a:latin typeface="Arial"/>
                <a:cs typeface="Arial"/>
              </a:rPr>
              <a:t> दादावादियों ने समकालीन दुनिया के बारे में जनता की संवेदनशीलता और आत्मसंतुष्टि को चुनौती देने के साधन के रूप में सदमे का इस्तेमाल किया । कला के लिए नियमों को चुनौती देने के अलावा, दादा की मंशा कला का उपयोग करने के लिए जनता को सभी नियमों के बारे में गंभीर सोचने के लिए प्रोत्साहित किया गया ।</a:t>
            </a:r>
            <a:endParaRPr lang="hu-HU" sz="2400" dirty="0" smtClean="0">
              <a:latin typeface="Arial"/>
              <a:cs typeface="Arial"/>
            </a:endParaRPr>
          </a:p>
          <a:p>
            <a:pPr marL="756285" lvl="1" indent="-287020">
              <a:lnSpc>
                <a:spcPct val="100000"/>
              </a:lnSpc>
              <a:spcBef>
                <a:spcPts val="2150"/>
              </a:spcBef>
              <a:buSzPct val="96428"/>
              <a:buFont typeface="Wingdings"/>
              <a:buChar char=""/>
              <a:tabLst>
                <a:tab pos="756920" algn="l"/>
                <a:tab pos="1614170" algn="l"/>
                <a:tab pos="2434590" algn="l"/>
                <a:tab pos="2917190" algn="l"/>
                <a:tab pos="4629150" algn="l"/>
                <a:tab pos="5311775" algn="l"/>
              </a:tabLst>
            </a:pP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594" y="328675"/>
            <a:ext cx="6854825" cy="4500591"/>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b="1" spc="-5" dirty="0">
                <a:latin typeface="Arial"/>
                <a:cs typeface="Arial"/>
              </a:rPr>
              <a:t>Nonsense and</a:t>
            </a:r>
            <a:r>
              <a:rPr sz="2800" b="1" spc="55" dirty="0">
                <a:latin typeface="Arial"/>
                <a:cs typeface="Arial"/>
              </a:rPr>
              <a:t> </a:t>
            </a:r>
            <a:r>
              <a:rPr sz="2800" b="1" spc="-5" dirty="0">
                <a:latin typeface="Arial"/>
                <a:cs typeface="Arial"/>
              </a:rPr>
              <a:t>Irrational</a:t>
            </a:r>
            <a:endParaRPr sz="2800">
              <a:latin typeface="Arial"/>
              <a:cs typeface="Arial"/>
            </a:endParaRPr>
          </a:p>
          <a:p>
            <a:pPr>
              <a:lnSpc>
                <a:spcPct val="100000"/>
              </a:lnSpc>
              <a:buFont typeface="Arial"/>
              <a:buChar char="•"/>
            </a:pPr>
            <a:endParaRPr sz="3100">
              <a:latin typeface="Arial"/>
              <a:cs typeface="Arial"/>
            </a:endParaRPr>
          </a:p>
          <a:p>
            <a:pPr marL="756285" marR="5080" lvl="1" indent="-287020" algn="just">
              <a:lnSpc>
                <a:spcPct val="100000"/>
              </a:lnSpc>
              <a:spcBef>
                <a:spcPts val="2150"/>
              </a:spcBef>
              <a:buSzPct val="96428"/>
              <a:buFont typeface="Wingdings"/>
              <a:buChar char=""/>
              <a:tabLst>
                <a:tab pos="756920" algn="l"/>
              </a:tabLst>
            </a:pPr>
            <a:r>
              <a:rPr lang="hi-IN" sz="2800" i="1" dirty="0" smtClean="0">
                <a:latin typeface="Arial"/>
                <a:cs typeface="Arial"/>
              </a:rPr>
              <a:t>बकवास दादा अभिव्यक्ति की मूल अवधारणा है। चित्रकारों के कार्यों ने दुनिया के आदेश के बाद कई लोगों द्वारा महसूस किए गए भ्रम को व्यक्त करने की कोशिश की, </a:t>
            </a:r>
          </a:p>
          <a:p>
            <a:pPr marL="756285" marR="5080" lvl="1" indent="-287020" algn="just">
              <a:lnSpc>
                <a:spcPct val="100000"/>
              </a:lnSpc>
              <a:spcBef>
                <a:spcPts val="2150"/>
              </a:spcBef>
              <a:buSzPct val="96428"/>
              <a:buFont typeface="Wingdings"/>
              <a:buChar char=""/>
              <a:tabLst>
                <a:tab pos="756920" algn="l"/>
              </a:tabLst>
            </a:pPr>
            <a:r>
              <a:rPr lang="hi-IN" sz="2800" i="1" dirty="0" smtClean="0">
                <a:latin typeface="Arial"/>
                <a:cs typeface="Arial"/>
              </a:rPr>
              <a:t>असंबंधित शब्दों या कोलाज से बनी कविताएं बनाना जिसमें असंबद्ध स्क्रैप या छवियां शामिल थीं।</a:t>
            </a:r>
            <a:endParaRPr sz="2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594" y="406400"/>
            <a:ext cx="6853555" cy="5691302"/>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b="1" spc="-5" dirty="0">
                <a:latin typeface="Arial"/>
                <a:cs typeface="Arial"/>
              </a:rPr>
              <a:t>"Ready-Made"</a:t>
            </a:r>
            <a:r>
              <a:rPr sz="2400" b="1" spc="20" dirty="0">
                <a:latin typeface="Arial"/>
                <a:cs typeface="Arial"/>
              </a:rPr>
              <a:t> </a:t>
            </a:r>
            <a:r>
              <a:rPr sz="2400" b="1" dirty="0">
                <a:latin typeface="Arial"/>
                <a:cs typeface="Arial"/>
              </a:rPr>
              <a:t>Objects</a:t>
            </a:r>
            <a:endParaRPr sz="2400">
              <a:latin typeface="Arial"/>
              <a:cs typeface="Arial"/>
            </a:endParaRPr>
          </a:p>
          <a:p>
            <a:pPr>
              <a:lnSpc>
                <a:spcPct val="100000"/>
              </a:lnSpc>
              <a:buFont typeface="Arial"/>
              <a:buChar char="•"/>
            </a:pPr>
            <a:endParaRPr sz="2700">
              <a:latin typeface="Arial"/>
              <a:cs typeface="Arial"/>
            </a:endParaRPr>
          </a:p>
          <a:p>
            <a:pPr marL="756285" marR="5080" lvl="1" indent="-287020" algn="just">
              <a:spcBef>
                <a:spcPts val="1789"/>
              </a:spcBef>
              <a:buFont typeface="Wingdings"/>
              <a:buChar char=""/>
              <a:tabLst>
                <a:tab pos="756920" algn="l"/>
              </a:tabLst>
            </a:pPr>
            <a:r>
              <a:rPr lang="hi-IN" sz="2400" i="1" spc="-5" dirty="0" smtClean="0">
                <a:latin typeface="Arial"/>
                <a:cs typeface="Arial"/>
              </a:rPr>
              <a:t>मार्सेल द्युशा और मैन रे ने, पुराने चित्रों या तस्वीरों और टिकट स्टैम्प्स के प्रिंट, और अन्य कलाकारों जैसे पूर्वनिर्मित वस्तुओं का उपयोग करना शुरू किया।  बड़े पैमाने पर उत्पादित वस्तुओं से कला का निर्माण इस धारणा को कमजोर किया कि कला होना चाहिए (या कभी है) स्वाभाविक रूप से मूल और रेडीमेड कला के केंद्रीय विषय के रूप में कलाकार के "विकरण" पर हमला किया।  कला का एक प्रारंभिक उदाहरण द्युशा का "साइकिल व्हील" था, एक मूर्तिकला जिसमें शीर्ष से जुड़े एक उल्टा साइकिल पहिया के साथ एक स्टूल शामिल था।</a:t>
            </a:r>
            <a:endParaRPr lang="hu-HU" sz="2400" dirty="0" smtClean="0">
              <a:latin typeface="Arial"/>
              <a:cs typeface="Arial"/>
            </a:endParaRPr>
          </a:p>
          <a:p>
            <a:pPr marL="756285" marR="5080" lvl="1" indent="-287020" algn="just">
              <a:lnSpc>
                <a:spcPct val="100000"/>
              </a:lnSpc>
              <a:spcBef>
                <a:spcPts val="1789"/>
              </a:spcBef>
              <a:buFont typeface="Wingdings"/>
              <a:buChar char=""/>
              <a:tabLst>
                <a:tab pos="756920" algn="l"/>
              </a:tabLst>
            </a:pP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22400" y="1302765"/>
            <a:ext cx="7665084" cy="574040"/>
          </a:xfrm>
          <a:prstGeom prst="rect">
            <a:avLst/>
          </a:prstGeom>
        </p:spPr>
        <p:txBody>
          <a:bodyPr vert="horz" wrap="square" lIns="0" tIns="12700" rIns="0" bIns="0" rtlCol="0">
            <a:spAutoFit/>
          </a:bodyPr>
          <a:lstStyle/>
          <a:p>
            <a:pPr marL="12700">
              <a:lnSpc>
                <a:spcPct val="100000"/>
              </a:lnSpc>
              <a:spcBef>
                <a:spcPts val="100"/>
              </a:spcBef>
            </a:pPr>
            <a:r>
              <a:rPr sz="3600" spc="-5" dirty="0"/>
              <a:t>Famous Dadaists </a:t>
            </a:r>
            <a:r>
              <a:rPr sz="3600" dirty="0"/>
              <a:t>and their</a:t>
            </a:r>
            <a:r>
              <a:rPr sz="3600" spc="-135" dirty="0"/>
              <a:t> </a:t>
            </a:r>
            <a:r>
              <a:rPr sz="3600" dirty="0"/>
              <a:t>works</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3400" y="0"/>
            <a:ext cx="5181600" cy="6858000"/>
            <a:chOff x="0" y="0"/>
            <a:chExt cx="5181600" cy="6858000"/>
          </a:xfrm>
        </p:grpSpPr>
        <p:sp>
          <p:nvSpPr>
            <p:cNvPr id="3" name="object 3"/>
            <p:cNvSpPr/>
            <p:nvPr/>
          </p:nvSpPr>
          <p:spPr>
            <a:xfrm>
              <a:off x="1752600" y="1400047"/>
              <a:ext cx="3429000" cy="33243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84020" y="4774691"/>
              <a:ext cx="3493007" cy="3840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61032" y="5049011"/>
              <a:ext cx="2538984" cy="38404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01951" y="5326379"/>
              <a:ext cx="3162300" cy="3810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383535" y="5600700"/>
              <a:ext cx="454151" cy="3810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523744" y="5600700"/>
              <a:ext cx="1898904" cy="381000"/>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685800" y="0"/>
            <a:ext cx="8458200" cy="1274708"/>
          </a:xfrm>
          <a:prstGeom prst="rect">
            <a:avLst/>
          </a:prstGeom>
        </p:spPr>
        <p:txBody>
          <a:bodyPr vert="horz" wrap="square" lIns="0" tIns="12700" rIns="0" bIns="0" rtlCol="0">
            <a:spAutoFit/>
          </a:bodyPr>
          <a:lstStyle/>
          <a:p>
            <a:pPr marL="1247140" marR="5080" indent="-1235075">
              <a:lnSpc>
                <a:spcPct val="100000"/>
              </a:lnSpc>
              <a:spcBef>
                <a:spcPts val="100"/>
              </a:spcBef>
            </a:pPr>
            <a:r>
              <a:rPr spc="-5" dirty="0"/>
              <a:t>Marcel Duchamp </a:t>
            </a:r>
            <a:r>
              <a:rPr dirty="0"/>
              <a:t>(1887-1968):  </a:t>
            </a:r>
            <a:r>
              <a:rPr spc="-5" dirty="0"/>
              <a:t>Avant-Garde</a:t>
            </a:r>
            <a:r>
              <a:rPr spc="-50" dirty="0"/>
              <a:t> </a:t>
            </a:r>
            <a:r>
              <a:rPr dirty="0"/>
              <a:t>Artist</a:t>
            </a:r>
          </a:p>
        </p:txBody>
      </p:sp>
      <p:sp>
        <p:nvSpPr>
          <p:cNvPr id="10" name="object 10"/>
          <p:cNvSpPr txBox="1"/>
          <p:nvPr/>
        </p:nvSpPr>
        <p:spPr>
          <a:xfrm>
            <a:off x="5413628" y="1017778"/>
            <a:ext cx="3270885" cy="1397635"/>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5600" algn="l"/>
              </a:tabLst>
            </a:pPr>
            <a:r>
              <a:rPr sz="1800" spc="-5" dirty="0">
                <a:latin typeface="Arial"/>
                <a:cs typeface="Arial"/>
              </a:rPr>
              <a:t>He </a:t>
            </a:r>
            <a:r>
              <a:rPr sz="1800" spc="-15" dirty="0">
                <a:latin typeface="Arial"/>
                <a:cs typeface="Arial"/>
              </a:rPr>
              <a:t>was </a:t>
            </a:r>
            <a:r>
              <a:rPr sz="1800" spc="-5" dirty="0">
                <a:latin typeface="Arial"/>
                <a:cs typeface="Arial"/>
              </a:rPr>
              <a:t>considered as one  of the </a:t>
            </a:r>
            <a:r>
              <a:rPr sz="1800" dirty="0">
                <a:latin typeface="Arial"/>
                <a:cs typeface="Arial"/>
              </a:rPr>
              <a:t>most </a:t>
            </a:r>
            <a:r>
              <a:rPr sz="1800" spc="-5" dirty="0">
                <a:latin typeface="Arial"/>
                <a:cs typeface="Arial"/>
              </a:rPr>
              <a:t>famous </a:t>
            </a:r>
            <a:r>
              <a:rPr sz="1800" dirty="0">
                <a:latin typeface="Arial"/>
                <a:cs typeface="Arial"/>
              </a:rPr>
              <a:t>artists </a:t>
            </a:r>
            <a:r>
              <a:rPr sz="1800" spc="-5" dirty="0">
                <a:latin typeface="Arial"/>
                <a:cs typeface="Arial"/>
              </a:rPr>
              <a:t>of  </a:t>
            </a:r>
            <a:r>
              <a:rPr sz="1800" dirty="0">
                <a:latin typeface="Arial"/>
                <a:cs typeface="Arial"/>
              </a:rPr>
              <a:t>the </a:t>
            </a:r>
            <a:r>
              <a:rPr sz="1800" spc="-5" dirty="0">
                <a:latin typeface="Arial"/>
                <a:cs typeface="Arial"/>
              </a:rPr>
              <a:t>20th century. Marcel  Duchamp, as all </a:t>
            </a:r>
            <a:r>
              <a:rPr sz="1800" dirty="0">
                <a:latin typeface="Arial"/>
                <a:cs typeface="Arial"/>
              </a:rPr>
              <a:t>the </a:t>
            </a:r>
            <a:r>
              <a:rPr sz="1800" spc="-5" dirty="0">
                <a:latin typeface="Arial"/>
                <a:cs typeface="Arial"/>
              </a:rPr>
              <a:t>other  representatives of </a:t>
            </a:r>
            <a:r>
              <a:rPr sz="1800" dirty="0">
                <a:latin typeface="Arial"/>
                <a:cs typeface="Arial"/>
              </a:rPr>
              <a:t>the</a:t>
            </a:r>
            <a:r>
              <a:rPr sz="1800" spc="-265" dirty="0">
                <a:latin typeface="Arial"/>
                <a:cs typeface="Arial"/>
              </a:rPr>
              <a:t> </a:t>
            </a:r>
            <a:r>
              <a:rPr sz="1800" spc="-10" dirty="0">
                <a:latin typeface="Arial"/>
                <a:cs typeface="Arial"/>
              </a:rPr>
              <a:t>Dada</a:t>
            </a:r>
            <a:endParaRPr sz="1800">
              <a:latin typeface="Arial"/>
              <a:cs typeface="Arial"/>
            </a:endParaRPr>
          </a:p>
        </p:txBody>
      </p:sp>
      <p:sp>
        <p:nvSpPr>
          <p:cNvPr id="11" name="object 11"/>
          <p:cNvSpPr txBox="1"/>
          <p:nvPr/>
        </p:nvSpPr>
        <p:spPr>
          <a:xfrm>
            <a:off x="5756528" y="2389759"/>
            <a:ext cx="111823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current,  com</a:t>
            </a:r>
            <a:r>
              <a:rPr sz="1800" spc="-15" dirty="0">
                <a:latin typeface="Arial"/>
                <a:cs typeface="Arial"/>
              </a:rPr>
              <a:t>p</a:t>
            </a:r>
            <a:r>
              <a:rPr sz="1800" spc="-5" dirty="0">
                <a:latin typeface="Arial"/>
                <a:cs typeface="Arial"/>
              </a:rPr>
              <a:t>l</a:t>
            </a:r>
            <a:r>
              <a:rPr sz="1800" spc="-15" dirty="0">
                <a:latin typeface="Arial"/>
                <a:cs typeface="Arial"/>
              </a:rPr>
              <a:t>e</a:t>
            </a:r>
            <a:r>
              <a:rPr sz="1800" dirty="0">
                <a:latin typeface="Arial"/>
                <a:cs typeface="Arial"/>
              </a:rPr>
              <a:t>t</a:t>
            </a:r>
            <a:r>
              <a:rPr sz="1800" spc="5" dirty="0">
                <a:latin typeface="Arial"/>
                <a:cs typeface="Arial"/>
              </a:rPr>
              <a:t>e</a:t>
            </a:r>
            <a:r>
              <a:rPr sz="1800" dirty="0">
                <a:latin typeface="Arial"/>
                <a:cs typeface="Arial"/>
              </a:rPr>
              <a:t>ly</a:t>
            </a:r>
            <a:endParaRPr sz="1800">
              <a:latin typeface="Arial"/>
              <a:cs typeface="Arial"/>
            </a:endParaRPr>
          </a:p>
        </p:txBody>
      </p:sp>
      <p:sp>
        <p:nvSpPr>
          <p:cNvPr id="12" name="object 12"/>
          <p:cNvSpPr txBox="1"/>
          <p:nvPr/>
        </p:nvSpPr>
        <p:spPr>
          <a:xfrm>
            <a:off x="7022972" y="2389759"/>
            <a:ext cx="1661160" cy="574040"/>
          </a:xfrm>
          <a:prstGeom prst="rect">
            <a:avLst/>
          </a:prstGeom>
        </p:spPr>
        <p:txBody>
          <a:bodyPr vert="horz" wrap="square" lIns="0" tIns="12700" rIns="0" bIns="0" rtlCol="0">
            <a:spAutoFit/>
          </a:bodyPr>
          <a:lstStyle/>
          <a:p>
            <a:pPr marR="5080" algn="r">
              <a:lnSpc>
                <a:spcPct val="100000"/>
              </a:lnSpc>
              <a:spcBef>
                <a:spcPts val="100"/>
              </a:spcBef>
              <a:tabLst>
                <a:tab pos="1443355" algn="l"/>
              </a:tabLst>
            </a:pPr>
            <a:r>
              <a:rPr sz="1800" spc="-5" dirty="0">
                <a:latin typeface="Arial"/>
                <a:cs typeface="Arial"/>
              </a:rPr>
              <a:t>ma</a:t>
            </a:r>
            <a:r>
              <a:rPr sz="1800" spc="-15" dirty="0">
                <a:latin typeface="Arial"/>
                <a:cs typeface="Arial"/>
              </a:rPr>
              <a:t>n</a:t>
            </a:r>
            <a:r>
              <a:rPr sz="1800" spc="-5" dirty="0">
                <a:latin typeface="Arial"/>
                <a:cs typeface="Arial"/>
              </a:rPr>
              <a:t>aged</a:t>
            </a:r>
            <a:r>
              <a:rPr sz="1800" dirty="0">
                <a:latin typeface="Arial"/>
                <a:cs typeface="Arial"/>
              </a:rPr>
              <a:t>	to</a:t>
            </a:r>
            <a:endParaRPr sz="1800">
              <a:latin typeface="Arial"/>
              <a:cs typeface="Arial"/>
            </a:endParaRPr>
          </a:p>
          <a:p>
            <a:pPr marR="5080" algn="r">
              <a:lnSpc>
                <a:spcPct val="100000"/>
              </a:lnSpc>
              <a:tabLst>
                <a:tab pos="1119505" algn="l"/>
              </a:tabLst>
            </a:pPr>
            <a:r>
              <a:rPr sz="1800" spc="-5" dirty="0">
                <a:latin typeface="Arial"/>
                <a:cs typeface="Arial"/>
              </a:rPr>
              <a:t>ch</a:t>
            </a:r>
            <a:r>
              <a:rPr sz="1800" spc="-15" dirty="0">
                <a:latin typeface="Arial"/>
                <a:cs typeface="Arial"/>
              </a:rPr>
              <a:t>a</a:t>
            </a:r>
            <a:r>
              <a:rPr sz="1800" spc="-5" dirty="0">
                <a:latin typeface="Arial"/>
                <a:cs typeface="Arial"/>
              </a:rPr>
              <a:t>nge</a:t>
            </a:r>
            <a:r>
              <a:rPr sz="1800" dirty="0">
                <a:latin typeface="Arial"/>
                <a:cs typeface="Arial"/>
              </a:rPr>
              <a:t>	the</a:t>
            </a:r>
            <a:endParaRPr sz="1800">
              <a:latin typeface="Arial"/>
              <a:cs typeface="Arial"/>
            </a:endParaRPr>
          </a:p>
        </p:txBody>
      </p:sp>
      <p:sp>
        <p:nvSpPr>
          <p:cNvPr id="13" name="object 13"/>
          <p:cNvSpPr txBox="1"/>
          <p:nvPr/>
        </p:nvSpPr>
        <p:spPr>
          <a:xfrm>
            <a:off x="5413628" y="2801239"/>
            <a:ext cx="1661795" cy="848360"/>
          </a:xfrm>
          <a:prstGeom prst="rect">
            <a:avLst/>
          </a:prstGeom>
        </p:spPr>
        <p:txBody>
          <a:bodyPr vert="horz" wrap="square" lIns="0" tIns="149860" rIns="0" bIns="0" rtlCol="0">
            <a:spAutoFit/>
          </a:bodyPr>
          <a:lstStyle/>
          <a:p>
            <a:pPr marL="355600">
              <a:lnSpc>
                <a:spcPct val="100000"/>
              </a:lnSpc>
              <a:spcBef>
                <a:spcPts val="1180"/>
              </a:spcBef>
            </a:pPr>
            <a:r>
              <a:rPr sz="1800" spc="-5" dirty="0">
                <a:latin typeface="Arial"/>
                <a:cs typeface="Arial"/>
              </a:rPr>
              <a:t>vision on</a:t>
            </a:r>
            <a:r>
              <a:rPr sz="1800" spc="-65" dirty="0">
                <a:latin typeface="Arial"/>
                <a:cs typeface="Arial"/>
              </a:rPr>
              <a:t> </a:t>
            </a:r>
            <a:r>
              <a:rPr sz="1800" spc="-5" dirty="0">
                <a:latin typeface="Arial"/>
                <a:cs typeface="Arial"/>
              </a:rPr>
              <a:t>art.</a:t>
            </a:r>
            <a:endParaRPr sz="1800">
              <a:latin typeface="Arial"/>
              <a:cs typeface="Arial"/>
            </a:endParaRPr>
          </a:p>
          <a:p>
            <a:pPr marL="355600" indent="-342900">
              <a:lnSpc>
                <a:spcPct val="100000"/>
              </a:lnSpc>
              <a:spcBef>
                <a:spcPts val="1080"/>
              </a:spcBef>
              <a:buChar char="•"/>
              <a:tabLst>
                <a:tab pos="354965" algn="l"/>
                <a:tab pos="355600" algn="l"/>
                <a:tab pos="954405" algn="l"/>
              </a:tabLst>
            </a:pPr>
            <a:r>
              <a:rPr sz="1800" spc="-5" dirty="0">
                <a:latin typeface="Arial"/>
                <a:cs typeface="Arial"/>
              </a:rPr>
              <a:t>He	used</a:t>
            </a:r>
            <a:endParaRPr sz="1800">
              <a:latin typeface="Arial"/>
              <a:cs typeface="Arial"/>
            </a:endParaRPr>
          </a:p>
        </p:txBody>
      </p:sp>
      <p:sp>
        <p:nvSpPr>
          <p:cNvPr id="14" name="object 14"/>
          <p:cNvSpPr txBox="1"/>
          <p:nvPr/>
        </p:nvSpPr>
        <p:spPr>
          <a:xfrm>
            <a:off x="5756528" y="3624198"/>
            <a:ext cx="1906905" cy="299720"/>
          </a:xfrm>
          <a:prstGeom prst="rect">
            <a:avLst/>
          </a:prstGeom>
        </p:spPr>
        <p:txBody>
          <a:bodyPr vert="horz" wrap="square" lIns="0" tIns="12700" rIns="0" bIns="0" rtlCol="0">
            <a:spAutoFit/>
          </a:bodyPr>
          <a:lstStyle/>
          <a:p>
            <a:pPr marL="12700">
              <a:lnSpc>
                <a:spcPct val="100000"/>
              </a:lnSpc>
              <a:spcBef>
                <a:spcPts val="100"/>
              </a:spcBef>
              <a:tabLst>
                <a:tab pos="1068705" algn="l"/>
              </a:tabLst>
            </a:pPr>
            <a:r>
              <a:rPr sz="1800" spc="-5" dirty="0">
                <a:latin typeface="Arial"/>
                <a:cs typeface="Arial"/>
              </a:rPr>
              <a:t>present	different</a:t>
            </a:r>
            <a:endParaRPr sz="1800">
              <a:latin typeface="Arial"/>
              <a:cs typeface="Arial"/>
            </a:endParaRPr>
          </a:p>
        </p:txBody>
      </p:sp>
      <p:sp>
        <p:nvSpPr>
          <p:cNvPr id="15" name="object 15"/>
          <p:cNvSpPr txBox="1"/>
          <p:nvPr/>
        </p:nvSpPr>
        <p:spPr>
          <a:xfrm>
            <a:off x="7157084" y="3349878"/>
            <a:ext cx="1526540" cy="574040"/>
          </a:xfrm>
          <a:prstGeom prst="rect">
            <a:avLst/>
          </a:prstGeom>
        </p:spPr>
        <p:txBody>
          <a:bodyPr vert="horz" wrap="square" lIns="0" tIns="12700" rIns="0" bIns="0" rtlCol="0">
            <a:spAutoFit/>
          </a:bodyPr>
          <a:lstStyle/>
          <a:p>
            <a:pPr marL="789940" marR="5080" indent="-777875">
              <a:lnSpc>
                <a:spcPct val="100000"/>
              </a:lnSpc>
              <a:spcBef>
                <a:spcPts val="100"/>
              </a:spcBef>
              <a:tabLst>
                <a:tab pos="511175" algn="l"/>
              </a:tabLst>
            </a:pPr>
            <a:r>
              <a:rPr sz="1800" dirty="0">
                <a:latin typeface="Arial"/>
                <a:cs typeface="Arial"/>
              </a:rPr>
              <a:t>to	</a:t>
            </a:r>
            <a:r>
              <a:rPr sz="1800" spc="-5" dirty="0">
                <a:latin typeface="Arial"/>
                <a:cs typeface="Arial"/>
              </a:rPr>
              <a:t>artistic</a:t>
            </a:r>
            <a:r>
              <a:rPr sz="1800" spc="-15" dirty="0">
                <a:latin typeface="Arial"/>
                <a:cs typeface="Arial"/>
              </a:rPr>
              <a:t>a</a:t>
            </a:r>
            <a:r>
              <a:rPr sz="1800" spc="-5" dirty="0">
                <a:latin typeface="Arial"/>
                <a:cs typeface="Arial"/>
              </a:rPr>
              <a:t>lly  o</a:t>
            </a:r>
            <a:r>
              <a:rPr sz="1800" spc="-15" dirty="0">
                <a:latin typeface="Arial"/>
                <a:cs typeface="Arial"/>
              </a:rPr>
              <a:t>b</a:t>
            </a:r>
            <a:r>
              <a:rPr sz="1800" spc="-5" dirty="0">
                <a:latin typeface="Arial"/>
                <a:cs typeface="Arial"/>
              </a:rPr>
              <a:t>j</a:t>
            </a:r>
            <a:r>
              <a:rPr sz="1800" spc="-15" dirty="0">
                <a:latin typeface="Arial"/>
                <a:cs typeface="Arial"/>
              </a:rPr>
              <a:t>e</a:t>
            </a:r>
            <a:r>
              <a:rPr sz="1800" dirty="0">
                <a:latin typeface="Arial"/>
                <a:cs typeface="Arial"/>
              </a:rPr>
              <a:t>cts</a:t>
            </a:r>
            <a:endParaRPr sz="1800">
              <a:latin typeface="Arial"/>
              <a:cs typeface="Arial"/>
            </a:endParaRPr>
          </a:p>
        </p:txBody>
      </p:sp>
      <p:sp>
        <p:nvSpPr>
          <p:cNvPr id="16" name="object 16"/>
          <p:cNvSpPr txBox="1"/>
          <p:nvPr/>
        </p:nvSpPr>
        <p:spPr>
          <a:xfrm>
            <a:off x="5756528" y="3898772"/>
            <a:ext cx="29267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surrounding him and</a:t>
            </a:r>
            <a:r>
              <a:rPr sz="1800" spc="250" dirty="0">
                <a:latin typeface="Arial"/>
                <a:cs typeface="Arial"/>
              </a:rPr>
              <a:t> </a:t>
            </a:r>
            <a:r>
              <a:rPr sz="1800" spc="-5" dirty="0">
                <a:latin typeface="Arial"/>
                <a:cs typeface="Arial"/>
              </a:rPr>
              <a:t>called</a:t>
            </a:r>
            <a:endParaRPr sz="1800">
              <a:latin typeface="Arial"/>
              <a:cs typeface="Arial"/>
            </a:endParaRPr>
          </a:p>
        </p:txBody>
      </p:sp>
      <p:sp>
        <p:nvSpPr>
          <p:cNvPr id="17" name="object 17"/>
          <p:cNvSpPr txBox="1"/>
          <p:nvPr/>
        </p:nvSpPr>
        <p:spPr>
          <a:xfrm>
            <a:off x="5756528" y="4447413"/>
            <a:ext cx="14846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representation</a:t>
            </a:r>
            <a:endParaRPr sz="1800">
              <a:latin typeface="Arial"/>
              <a:cs typeface="Arial"/>
            </a:endParaRPr>
          </a:p>
        </p:txBody>
      </p:sp>
      <p:sp>
        <p:nvSpPr>
          <p:cNvPr id="18" name="object 18"/>
          <p:cNvSpPr txBox="1"/>
          <p:nvPr/>
        </p:nvSpPr>
        <p:spPr>
          <a:xfrm>
            <a:off x="5756528" y="4173092"/>
            <a:ext cx="2928620" cy="574040"/>
          </a:xfrm>
          <a:prstGeom prst="rect">
            <a:avLst/>
          </a:prstGeom>
        </p:spPr>
        <p:txBody>
          <a:bodyPr vert="horz" wrap="square" lIns="0" tIns="12700" rIns="0" bIns="0" rtlCol="0">
            <a:spAutoFit/>
          </a:bodyPr>
          <a:lstStyle/>
          <a:p>
            <a:pPr marR="5080" algn="r">
              <a:lnSpc>
                <a:spcPct val="100000"/>
              </a:lnSpc>
              <a:spcBef>
                <a:spcPts val="100"/>
              </a:spcBef>
              <a:tabLst>
                <a:tab pos="680720" algn="l"/>
                <a:tab pos="1501140" algn="l"/>
                <a:tab pos="2081530" algn="l"/>
                <a:tab pos="2774950" algn="l"/>
              </a:tabLst>
            </a:pPr>
            <a:r>
              <a:rPr sz="1800" spc="-5" dirty="0">
                <a:latin typeface="Arial"/>
                <a:cs typeface="Arial"/>
              </a:rPr>
              <a:t>th</a:t>
            </a:r>
            <a:r>
              <a:rPr sz="1800" spc="-15" dirty="0">
                <a:latin typeface="Arial"/>
                <a:cs typeface="Arial"/>
              </a:rPr>
              <a:t>e</a:t>
            </a:r>
            <a:r>
              <a:rPr sz="1800" spc="-5" dirty="0">
                <a:latin typeface="Arial"/>
                <a:cs typeface="Arial"/>
              </a:rPr>
              <a:t>m</a:t>
            </a:r>
            <a:r>
              <a:rPr sz="1800" dirty="0">
                <a:latin typeface="Arial"/>
                <a:cs typeface="Arial"/>
              </a:rPr>
              <a:t>	“fo</a:t>
            </a:r>
            <a:r>
              <a:rPr sz="1800" spc="-10" dirty="0">
                <a:latin typeface="Arial"/>
                <a:cs typeface="Arial"/>
              </a:rPr>
              <a:t>u</a:t>
            </a:r>
            <a:r>
              <a:rPr sz="1800" spc="-5" dirty="0">
                <a:latin typeface="Arial"/>
                <a:cs typeface="Arial"/>
              </a:rPr>
              <a:t>n</a:t>
            </a:r>
            <a:r>
              <a:rPr sz="1800" dirty="0">
                <a:latin typeface="Arial"/>
                <a:cs typeface="Arial"/>
              </a:rPr>
              <a:t>d	</a:t>
            </a:r>
            <a:r>
              <a:rPr sz="1800" spc="-5" dirty="0">
                <a:latin typeface="Arial"/>
                <a:cs typeface="Arial"/>
              </a:rPr>
              <a:t>art</a:t>
            </a:r>
            <a:r>
              <a:rPr sz="1800" dirty="0">
                <a:latin typeface="Arial"/>
                <a:cs typeface="Arial"/>
              </a:rPr>
              <a:t>”.	</a:t>
            </a:r>
            <a:r>
              <a:rPr sz="1800" spc="-5" dirty="0">
                <a:latin typeface="Arial"/>
                <a:cs typeface="Arial"/>
              </a:rPr>
              <a:t>S</a:t>
            </a:r>
            <a:r>
              <a:rPr sz="1800" spc="-15" dirty="0">
                <a:latin typeface="Arial"/>
                <a:cs typeface="Arial"/>
              </a:rPr>
              <a:t>u</a:t>
            </a:r>
            <a:r>
              <a:rPr sz="1800" spc="-5" dirty="0">
                <a:latin typeface="Arial"/>
                <a:cs typeface="Arial"/>
              </a:rPr>
              <a:t>ch</a:t>
            </a:r>
            <a:r>
              <a:rPr sz="1800" dirty="0">
                <a:latin typeface="Arial"/>
                <a:cs typeface="Arial"/>
              </a:rPr>
              <a:t>	</a:t>
            </a:r>
            <a:r>
              <a:rPr sz="1800" spc="-5" dirty="0">
                <a:latin typeface="Arial"/>
                <a:cs typeface="Arial"/>
              </a:rPr>
              <a:t>a</a:t>
            </a:r>
            <a:endParaRPr sz="1800">
              <a:latin typeface="Arial"/>
              <a:cs typeface="Arial"/>
            </a:endParaRPr>
          </a:p>
          <a:p>
            <a:pPr marR="5715" algn="r">
              <a:lnSpc>
                <a:spcPct val="100000"/>
              </a:lnSpc>
            </a:pPr>
            <a:r>
              <a:rPr sz="1800" spc="-10" dirty="0">
                <a:latin typeface="Arial"/>
                <a:cs typeface="Arial"/>
              </a:rPr>
              <a:t>is</a:t>
            </a:r>
            <a:endParaRPr sz="1800">
              <a:latin typeface="Arial"/>
              <a:cs typeface="Arial"/>
            </a:endParaRPr>
          </a:p>
        </p:txBody>
      </p:sp>
      <p:sp>
        <p:nvSpPr>
          <p:cNvPr id="19" name="object 19"/>
          <p:cNvSpPr txBox="1"/>
          <p:nvPr/>
        </p:nvSpPr>
        <p:spPr>
          <a:xfrm>
            <a:off x="5756528" y="4721732"/>
            <a:ext cx="292544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L.H.O.O.Q., an ironization</a:t>
            </a:r>
            <a:r>
              <a:rPr sz="1800" spc="120" dirty="0">
                <a:latin typeface="Arial"/>
                <a:cs typeface="Arial"/>
              </a:rPr>
              <a:t> </a:t>
            </a:r>
            <a:r>
              <a:rPr sz="1800" spc="-5" dirty="0">
                <a:latin typeface="Arial"/>
                <a:cs typeface="Arial"/>
              </a:rPr>
              <a:t>of</a:t>
            </a:r>
            <a:endParaRPr sz="1800">
              <a:latin typeface="Arial"/>
              <a:cs typeface="Arial"/>
            </a:endParaRPr>
          </a:p>
        </p:txBody>
      </p:sp>
      <p:sp>
        <p:nvSpPr>
          <p:cNvPr id="20" name="object 20"/>
          <p:cNvSpPr txBox="1"/>
          <p:nvPr/>
        </p:nvSpPr>
        <p:spPr>
          <a:xfrm>
            <a:off x="5756528" y="4996053"/>
            <a:ext cx="2927985" cy="139763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Arial"/>
                <a:cs typeface="Arial"/>
              </a:rPr>
              <a:t>the famous painting Mona  Lisa </a:t>
            </a:r>
            <a:r>
              <a:rPr sz="1800" dirty="0">
                <a:latin typeface="Arial"/>
                <a:cs typeface="Arial"/>
              </a:rPr>
              <a:t>by </a:t>
            </a:r>
            <a:r>
              <a:rPr sz="1800" spc="-5" dirty="0">
                <a:latin typeface="Arial"/>
                <a:cs typeface="Arial"/>
              </a:rPr>
              <a:t>Leonardo da Vinci.  Mona Lisa is rendered </a:t>
            </a:r>
            <a:r>
              <a:rPr sz="1800" spc="-10" dirty="0">
                <a:latin typeface="Arial"/>
                <a:cs typeface="Arial"/>
              </a:rPr>
              <a:t>with  </a:t>
            </a:r>
            <a:r>
              <a:rPr sz="1800" spc="-5" dirty="0">
                <a:latin typeface="Arial"/>
                <a:cs typeface="Arial"/>
              </a:rPr>
              <a:t>a beard </a:t>
            </a:r>
            <a:r>
              <a:rPr sz="1800" dirty="0">
                <a:latin typeface="Arial"/>
                <a:cs typeface="Arial"/>
              </a:rPr>
              <a:t>and </a:t>
            </a:r>
            <a:r>
              <a:rPr sz="1800" spc="-5" dirty="0">
                <a:latin typeface="Arial"/>
                <a:cs typeface="Arial"/>
              </a:rPr>
              <a:t>a mustache, </a:t>
            </a:r>
            <a:r>
              <a:rPr sz="1800" dirty="0">
                <a:latin typeface="Arial"/>
                <a:cs typeface="Arial"/>
              </a:rPr>
              <a:t>in  </a:t>
            </a:r>
            <a:r>
              <a:rPr sz="1800" spc="-5" dirty="0">
                <a:latin typeface="Arial"/>
                <a:cs typeface="Arial"/>
              </a:rPr>
              <a:t>black and</a:t>
            </a:r>
            <a:r>
              <a:rPr sz="1800" spc="-15" dirty="0">
                <a:latin typeface="Arial"/>
                <a:cs typeface="Arial"/>
              </a:rPr>
              <a:t> </a:t>
            </a:r>
            <a:r>
              <a:rPr sz="1800" spc="-10" dirty="0">
                <a:latin typeface="Arial"/>
                <a:cs typeface="Arial"/>
              </a:rPr>
              <a:t>white.</a:t>
            </a:r>
            <a:endParaRPr sz="1800">
              <a:latin typeface="Arial"/>
              <a:cs typeface="Arial"/>
            </a:endParaRPr>
          </a:p>
        </p:txBody>
      </p:sp>
      <p:sp>
        <p:nvSpPr>
          <p:cNvPr id="21" name="object 21"/>
          <p:cNvSpPr txBox="1"/>
          <p:nvPr/>
        </p:nvSpPr>
        <p:spPr>
          <a:xfrm>
            <a:off x="5413628" y="6505143"/>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22" name="object 22"/>
          <p:cNvSpPr txBox="1"/>
          <p:nvPr/>
        </p:nvSpPr>
        <p:spPr>
          <a:xfrm>
            <a:off x="1815464" y="4825110"/>
            <a:ext cx="3149600" cy="1126490"/>
          </a:xfrm>
          <a:prstGeom prst="rect">
            <a:avLst/>
          </a:prstGeom>
        </p:spPr>
        <p:txBody>
          <a:bodyPr vert="horz" wrap="square" lIns="0" tIns="10795" rIns="0" bIns="0" rtlCol="0">
            <a:spAutoFit/>
          </a:bodyPr>
          <a:lstStyle/>
          <a:p>
            <a:pPr marL="12700" marR="5080" algn="ctr">
              <a:lnSpc>
                <a:spcPct val="100600"/>
              </a:lnSpc>
              <a:spcBef>
                <a:spcPts val="85"/>
              </a:spcBef>
            </a:pPr>
            <a:r>
              <a:rPr sz="1800" i="1" dirty="0">
                <a:latin typeface="Carlito"/>
                <a:cs typeface="Carlito"/>
              </a:rPr>
              <a:t>'I </a:t>
            </a:r>
            <a:r>
              <a:rPr sz="1800" i="1" spc="-5" dirty="0">
                <a:latin typeface="Carlito"/>
                <a:cs typeface="Carlito"/>
              </a:rPr>
              <a:t>have </a:t>
            </a:r>
            <a:r>
              <a:rPr sz="1800" i="1" spc="-10" dirty="0">
                <a:latin typeface="Carlito"/>
                <a:cs typeface="Carlito"/>
              </a:rPr>
              <a:t>forced myself </a:t>
            </a:r>
            <a:r>
              <a:rPr sz="1800" i="1" spc="-15" dirty="0">
                <a:latin typeface="Carlito"/>
                <a:cs typeface="Carlito"/>
              </a:rPr>
              <a:t>to </a:t>
            </a:r>
            <a:r>
              <a:rPr sz="1800" i="1" spc="-10" dirty="0">
                <a:latin typeface="Carlito"/>
                <a:cs typeface="Carlito"/>
              </a:rPr>
              <a:t>contradict  myself </a:t>
            </a:r>
            <a:r>
              <a:rPr sz="1800" i="1" spc="-5" dirty="0">
                <a:latin typeface="Carlito"/>
                <a:cs typeface="Carlito"/>
              </a:rPr>
              <a:t>in order </a:t>
            </a:r>
            <a:r>
              <a:rPr sz="1800" i="1" spc="-15" dirty="0">
                <a:latin typeface="Carlito"/>
                <a:cs typeface="Carlito"/>
              </a:rPr>
              <a:t>to </a:t>
            </a:r>
            <a:r>
              <a:rPr sz="1800" i="1" spc="-10" dirty="0">
                <a:latin typeface="Carlito"/>
                <a:cs typeface="Carlito"/>
              </a:rPr>
              <a:t>avoid  </a:t>
            </a:r>
            <a:r>
              <a:rPr sz="1800" i="1" spc="-65" dirty="0">
                <a:latin typeface="Arial"/>
                <a:cs typeface="Arial"/>
              </a:rPr>
              <a:t>conforming </a:t>
            </a:r>
            <a:r>
              <a:rPr sz="1800" i="1" spc="-5" dirty="0">
                <a:latin typeface="Arial"/>
                <a:cs typeface="Arial"/>
              </a:rPr>
              <a:t>to </a:t>
            </a:r>
            <a:r>
              <a:rPr sz="1800" i="1" spc="-105" dirty="0">
                <a:latin typeface="Arial"/>
                <a:cs typeface="Arial"/>
              </a:rPr>
              <a:t>my </a:t>
            </a:r>
            <a:r>
              <a:rPr sz="1800" i="1" spc="-65" dirty="0">
                <a:latin typeface="Arial"/>
                <a:cs typeface="Arial"/>
              </a:rPr>
              <a:t>own</a:t>
            </a:r>
            <a:r>
              <a:rPr sz="1800" i="1" spc="-200" dirty="0">
                <a:latin typeface="Arial"/>
                <a:cs typeface="Arial"/>
              </a:rPr>
              <a:t> </a:t>
            </a:r>
            <a:r>
              <a:rPr sz="1800" i="1" spc="-65" dirty="0">
                <a:latin typeface="Arial"/>
                <a:cs typeface="Arial"/>
              </a:rPr>
              <a:t>taste.’</a:t>
            </a:r>
            <a:endParaRPr sz="1800">
              <a:latin typeface="Arial"/>
              <a:cs typeface="Arial"/>
            </a:endParaRPr>
          </a:p>
          <a:p>
            <a:pPr algn="ctr">
              <a:lnSpc>
                <a:spcPct val="100000"/>
              </a:lnSpc>
            </a:pPr>
            <a:r>
              <a:rPr sz="1800" i="1" spc="-5" dirty="0">
                <a:latin typeface="Carlito"/>
                <a:cs typeface="Carlito"/>
              </a:rPr>
              <a:t>--</a:t>
            </a:r>
            <a:r>
              <a:rPr sz="1800" spc="-5" dirty="0">
                <a:latin typeface="Carlito"/>
                <a:cs typeface="Carlito"/>
              </a:rPr>
              <a:t>Marcel</a:t>
            </a:r>
            <a:r>
              <a:rPr sz="1800" spc="-10" dirty="0">
                <a:latin typeface="Carlito"/>
                <a:cs typeface="Carlito"/>
              </a:rPr>
              <a:t> </a:t>
            </a:r>
            <a:r>
              <a:rPr sz="1800" spc="-5" dirty="0">
                <a:latin typeface="Carlito"/>
                <a:cs typeface="Carlito"/>
              </a:rPr>
              <a:t>Duchamp</a:t>
            </a:r>
            <a:endParaRPr sz="18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0"/>
            <a:ext cx="2819400" cy="923330"/>
          </a:xfrm>
          <a:prstGeom prst="rect">
            <a:avLst/>
          </a:prstGeom>
        </p:spPr>
        <p:txBody>
          <a:bodyPr wrap="square">
            <a:spAutoFit/>
          </a:bodyPr>
          <a:lstStyle/>
          <a:p>
            <a:r>
              <a:rPr lang="fr-FR" dirty="0" smtClean="0">
                <a:hlinkClick r:id="rId2"/>
              </a:rPr>
              <a:t>Marcel Duchamp</a:t>
            </a:r>
            <a:endParaRPr lang="fr-FR" dirty="0" smtClean="0"/>
          </a:p>
          <a:p>
            <a:r>
              <a:rPr lang="fr-FR" dirty="0" smtClean="0"/>
              <a:t>Coffee Mill</a:t>
            </a:r>
          </a:p>
          <a:p>
            <a:r>
              <a:rPr lang="fr-FR" dirty="0" smtClean="0"/>
              <a:t>1911</a:t>
            </a:r>
            <a:endParaRPr lang="fr-FR" dirty="0"/>
          </a:p>
        </p:txBody>
      </p:sp>
      <p:pic>
        <p:nvPicPr>
          <p:cNvPr id="3" name="Picture 2" descr="T03253_10.jpg"/>
          <p:cNvPicPr>
            <a:picLocks noChangeAspect="1"/>
          </p:cNvPicPr>
          <p:nvPr/>
        </p:nvPicPr>
        <p:blipFill>
          <a:blip r:embed="rId3"/>
          <a:stretch>
            <a:fillRect/>
          </a:stretch>
        </p:blipFill>
        <p:spPr>
          <a:xfrm>
            <a:off x="685800" y="152400"/>
            <a:ext cx="1839665" cy="5128358"/>
          </a:xfrm>
          <a:prstGeom prst="rect">
            <a:avLst/>
          </a:prstGeom>
        </p:spPr>
      </p:pic>
      <p:sp>
        <p:nvSpPr>
          <p:cNvPr id="4" name="Rectangle 3"/>
          <p:cNvSpPr/>
          <p:nvPr/>
        </p:nvSpPr>
        <p:spPr>
          <a:xfrm>
            <a:off x="3276600" y="228600"/>
            <a:ext cx="4572000" cy="5016758"/>
          </a:xfrm>
          <a:prstGeom prst="rect">
            <a:avLst/>
          </a:prstGeom>
        </p:spPr>
        <p:txBody>
          <a:bodyPr>
            <a:spAutoFit/>
          </a:bodyPr>
          <a:lstStyle/>
          <a:p>
            <a:r>
              <a:rPr lang="hi-IN" sz="3200" dirty="0" smtClean="0"/>
              <a:t>1911 में द्युशा ने यंत्र के समान आकृति को चित्रित करके उसको शीर्षक दिया 'कॉफी की चक्की' इसके द्वारा जंगली जाति के क्रूर व भयानक देवता की पूजन से आधुनिक मानव की यंत्र पूजा की तुलना करके उन्होंने मानव की मूर्खता का उपहास किया। </a:t>
            </a:r>
            <a:endParaRPr lang="hi-IN"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2209800"/>
            <a:ext cx="4572000" cy="2308324"/>
          </a:xfrm>
          <a:prstGeom prst="rect">
            <a:avLst/>
          </a:prstGeom>
        </p:spPr>
        <p:txBody>
          <a:bodyPr wrap="square">
            <a:spAutoFit/>
          </a:bodyPr>
          <a:lstStyle/>
          <a:p>
            <a:r>
              <a:rPr lang="hi-IN" dirty="0" smtClean="0"/>
              <a:t>1914 में प्रथम विश्व युद्ध के आरंभ होते ही दिशा न्यूयार्क गए। न्यूयॉर्क में उन्होंने अपनी प्रसिद्ध कृति "ब्रह्मचारियों से वीवस्त्र की गई वधू" तैयार की। यह कृति संयोग व स्वयं चालन के सिद्धांत का पालन करके यंत्र के समान आकारों की योजना करके कांच के अंदर बनी है। इस समय ड्युशा स्वयं को कला विरोधी मानते।</a:t>
            </a:r>
            <a:endParaRPr lang="hi-IN" dirty="0"/>
          </a:p>
        </p:txBody>
      </p:sp>
      <p:pic>
        <p:nvPicPr>
          <p:cNvPr id="3" name="Picture 2" descr="marcel_duchamp_bride_stripped_bare_0.jpg"/>
          <p:cNvPicPr>
            <a:picLocks noChangeAspect="1"/>
          </p:cNvPicPr>
          <p:nvPr/>
        </p:nvPicPr>
        <p:blipFill>
          <a:blip r:embed="rId2"/>
          <a:stretch>
            <a:fillRect/>
          </a:stretch>
        </p:blipFill>
        <p:spPr>
          <a:xfrm>
            <a:off x="152400" y="0"/>
            <a:ext cx="3524250" cy="5529716"/>
          </a:xfrm>
          <a:prstGeom prst="rect">
            <a:avLst/>
          </a:prstGeom>
        </p:spPr>
      </p:pic>
      <p:sp>
        <p:nvSpPr>
          <p:cNvPr id="4" name="Rectangle 3"/>
          <p:cNvSpPr/>
          <p:nvPr/>
        </p:nvSpPr>
        <p:spPr>
          <a:xfrm>
            <a:off x="0" y="5562600"/>
            <a:ext cx="5257800" cy="369332"/>
          </a:xfrm>
          <a:prstGeom prst="rect">
            <a:avLst/>
          </a:prstGeom>
        </p:spPr>
        <p:txBody>
          <a:bodyPr wrap="square">
            <a:spAutoFit/>
          </a:bodyPr>
          <a:lstStyle/>
          <a:p>
            <a:r>
              <a:rPr lang="hu-HU" dirty="0" smtClean="0"/>
              <a:t>marcel_duchamp_bride_stripped_bare_0</a:t>
            </a:r>
            <a:endParaRPr lang="hi-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304800" y="1066800"/>
            <a:ext cx="3505200" cy="51816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4191000" y="2362200"/>
            <a:ext cx="4572000" cy="2564869"/>
          </a:xfrm>
          <a:prstGeom prst="rect">
            <a:avLst/>
          </a:prstGeom>
        </p:spPr>
        <p:txBody>
          <a:bodyPr wrap="square">
            <a:spAutoFit/>
          </a:bodyPr>
          <a:lstStyle/>
          <a:p>
            <a:pPr marL="12700" marR="5080">
              <a:lnSpc>
                <a:spcPct val="100899"/>
              </a:lnSpc>
              <a:spcBef>
                <a:spcPts val="80"/>
              </a:spcBef>
            </a:pPr>
            <a:r>
              <a:rPr lang="en-US" sz="2800" spc="-5" dirty="0" smtClean="0">
                <a:latin typeface="Carlito"/>
                <a:cs typeface="Carlito"/>
              </a:rPr>
              <a:t>Marcel Duchamp,  </a:t>
            </a:r>
            <a:endParaRPr lang="en-US" sz="2800" spc="-5" dirty="0" smtClean="0">
              <a:latin typeface="Carlito"/>
              <a:cs typeface="Carlito"/>
            </a:endParaRPr>
          </a:p>
          <a:p>
            <a:pPr marL="12700" marR="5080">
              <a:lnSpc>
                <a:spcPct val="100899"/>
              </a:lnSpc>
              <a:spcBef>
                <a:spcPts val="80"/>
              </a:spcBef>
            </a:pPr>
            <a:r>
              <a:rPr lang="en-US" sz="2800" i="1" spc="-5" dirty="0" smtClean="0">
                <a:solidFill>
                  <a:srgbClr val="0000FF"/>
                </a:solidFill>
                <a:latin typeface="Carlito"/>
                <a:cs typeface="Carlito"/>
                <a:hlinkClick r:id="rId3"/>
              </a:rPr>
              <a:t>Bicycle </a:t>
            </a:r>
            <a:r>
              <a:rPr lang="en-US" sz="2800" i="1" dirty="0" smtClean="0">
                <a:solidFill>
                  <a:srgbClr val="0000FF"/>
                </a:solidFill>
                <a:latin typeface="Carlito"/>
                <a:cs typeface="Carlito"/>
                <a:hlinkClick r:id="rId3"/>
              </a:rPr>
              <a:t>Wheel</a:t>
            </a:r>
            <a:r>
              <a:rPr lang="en-US" sz="2800" dirty="0" smtClean="0">
                <a:latin typeface="Carlito"/>
                <a:cs typeface="Carlito"/>
              </a:rPr>
              <a:t>,  </a:t>
            </a:r>
            <a:r>
              <a:rPr lang="en-US" sz="2800" spc="-5" dirty="0" smtClean="0">
                <a:latin typeface="Carlito"/>
                <a:cs typeface="Carlito"/>
              </a:rPr>
              <a:t>1913 </a:t>
            </a:r>
            <a:r>
              <a:rPr lang="en-US" sz="2800" dirty="0" smtClean="0">
                <a:latin typeface="Carlito"/>
                <a:cs typeface="Carlito"/>
              </a:rPr>
              <a:t>/ </a:t>
            </a:r>
            <a:r>
              <a:rPr lang="en-US" sz="2800" spc="-5" dirty="0" smtClean="0">
                <a:latin typeface="Carlito"/>
                <a:cs typeface="Carlito"/>
              </a:rPr>
              <a:t>1964,</a:t>
            </a:r>
            <a:r>
              <a:rPr lang="en-US" sz="2800" spc="-70" dirty="0" smtClean="0">
                <a:latin typeface="Carlito"/>
                <a:cs typeface="Carlito"/>
              </a:rPr>
              <a:t> </a:t>
            </a:r>
            <a:r>
              <a:rPr lang="en-US" sz="2800" spc="-5" dirty="0" smtClean="0">
                <a:solidFill>
                  <a:srgbClr val="0000FF"/>
                </a:solidFill>
                <a:latin typeface="Carlito"/>
                <a:cs typeface="Carlito"/>
                <a:hlinkClick r:id="rId4"/>
              </a:rPr>
              <a:t>metal</a:t>
            </a:r>
            <a:endParaRPr lang="en-US" sz="2800" dirty="0" smtClean="0">
              <a:latin typeface="Carlito"/>
              <a:cs typeface="Carlito"/>
            </a:endParaRPr>
          </a:p>
          <a:p>
            <a:pPr marL="12700" marR="28575">
              <a:lnSpc>
                <a:spcPts val="2200"/>
              </a:lnSpc>
              <a:spcBef>
                <a:spcPts val="70"/>
              </a:spcBef>
            </a:pPr>
            <a:r>
              <a:rPr lang="en-US" sz="2800" dirty="0" smtClean="0">
                <a:latin typeface="Carlito"/>
                <a:cs typeface="Carlito"/>
              </a:rPr>
              <a:t>, </a:t>
            </a:r>
            <a:r>
              <a:rPr lang="en-US" sz="2800" spc="-5" dirty="0" smtClean="0">
                <a:latin typeface="Carlito"/>
                <a:cs typeface="Carlito"/>
              </a:rPr>
              <a:t>painted </a:t>
            </a:r>
            <a:r>
              <a:rPr lang="en-US" sz="2800" spc="-5" dirty="0" smtClean="0">
                <a:solidFill>
                  <a:srgbClr val="0000FF"/>
                </a:solidFill>
                <a:latin typeface="Carlito"/>
                <a:cs typeface="Carlito"/>
                <a:hlinkClick r:id="rId5"/>
              </a:rPr>
              <a:t>wood</a:t>
            </a:r>
            <a:r>
              <a:rPr lang="en-US" sz="2800" spc="-5" dirty="0" smtClean="0">
                <a:latin typeface="Carlito"/>
                <a:cs typeface="Carlito"/>
              </a:rPr>
              <a:t>,  </a:t>
            </a:r>
            <a:endParaRPr lang="en-US" sz="2800" spc="-5" dirty="0" smtClean="0">
              <a:latin typeface="Carlito"/>
              <a:cs typeface="Carlito"/>
            </a:endParaRPr>
          </a:p>
          <a:p>
            <a:pPr marL="12700" marR="28575">
              <a:lnSpc>
                <a:spcPts val="2200"/>
              </a:lnSpc>
              <a:spcBef>
                <a:spcPts val="70"/>
              </a:spcBef>
            </a:pPr>
            <a:endParaRPr lang="en-US" sz="2800" spc="-5" dirty="0" smtClean="0">
              <a:latin typeface="Carlito"/>
              <a:cs typeface="Carlito"/>
            </a:endParaRPr>
          </a:p>
          <a:p>
            <a:pPr marL="12700" marR="28575">
              <a:lnSpc>
                <a:spcPts val="2200"/>
              </a:lnSpc>
              <a:spcBef>
                <a:spcPts val="70"/>
              </a:spcBef>
            </a:pPr>
            <a:r>
              <a:rPr lang="en-US" sz="2800" spc="-5" dirty="0" smtClean="0">
                <a:latin typeface="Carlito"/>
                <a:cs typeface="Carlito"/>
              </a:rPr>
              <a:t>126.5 </a:t>
            </a:r>
            <a:r>
              <a:rPr lang="en-US" sz="2800" dirty="0" smtClean="0">
                <a:latin typeface="Carlito"/>
                <a:cs typeface="Carlito"/>
              </a:rPr>
              <a:t>x </a:t>
            </a:r>
            <a:r>
              <a:rPr lang="en-US" sz="2800" spc="-5" dirty="0" smtClean="0">
                <a:latin typeface="Carlito"/>
                <a:cs typeface="Carlito"/>
              </a:rPr>
              <a:t>31.5 </a:t>
            </a:r>
            <a:r>
              <a:rPr lang="en-US" sz="2800" dirty="0" smtClean="0">
                <a:latin typeface="Carlito"/>
                <a:cs typeface="Carlito"/>
              </a:rPr>
              <a:t>x</a:t>
            </a:r>
            <a:r>
              <a:rPr lang="en-US" sz="2800" spc="-45" dirty="0" smtClean="0">
                <a:latin typeface="Carlito"/>
                <a:cs typeface="Carlito"/>
              </a:rPr>
              <a:t> </a:t>
            </a:r>
            <a:r>
              <a:rPr lang="en-US" sz="2800" spc="-5" dirty="0" smtClean="0">
                <a:latin typeface="Carlito"/>
                <a:cs typeface="Carlito"/>
              </a:rPr>
              <a:t>63.5</a:t>
            </a:r>
            <a:endParaRPr lang="en-US" sz="2800" dirty="0" smtClean="0">
              <a:latin typeface="Carlito"/>
              <a:cs typeface="Carlito"/>
            </a:endParaRPr>
          </a:p>
          <a:p>
            <a:pPr marL="12700">
              <a:lnSpc>
                <a:spcPts val="2080"/>
              </a:lnSpc>
            </a:pPr>
            <a:r>
              <a:rPr lang="en-US" sz="2800" spc="-5" dirty="0" smtClean="0">
                <a:latin typeface="Carlito"/>
                <a:cs typeface="Carlito"/>
              </a:rPr>
              <a:t>cm,</a:t>
            </a:r>
            <a:endParaRPr lang="en-US" sz="2800" dirty="0">
              <a:latin typeface="Carlito"/>
              <a:cs typeface="Carlito"/>
            </a:endParaRPr>
          </a:p>
        </p:txBody>
      </p:sp>
      <p:sp>
        <p:nvSpPr>
          <p:cNvPr id="4" name="Rectangle 3"/>
          <p:cNvSpPr/>
          <p:nvPr/>
        </p:nvSpPr>
        <p:spPr>
          <a:xfrm>
            <a:off x="1447800" y="228600"/>
            <a:ext cx="3399970" cy="707886"/>
          </a:xfrm>
          <a:prstGeom prst="rect">
            <a:avLst/>
          </a:prstGeom>
        </p:spPr>
        <p:txBody>
          <a:bodyPr wrap="none">
            <a:spAutoFit/>
          </a:bodyPr>
          <a:lstStyle/>
          <a:p>
            <a:r>
              <a:rPr lang="en-US" sz="4000" i="1" spc="-5" dirty="0" smtClean="0">
                <a:solidFill>
                  <a:srgbClr val="0000FF"/>
                </a:solidFill>
                <a:latin typeface="Carlito"/>
                <a:cs typeface="Carlito"/>
                <a:hlinkClick r:id="rId3"/>
              </a:rPr>
              <a:t>Bicycle </a:t>
            </a:r>
            <a:r>
              <a:rPr lang="en-US" sz="4000" i="1" dirty="0" smtClean="0">
                <a:solidFill>
                  <a:srgbClr val="0000FF"/>
                </a:solidFill>
                <a:latin typeface="Carlito"/>
                <a:cs typeface="Carlito"/>
                <a:hlinkClick r:id="rId3"/>
              </a:rPr>
              <a:t>Wheel</a:t>
            </a:r>
            <a:endParaRPr lang="hi-IN"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8297" y="464261"/>
            <a:ext cx="2699385" cy="514350"/>
          </a:xfrm>
          <a:prstGeom prst="rect">
            <a:avLst/>
          </a:prstGeom>
        </p:spPr>
        <p:txBody>
          <a:bodyPr vert="horz" wrap="square" lIns="0" tIns="13335" rIns="0" bIns="0" rtlCol="0">
            <a:spAutoFit/>
          </a:bodyPr>
          <a:lstStyle/>
          <a:p>
            <a:pPr marL="12700">
              <a:lnSpc>
                <a:spcPct val="100000"/>
              </a:lnSpc>
              <a:spcBef>
                <a:spcPts val="105"/>
              </a:spcBef>
            </a:pPr>
            <a:r>
              <a:rPr dirty="0"/>
              <a:t>The</a:t>
            </a:r>
            <a:r>
              <a:rPr spc="-85" dirty="0"/>
              <a:t> </a:t>
            </a:r>
            <a:r>
              <a:rPr spc="-5" dirty="0"/>
              <a:t>Fountain</a:t>
            </a:r>
          </a:p>
        </p:txBody>
      </p:sp>
      <p:sp>
        <p:nvSpPr>
          <p:cNvPr id="3" name="object 3"/>
          <p:cNvSpPr/>
          <p:nvPr/>
        </p:nvSpPr>
        <p:spPr>
          <a:xfrm>
            <a:off x="5274564" y="1143000"/>
            <a:ext cx="3869436" cy="45720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762000" y="1295400"/>
            <a:ext cx="3733800" cy="4536627"/>
          </a:xfrm>
          <a:prstGeom prst="rect">
            <a:avLst/>
          </a:prstGeom>
        </p:spPr>
        <p:txBody>
          <a:bodyPr wrap="square">
            <a:spAutoFit/>
          </a:bodyPr>
          <a:lstStyle/>
          <a:p>
            <a:pPr marL="287020" indent="-274320">
              <a:lnSpc>
                <a:spcPct val="100000"/>
              </a:lnSpc>
              <a:spcBef>
                <a:spcPts val="100"/>
              </a:spcBef>
              <a:buClr>
                <a:srgbClr val="AC0000"/>
              </a:buClr>
              <a:buFont typeface="Arial"/>
              <a:buChar char="•"/>
              <a:tabLst>
                <a:tab pos="286385" algn="l"/>
                <a:tab pos="287020" algn="l"/>
              </a:tabLst>
            </a:pPr>
            <a:r>
              <a:rPr lang="en-US" sz="2800" b="1" dirty="0" smtClean="0">
                <a:solidFill>
                  <a:srgbClr val="2F2F2F"/>
                </a:solidFill>
                <a:latin typeface="Times New Roman"/>
                <a:cs typeface="Times New Roman"/>
              </a:rPr>
              <a:t>1917, </a:t>
            </a:r>
            <a:r>
              <a:rPr lang="en-US" sz="2800" b="1" spc="-5" dirty="0" smtClean="0">
                <a:solidFill>
                  <a:srgbClr val="2F2F2F"/>
                </a:solidFill>
                <a:latin typeface="Times New Roman"/>
                <a:cs typeface="Times New Roman"/>
              </a:rPr>
              <a:t>New</a:t>
            </a:r>
            <a:r>
              <a:rPr lang="en-US" sz="2800" b="1" spc="-95" dirty="0" smtClean="0">
                <a:solidFill>
                  <a:srgbClr val="2F2F2F"/>
                </a:solidFill>
                <a:latin typeface="Times New Roman"/>
                <a:cs typeface="Times New Roman"/>
              </a:rPr>
              <a:t> </a:t>
            </a:r>
            <a:r>
              <a:rPr lang="en-US" sz="2800" b="1" spc="-65" dirty="0" smtClean="0">
                <a:solidFill>
                  <a:srgbClr val="2F2F2F"/>
                </a:solidFill>
                <a:latin typeface="Times New Roman"/>
                <a:cs typeface="Times New Roman"/>
              </a:rPr>
              <a:t>York</a:t>
            </a:r>
            <a:endParaRPr lang="en-US" sz="2800" b="1" dirty="0" smtClean="0">
              <a:latin typeface="Times New Roman"/>
              <a:cs typeface="Times New Roman"/>
            </a:endParaRPr>
          </a:p>
          <a:p>
            <a:pPr marL="287020" indent="-274320">
              <a:lnSpc>
                <a:spcPct val="100000"/>
              </a:lnSpc>
              <a:buClr>
                <a:srgbClr val="AC0000"/>
              </a:buClr>
              <a:buFont typeface="Arial"/>
              <a:buChar char="•"/>
              <a:tabLst>
                <a:tab pos="286385" algn="l"/>
                <a:tab pos="287020" algn="l"/>
              </a:tabLst>
            </a:pPr>
            <a:r>
              <a:rPr lang="en-US" sz="2800" b="1" dirty="0" smtClean="0">
                <a:solidFill>
                  <a:srgbClr val="2F2F2F"/>
                </a:solidFill>
                <a:latin typeface="Times New Roman"/>
                <a:cs typeface="Times New Roman"/>
              </a:rPr>
              <a:t>Original</a:t>
            </a:r>
            <a:r>
              <a:rPr lang="en-US" sz="2800" b="1" spc="-25" dirty="0" smtClean="0">
                <a:solidFill>
                  <a:srgbClr val="2F2F2F"/>
                </a:solidFill>
                <a:latin typeface="Times New Roman"/>
                <a:cs typeface="Times New Roman"/>
              </a:rPr>
              <a:t> </a:t>
            </a:r>
            <a:r>
              <a:rPr lang="en-US" sz="2800" b="1" spc="-5" dirty="0" smtClean="0">
                <a:solidFill>
                  <a:srgbClr val="2F2F2F"/>
                </a:solidFill>
                <a:latin typeface="Times New Roman"/>
                <a:cs typeface="Times New Roman"/>
              </a:rPr>
              <a:t>lost</a:t>
            </a:r>
            <a:endParaRPr lang="en-US" sz="2800" b="1" dirty="0" smtClean="0">
              <a:latin typeface="Times New Roman"/>
              <a:cs typeface="Times New Roman"/>
            </a:endParaRPr>
          </a:p>
          <a:p>
            <a:pPr marL="287020" indent="-274320">
              <a:lnSpc>
                <a:spcPct val="100000"/>
              </a:lnSpc>
              <a:buClr>
                <a:srgbClr val="AC0000"/>
              </a:buClr>
              <a:buFont typeface="Arial"/>
              <a:buChar char="•"/>
              <a:tabLst>
                <a:tab pos="286385" algn="l"/>
                <a:tab pos="287020" algn="l"/>
              </a:tabLst>
            </a:pPr>
            <a:r>
              <a:rPr lang="en-US" sz="2800" b="1" dirty="0" smtClean="0">
                <a:solidFill>
                  <a:srgbClr val="2F2F2F"/>
                </a:solidFill>
                <a:latin typeface="Times New Roman"/>
                <a:cs typeface="Times New Roman"/>
              </a:rPr>
              <a:t>Porcelain</a:t>
            </a:r>
            <a:r>
              <a:rPr lang="en-US" sz="2800" b="1" spc="-50" dirty="0" smtClean="0">
                <a:solidFill>
                  <a:srgbClr val="2F2F2F"/>
                </a:solidFill>
                <a:latin typeface="Times New Roman"/>
                <a:cs typeface="Times New Roman"/>
              </a:rPr>
              <a:t> </a:t>
            </a:r>
            <a:r>
              <a:rPr lang="en-US" sz="2800" b="1" dirty="0" smtClean="0">
                <a:solidFill>
                  <a:srgbClr val="2F2F2F"/>
                </a:solidFill>
                <a:latin typeface="Times New Roman"/>
                <a:cs typeface="Times New Roman"/>
              </a:rPr>
              <a:t>urinal</a:t>
            </a:r>
            <a:endParaRPr lang="en-US" sz="2800" b="1" dirty="0" smtClean="0">
              <a:latin typeface="Times New Roman"/>
              <a:cs typeface="Times New Roman"/>
            </a:endParaRPr>
          </a:p>
          <a:p>
            <a:pPr marL="287020" indent="-274320">
              <a:lnSpc>
                <a:spcPct val="100000"/>
              </a:lnSpc>
              <a:buClr>
                <a:srgbClr val="AC0000"/>
              </a:buClr>
              <a:buFont typeface="Arial"/>
              <a:buChar char="•"/>
              <a:tabLst>
                <a:tab pos="286385" algn="l"/>
                <a:tab pos="287020" algn="l"/>
              </a:tabLst>
            </a:pPr>
            <a:r>
              <a:rPr lang="en-US" sz="2800" b="1" spc="-5" dirty="0" smtClean="0">
                <a:solidFill>
                  <a:srgbClr val="2F2F2F"/>
                </a:solidFill>
                <a:latin typeface="Times New Roman"/>
                <a:cs typeface="Times New Roman"/>
              </a:rPr>
              <a:t>Readymade</a:t>
            </a:r>
            <a:endParaRPr lang="en-US" sz="2800" b="1" dirty="0" smtClean="0">
              <a:latin typeface="Times New Roman"/>
              <a:cs typeface="Times New Roman"/>
            </a:endParaRPr>
          </a:p>
          <a:p>
            <a:pPr marL="287020" marR="798830" indent="-274320">
              <a:lnSpc>
                <a:spcPct val="80000"/>
              </a:lnSpc>
              <a:spcBef>
                <a:spcPts val="575"/>
              </a:spcBef>
              <a:buClr>
                <a:srgbClr val="AC0000"/>
              </a:buClr>
              <a:buFont typeface="Arial"/>
              <a:buChar char="•"/>
              <a:tabLst>
                <a:tab pos="286385" algn="l"/>
                <a:tab pos="287020" algn="l"/>
              </a:tabLst>
            </a:pPr>
            <a:r>
              <a:rPr lang="en-US" sz="2800" b="1" spc="-5" dirty="0" smtClean="0">
                <a:solidFill>
                  <a:srgbClr val="2F2F2F"/>
                </a:solidFill>
                <a:latin typeface="Times New Roman"/>
                <a:cs typeface="Times New Roman"/>
              </a:rPr>
              <a:t>No</a:t>
            </a:r>
            <a:r>
              <a:rPr lang="en-US" sz="2800" b="1" spc="-50" dirty="0" smtClean="0">
                <a:solidFill>
                  <a:srgbClr val="2F2F2F"/>
                </a:solidFill>
                <a:latin typeface="Times New Roman"/>
                <a:cs typeface="Times New Roman"/>
              </a:rPr>
              <a:t> </a:t>
            </a:r>
            <a:r>
              <a:rPr lang="en-US" sz="2800" b="1" spc="-5" dirty="0" smtClean="0">
                <a:solidFill>
                  <a:srgbClr val="2F2F2F"/>
                </a:solidFill>
                <a:latin typeface="Times New Roman"/>
                <a:cs typeface="Times New Roman"/>
              </a:rPr>
              <a:t>dimensions  </a:t>
            </a:r>
            <a:r>
              <a:rPr lang="en-US" sz="2800" b="1" dirty="0" smtClean="0">
                <a:solidFill>
                  <a:srgbClr val="2F2F2F"/>
                </a:solidFill>
                <a:latin typeface="Times New Roman"/>
                <a:cs typeface="Times New Roman"/>
              </a:rPr>
              <a:t>recorded</a:t>
            </a:r>
            <a:endParaRPr lang="en-US" sz="2800" b="1" dirty="0" smtClean="0">
              <a:latin typeface="Times New Roman"/>
              <a:cs typeface="Times New Roman"/>
            </a:endParaRPr>
          </a:p>
          <a:p>
            <a:pPr marL="287020" marR="5080" indent="-274320">
              <a:lnSpc>
                <a:spcPct val="80000"/>
              </a:lnSpc>
              <a:spcBef>
                <a:spcPts val="580"/>
              </a:spcBef>
              <a:buClr>
                <a:srgbClr val="AC0000"/>
              </a:buClr>
              <a:buFont typeface="Arial"/>
              <a:buChar char="•"/>
              <a:tabLst>
                <a:tab pos="286385" algn="l"/>
                <a:tab pos="287020" algn="l"/>
              </a:tabLst>
            </a:pPr>
            <a:r>
              <a:rPr lang="en-US" sz="2800" b="1" dirty="0" smtClean="0">
                <a:solidFill>
                  <a:srgbClr val="2F2F2F"/>
                </a:solidFill>
                <a:latin typeface="Times New Roman"/>
                <a:cs typeface="Times New Roman"/>
              </a:rPr>
              <a:t>Painted on the side is  </a:t>
            </a:r>
            <a:endParaRPr lang="en-US" sz="2800" b="1" dirty="0" smtClean="0">
              <a:solidFill>
                <a:srgbClr val="2F2F2F"/>
              </a:solidFill>
              <a:latin typeface="Times New Roman"/>
              <a:cs typeface="Times New Roman"/>
            </a:endParaRPr>
          </a:p>
          <a:p>
            <a:pPr marL="287020" marR="5080" indent="-274320">
              <a:lnSpc>
                <a:spcPct val="80000"/>
              </a:lnSpc>
              <a:spcBef>
                <a:spcPts val="580"/>
              </a:spcBef>
              <a:buClr>
                <a:srgbClr val="AC0000"/>
              </a:buClr>
              <a:buFont typeface="Arial"/>
              <a:buChar char="•"/>
              <a:tabLst>
                <a:tab pos="286385" algn="l"/>
                <a:tab pos="287020" algn="l"/>
              </a:tabLst>
            </a:pPr>
            <a:r>
              <a:rPr lang="en-US" sz="2800" b="1" dirty="0" smtClean="0">
                <a:solidFill>
                  <a:srgbClr val="2F2F2F"/>
                </a:solidFill>
                <a:latin typeface="Times New Roman"/>
                <a:cs typeface="Times New Roman"/>
              </a:rPr>
              <a:t>“</a:t>
            </a:r>
            <a:r>
              <a:rPr lang="en-US" sz="2800" b="1" dirty="0" smtClean="0">
                <a:solidFill>
                  <a:srgbClr val="2F2F2F"/>
                </a:solidFill>
                <a:latin typeface="Times New Roman"/>
                <a:cs typeface="Times New Roman"/>
              </a:rPr>
              <a:t>R. </a:t>
            </a:r>
            <a:r>
              <a:rPr lang="en-US" sz="2800" b="1" spc="-5" dirty="0" smtClean="0">
                <a:solidFill>
                  <a:srgbClr val="2F2F2F"/>
                </a:solidFill>
                <a:latin typeface="Times New Roman"/>
                <a:cs typeface="Times New Roman"/>
              </a:rPr>
              <a:t>Mutt </a:t>
            </a:r>
            <a:r>
              <a:rPr lang="en-US" sz="2800" b="1" dirty="0" smtClean="0">
                <a:solidFill>
                  <a:srgbClr val="2F2F2F"/>
                </a:solidFill>
                <a:latin typeface="Times New Roman"/>
                <a:cs typeface="Times New Roman"/>
              </a:rPr>
              <a:t>1917” by  </a:t>
            </a:r>
            <a:r>
              <a:rPr lang="en-US" sz="2800" b="1" spc="-5" dirty="0" smtClean="0">
                <a:solidFill>
                  <a:srgbClr val="2F2F2F"/>
                </a:solidFill>
                <a:latin typeface="Times New Roman"/>
                <a:cs typeface="Times New Roman"/>
              </a:rPr>
              <a:t>Duchamp, </a:t>
            </a:r>
            <a:r>
              <a:rPr lang="en-US" sz="2800" b="1" dirty="0" smtClean="0">
                <a:solidFill>
                  <a:srgbClr val="2F2F2F"/>
                </a:solidFill>
                <a:latin typeface="Times New Roman"/>
                <a:cs typeface="Times New Roman"/>
              </a:rPr>
              <a:t>which</a:t>
            </a:r>
            <a:r>
              <a:rPr lang="en-US" sz="2800" b="1" spc="-55" dirty="0" smtClean="0">
                <a:solidFill>
                  <a:srgbClr val="2F2F2F"/>
                </a:solidFill>
                <a:latin typeface="Times New Roman"/>
                <a:cs typeface="Times New Roman"/>
              </a:rPr>
              <a:t> </a:t>
            </a:r>
            <a:r>
              <a:rPr lang="en-US" sz="2800" b="1" spc="-5" dirty="0" smtClean="0">
                <a:solidFill>
                  <a:srgbClr val="2F2F2F"/>
                </a:solidFill>
                <a:latin typeface="Times New Roman"/>
                <a:cs typeface="Times New Roman"/>
              </a:rPr>
              <a:t>was  named so </a:t>
            </a:r>
            <a:r>
              <a:rPr lang="en-US" sz="2800" b="1" dirty="0" smtClean="0">
                <a:solidFill>
                  <a:srgbClr val="2F2F2F"/>
                </a:solidFill>
                <a:latin typeface="Times New Roman"/>
                <a:cs typeface="Times New Roman"/>
              </a:rPr>
              <a:t>after </a:t>
            </a:r>
            <a:endParaRPr lang="en-US" sz="2800" b="1" dirty="0" smtClean="0">
              <a:solidFill>
                <a:srgbClr val="2F2F2F"/>
              </a:solidFill>
              <a:latin typeface="Times New Roman"/>
              <a:cs typeface="Times New Roman"/>
            </a:endParaRPr>
          </a:p>
          <a:p>
            <a:pPr marL="287020" marR="5080" indent="-274320">
              <a:lnSpc>
                <a:spcPct val="80000"/>
              </a:lnSpc>
              <a:spcBef>
                <a:spcPts val="580"/>
              </a:spcBef>
              <a:buClr>
                <a:srgbClr val="AC0000"/>
              </a:buClr>
              <a:buFont typeface="Arial"/>
              <a:buChar char="•"/>
              <a:tabLst>
                <a:tab pos="286385" algn="l"/>
                <a:tab pos="287020" algn="l"/>
              </a:tabLst>
            </a:pPr>
            <a:r>
              <a:rPr lang="en-US" sz="2800" b="1" dirty="0" smtClean="0">
                <a:solidFill>
                  <a:srgbClr val="2F2F2F"/>
                </a:solidFill>
                <a:latin typeface="Times New Roman"/>
                <a:cs typeface="Times New Roman"/>
              </a:rPr>
              <a:t>Mott  </a:t>
            </a:r>
            <a:r>
              <a:rPr lang="en-US" sz="2800" b="1" spc="-40" dirty="0" smtClean="0">
                <a:solidFill>
                  <a:srgbClr val="2F2F2F"/>
                </a:solidFill>
                <a:latin typeface="Times New Roman"/>
                <a:cs typeface="Times New Roman"/>
              </a:rPr>
              <a:t>Works.</a:t>
            </a:r>
            <a:endParaRPr lang="en-US" sz="2800" b="1"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5394" y="220471"/>
            <a:ext cx="3685540" cy="513715"/>
          </a:xfrm>
          <a:prstGeom prst="rect">
            <a:avLst/>
          </a:prstGeom>
        </p:spPr>
        <p:txBody>
          <a:bodyPr vert="horz" wrap="square" lIns="0" tIns="12700" rIns="0" bIns="0" rtlCol="0">
            <a:spAutoFit/>
          </a:bodyPr>
          <a:lstStyle/>
          <a:p>
            <a:pPr marL="12700">
              <a:lnSpc>
                <a:spcPct val="100000"/>
              </a:lnSpc>
              <a:spcBef>
                <a:spcPts val="100"/>
              </a:spcBef>
            </a:pPr>
            <a:r>
              <a:rPr dirty="0"/>
              <a:t>What is</a:t>
            </a:r>
            <a:r>
              <a:rPr spc="-95" dirty="0"/>
              <a:t> </a:t>
            </a:r>
            <a:r>
              <a:rPr spc="-5" dirty="0"/>
              <a:t>Dadaism?</a:t>
            </a:r>
          </a:p>
        </p:txBody>
      </p:sp>
      <p:sp>
        <p:nvSpPr>
          <p:cNvPr id="3" name="object 3"/>
          <p:cNvSpPr txBox="1"/>
          <p:nvPr/>
        </p:nvSpPr>
        <p:spPr>
          <a:xfrm>
            <a:off x="2174494" y="1697482"/>
            <a:ext cx="6512559" cy="1977389"/>
          </a:xfrm>
          <a:prstGeom prst="rect">
            <a:avLst/>
          </a:prstGeom>
        </p:spPr>
        <p:txBody>
          <a:bodyPr vert="horz" wrap="square" lIns="0" tIns="13335" rIns="0" bIns="0" rtlCol="0">
            <a:spAutoFit/>
          </a:bodyPr>
          <a:lstStyle/>
          <a:p>
            <a:pPr marL="12700" marR="5080" algn="just">
              <a:lnSpc>
                <a:spcPct val="100000"/>
              </a:lnSpc>
              <a:spcBef>
                <a:spcPts val="105"/>
              </a:spcBef>
            </a:pPr>
            <a:r>
              <a:rPr lang="hi-IN" sz="3200" b="1" spc="-5" dirty="0" smtClean="0">
                <a:latin typeface="Arial"/>
                <a:cs typeface="Arial"/>
              </a:rPr>
              <a:t>दादावाद या दादा दृश्य कला के साथ-साथ साहित्य (मुख्य रूप से कविता), रंगमंच और ग्राफिक डिजाइन में विश्व युद्ध के बाद का सांस्कृतिक आंदोलन है।</a:t>
            </a:r>
            <a:endParaRPr sz="3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0"/>
            <a:ext cx="3502406" cy="643766"/>
          </a:xfrm>
          <a:prstGeom prst="rect">
            <a:avLst/>
          </a:prstGeom>
        </p:spPr>
        <p:txBody>
          <a:bodyPr vert="horz" wrap="square" lIns="0" tIns="12700" rIns="0" bIns="0" rtlCol="0">
            <a:spAutoFit/>
          </a:bodyPr>
          <a:lstStyle/>
          <a:p>
            <a:pPr marL="12700">
              <a:lnSpc>
                <a:spcPct val="100000"/>
              </a:lnSpc>
              <a:spcBef>
                <a:spcPts val="100"/>
              </a:spcBef>
            </a:pPr>
            <a:r>
              <a:rPr b="0" dirty="0">
                <a:latin typeface="Tahoma"/>
                <a:cs typeface="Tahoma"/>
              </a:rPr>
              <a:t>'L.H.O.O.Q</a:t>
            </a:r>
          </a:p>
        </p:txBody>
      </p:sp>
      <p:sp>
        <p:nvSpPr>
          <p:cNvPr id="3" name="object 3"/>
          <p:cNvSpPr/>
          <p:nvPr/>
        </p:nvSpPr>
        <p:spPr>
          <a:xfrm>
            <a:off x="228600" y="685800"/>
            <a:ext cx="3581400" cy="5793486"/>
          </a:xfrm>
          <a:prstGeom prst="rect">
            <a:avLst/>
          </a:prstGeom>
          <a:blipFill>
            <a:blip r:embed="rId2" cstate="print"/>
            <a:stretch>
              <a:fillRect/>
            </a:stretch>
          </a:blipFill>
        </p:spPr>
        <p:txBody>
          <a:bodyPr wrap="square" lIns="0" tIns="0" rIns="0" bIns="0" rtlCol="0"/>
          <a:lstStyle/>
          <a:p>
            <a:endParaRPr/>
          </a:p>
        </p:txBody>
      </p:sp>
      <p:sp>
        <p:nvSpPr>
          <p:cNvPr id="14" name="Rectangle 13"/>
          <p:cNvSpPr/>
          <p:nvPr/>
        </p:nvSpPr>
        <p:spPr>
          <a:xfrm>
            <a:off x="3962400" y="762000"/>
            <a:ext cx="4572000" cy="3549690"/>
          </a:xfrm>
          <a:prstGeom prst="rect">
            <a:avLst/>
          </a:prstGeom>
        </p:spPr>
        <p:txBody>
          <a:bodyPr wrap="square">
            <a:spAutoFit/>
          </a:bodyPr>
          <a:lstStyle/>
          <a:p>
            <a:pPr marL="287020" indent="-274320">
              <a:lnSpc>
                <a:spcPct val="100000"/>
              </a:lnSpc>
              <a:spcBef>
                <a:spcPts val="385"/>
              </a:spcBef>
              <a:buClr>
                <a:srgbClr val="AC0000"/>
              </a:buClr>
              <a:buFont typeface="Arial"/>
              <a:buChar char="•"/>
              <a:tabLst>
                <a:tab pos="286385" algn="l"/>
                <a:tab pos="287020" algn="l"/>
              </a:tabLst>
            </a:pPr>
            <a:r>
              <a:rPr lang="en-US" sz="2000" b="1" dirty="0" smtClean="0">
                <a:solidFill>
                  <a:srgbClr val="2F2F2F"/>
                </a:solidFill>
                <a:latin typeface="Times New Roman"/>
                <a:cs typeface="Times New Roman"/>
              </a:rPr>
              <a:t>1919,</a:t>
            </a:r>
            <a:r>
              <a:rPr lang="en-US" sz="2000" b="1" spc="-5" dirty="0" smtClean="0">
                <a:solidFill>
                  <a:srgbClr val="2F2F2F"/>
                </a:solidFill>
                <a:latin typeface="Times New Roman"/>
                <a:cs typeface="Times New Roman"/>
              </a:rPr>
              <a:t> </a:t>
            </a:r>
            <a:r>
              <a:rPr lang="en-US" sz="2000" b="1" dirty="0" smtClean="0">
                <a:solidFill>
                  <a:srgbClr val="2F2F2F"/>
                </a:solidFill>
                <a:latin typeface="Times New Roman"/>
                <a:cs typeface="Times New Roman"/>
              </a:rPr>
              <a:t>France</a:t>
            </a:r>
            <a:endParaRPr lang="en-US" sz="2000" b="1" dirty="0" smtClean="0">
              <a:latin typeface="Times New Roman"/>
              <a:cs typeface="Times New Roman"/>
            </a:endParaRPr>
          </a:p>
          <a:p>
            <a:pPr marL="287020" marR="356235" indent="-274320">
              <a:lnSpc>
                <a:spcPts val="2590"/>
              </a:lnSpc>
              <a:spcBef>
                <a:spcPts val="615"/>
              </a:spcBef>
              <a:buClr>
                <a:srgbClr val="AC0000"/>
              </a:buClr>
              <a:buFont typeface="Arial"/>
              <a:buChar char="•"/>
              <a:tabLst>
                <a:tab pos="286385" algn="l"/>
                <a:tab pos="287020" algn="l"/>
              </a:tabLst>
            </a:pPr>
            <a:r>
              <a:rPr lang="en-US" sz="2000" b="1" spc="-5" dirty="0" smtClean="0">
                <a:solidFill>
                  <a:srgbClr val="2F2F2F"/>
                </a:solidFill>
                <a:latin typeface="Times New Roman"/>
                <a:cs typeface="Times New Roman"/>
              </a:rPr>
              <a:t>Post </a:t>
            </a:r>
            <a:r>
              <a:rPr lang="en-US" sz="2000" b="1" dirty="0" smtClean="0">
                <a:solidFill>
                  <a:srgbClr val="2F2F2F"/>
                </a:solidFill>
                <a:latin typeface="Times New Roman"/>
                <a:cs typeface="Times New Roman"/>
              </a:rPr>
              <a:t>card reproduction of</a:t>
            </a:r>
            <a:r>
              <a:rPr lang="en-US" sz="2000" b="1" spc="-114" dirty="0" smtClean="0">
                <a:solidFill>
                  <a:srgbClr val="2F2F2F"/>
                </a:solidFill>
                <a:latin typeface="Times New Roman"/>
                <a:cs typeface="Times New Roman"/>
              </a:rPr>
              <a:t> </a:t>
            </a:r>
            <a:r>
              <a:rPr lang="en-US" sz="2000" b="1" dirty="0" smtClean="0">
                <a:solidFill>
                  <a:srgbClr val="2F2F2F"/>
                </a:solidFill>
                <a:latin typeface="Times New Roman"/>
                <a:cs typeface="Times New Roman"/>
              </a:rPr>
              <a:t>the  Mona Lisa with</a:t>
            </a:r>
            <a:r>
              <a:rPr lang="en-US" sz="2000" b="1" spc="-50" dirty="0" smtClean="0">
                <a:solidFill>
                  <a:srgbClr val="2F2F2F"/>
                </a:solidFill>
                <a:latin typeface="Times New Roman"/>
                <a:cs typeface="Times New Roman"/>
              </a:rPr>
              <a:t> </a:t>
            </a:r>
            <a:r>
              <a:rPr lang="en-US" sz="2000" b="1" dirty="0" smtClean="0">
                <a:solidFill>
                  <a:srgbClr val="2F2F2F"/>
                </a:solidFill>
                <a:latin typeface="Times New Roman"/>
                <a:cs typeface="Times New Roman"/>
              </a:rPr>
              <a:t>pencil</a:t>
            </a:r>
            <a:endParaRPr lang="en-US" sz="2000" b="1" dirty="0" smtClean="0">
              <a:latin typeface="Times New Roman"/>
              <a:cs typeface="Times New Roman"/>
            </a:endParaRPr>
          </a:p>
          <a:p>
            <a:pPr marL="287020" indent="-274320">
              <a:lnSpc>
                <a:spcPct val="100000"/>
              </a:lnSpc>
              <a:spcBef>
                <a:spcPts val="254"/>
              </a:spcBef>
              <a:buClr>
                <a:srgbClr val="AC0000"/>
              </a:buClr>
              <a:buFont typeface="Arial"/>
              <a:buChar char="•"/>
              <a:tabLst>
                <a:tab pos="286385" algn="l"/>
                <a:tab pos="287020" algn="l"/>
              </a:tabLst>
            </a:pPr>
            <a:r>
              <a:rPr lang="en-US" sz="2000" b="1" spc="-5" dirty="0" smtClean="0">
                <a:solidFill>
                  <a:srgbClr val="2F2F2F"/>
                </a:solidFill>
                <a:latin typeface="Times New Roman"/>
                <a:cs typeface="Times New Roman"/>
              </a:rPr>
              <a:t>Readymade</a:t>
            </a:r>
            <a:endParaRPr lang="en-US" sz="2000" b="1" dirty="0" smtClean="0">
              <a:latin typeface="Times New Roman"/>
              <a:cs typeface="Times New Roman"/>
            </a:endParaRPr>
          </a:p>
          <a:p>
            <a:pPr marL="287020" indent="-274320">
              <a:lnSpc>
                <a:spcPts val="2735"/>
              </a:lnSpc>
              <a:spcBef>
                <a:spcPts val="290"/>
              </a:spcBef>
              <a:buClr>
                <a:srgbClr val="AC0000"/>
              </a:buClr>
              <a:buFont typeface="Arial"/>
              <a:buChar char="•"/>
              <a:tabLst>
                <a:tab pos="286385" algn="l"/>
                <a:tab pos="287020" algn="l"/>
              </a:tabLst>
            </a:pPr>
            <a:r>
              <a:rPr lang="en-US" sz="2000" b="1" dirty="0" smtClean="0">
                <a:solidFill>
                  <a:srgbClr val="2F2F2F"/>
                </a:solidFill>
                <a:latin typeface="Times New Roman"/>
                <a:cs typeface="Times New Roman"/>
              </a:rPr>
              <a:t>The </a:t>
            </a:r>
            <a:r>
              <a:rPr lang="en-US" sz="2000" b="1" spc="-5" dirty="0" smtClean="0">
                <a:solidFill>
                  <a:srgbClr val="2F2F2F"/>
                </a:solidFill>
                <a:latin typeface="Times New Roman"/>
                <a:cs typeface="Times New Roman"/>
              </a:rPr>
              <a:t>name </a:t>
            </a:r>
            <a:r>
              <a:rPr lang="en-US" sz="2000" b="1" dirty="0" smtClean="0">
                <a:solidFill>
                  <a:srgbClr val="2F2F2F"/>
                </a:solidFill>
                <a:latin typeface="Times New Roman"/>
                <a:cs typeface="Times New Roman"/>
              </a:rPr>
              <a:t>of the</a:t>
            </a:r>
            <a:r>
              <a:rPr lang="en-US" sz="2000" b="1" spc="-40" dirty="0" smtClean="0">
                <a:solidFill>
                  <a:srgbClr val="2F2F2F"/>
                </a:solidFill>
                <a:latin typeface="Times New Roman"/>
                <a:cs typeface="Times New Roman"/>
              </a:rPr>
              <a:t> </a:t>
            </a:r>
            <a:r>
              <a:rPr lang="en-US" sz="2000" b="1" dirty="0" smtClean="0">
                <a:solidFill>
                  <a:srgbClr val="2F2F2F"/>
                </a:solidFill>
                <a:latin typeface="Times New Roman"/>
                <a:cs typeface="Times New Roman"/>
              </a:rPr>
              <a:t>piece,</a:t>
            </a:r>
            <a:endParaRPr lang="en-US" sz="2000" b="1" dirty="0" smtClean="0">
              <a:latin typeface="Times New Roman"/>
              <a:cs typeface="Times New Roman"/>
            </a:endParaRPr>
          </a:p>
          <a:p>
            <a:pPr marL="287020" marR="5080">
              <a:lnSpc>
                <a:spcPct val="90000"/>
              </a:lnSpc>
              <a:spcBef>
                <a:spcPts val="145"/>
              </a:spcBef>
            </a:pPr>
            <a:r>
              <a:rPr lang="en-US" sz="2000" b="1" i="1" spc="-5" dirty="0" smtClean="0">
                <a:solidFill>
                  <a:srgbClr val="2F2F2F"/>
                </a:solidFill>
                <a:latin typeface="Times New Roman"/>
                <a:cs typeface="Times New Roman"/>
              </a:rPr>
              <a:t>L.H.O.O.Q. </a:t>
            </a:r>
            <a:r>
              <a:rPr lang="en-US" sz="2000" b="1" dirty="0" smtClean="0">
                <a:solidFill>
                  <a:srgbClr val="2F2F2F"/>
                </a:solidFill>
                <a:latin typeface="Times New Roman"/>
                <a:cs typeface="Times New Roman"/>
              </a:rPr>
              <a:t>(in French </a:t>
            </a:r>
            <a:r>
              <a:rPr lang="en-US" sz="2000" b="1" i="1" dirty="0" err="1" smtClean="0">
                <a:solidFill>
                  <a:srgbClr val="2F2F2F"/>
                </a:solidFill>
                <a:latin typeface="Times New Roman"/>
                <a:cs typeface="Times New Roman"/>
              </a:rPr>
              <a:t>èl</a:t>
            </a:r>
            <a:r>
              <a:rPr lang="en-US" sz="2000" b="1" i="1" dirty="0" smtClean="0">
                <a:solidFill>
                  <a:srgbClr val="2F2F2F"/>
                </a:solidFill>
                <a:latin typeface="Times New Roman"/>
                <a:cs typeface="Times New Roman"/>
              </a:rPr>
              <a:t> ache  o </a:t>
            </a:r>
            <a:r>
              <a:rPr lang="en-US" sz="2000" b="1" i="1" dirty="0" err="1" smtClean="0">
                <a:solidFill>
                  <a:srgbClr val="2F2F2F"/>
                </a:solidFill>
                <a:latin typeface="Times New Roman"/>
                <a:cs typeface="Times New Roman"/>
              </a:rPr>
              <a:t>o</a:t>
            </a:r>
            <a:r>
              <a:rPr lang="en-US" sz="2000" b="1" i="1" dirty="0" smtClean="0">
                <a:solidFill>
                  <a:srgbClr val="2F2F2F"/>
                </a:solidFill>
                <a:latin typeface="Times New Roman"/>
                <a:cs typeface="Times New Roman"/>
              </a:rPr>
              <a:t> </a:t>
            </a:r>
            <a:r>
              <a:rPr lang="en-US" sz="2000" b="1" i="1" dirty="0" err="1" smtClean="0">
                <a:solidFill>
                  <a:srgbClr val="2F2F2F"/>
                </a:solidFill>
                <a:latin typeface="Times New Roman"/>
                <a:cs typeface="Times New Roman"/>
              </a:rPr>
              <a:t>qu</a:t>
            </a:r>
            <a:r>
              <a:rPr lang="en-US" sz="2000" b="1" dirty="0" smtClean="0">
                <a:solidFill>
                  <a:srgbClr val="2F2F2F"/>
                </a:solidFill>
                <a:latin typeface="Times New Roman"/>
                <a:cs typeface="Times New Roman"/>
              </a:rPr>
              <a:t>), is a pun, since the  letters </a:t>
            </a:r>
            <a:r>
              <a:rPr lang="en-US" sz="2000" b="1" spc="-5" dirty="0" smtClean="0">
                <a:solidFill>
                  <a:srgbClr val="2F2F2F"/>
                </a:solidFill>
                <a:latin typeface="Times New Roman"/>
                <a:cs typeface="Times New Roman"/>
              </a:rPr>
              <a:t>when </a:t>
            </a:r>
            <a:r>
              <a:rPr lang="en-US" sz="2000" b="1" dirty="0" smtClean="0">
                <a:solidFill>
                  <a:srgbClr val="2F2F2F"/>
                </a:solidFill>
                <a:latin typeface="Times New Roman"/>
                <a:cs typeface="Times New Roman"/>
              </a:rPr>
              <a:t>pronounced in  </a:t>
            </a:r>
            <a:r>
              <a:rPr lang="en-US" sz="2000" b="1" spc="-5" dirty="0" smtClean="0">
                <a:solidFill>
                  <a:srgbClr val="2F2F2F"/>
                </a:solidFill>
                <a:latin typeface="Times New Roman"/>
                <a:cs typeface="Times New Roman"/>
              </a:rPr>
              <a:t>French form the </a:t>
            </a:r>
            <a:r>
              <a:rPr lang="en-US" sz="2000" b="1" dirty="0" smtClean="0">
                <a:solidFill>
                  <a:srgbClr val="2F2F2F"/>
                </a:solidFill>
                <a:latin typeface="Times New Roman"/>
                <a:cs typeface="Times New Roman"/>
              </a:rPr>
              <a:t>sentence "Elle  </a:t>
            </a:r>
            <a:r>
              <a:rPr lang="en-US" sz="2000" b="1" spc="-5" dirty="0" smtClean="0">
                <a:solidFill>
                  <a:srgbClr val="2F2F2F"/>
                </a:solidFill>
                <a:latin typeface="Times New Roman"/>
                <a:cs typeface="Times New Roman"/>
              </a:rPr>
              <a:t>a </a:t>
            </a:r>
            <a:r>
              <a:rPr lang="en-US" sz="2000" b="1" spc="-5" dirty="0" err="1" smtClean="0">
                <a:solidFill>
                  <a:srgbClr val="2F2F2F"/>
                </a:solidFill>
                <a:latin typeface="Times New Roman"/>
                <a:cs typeface="Times New Roman"/>
              </a:rPr>
              <a:t>chaud</a:t>
            </a:r>
            <a:r>
              <a:rPr lang="en-US" sz="2000" b="1" spc="-5" dirty="0" smtClean="0">
                <a:solidFill>
                  <a:srgbClr val="2F2F2F"/>
                </a:solidFill>
                <a:latin typeface="Times New Roman"/>
                <a:cs typeface="Times New Roman"/>
              </a:rPr>
              <a:t> au </a:t>
            </a:r>
            <a:r>
              <a:rPr lang="en-US" sz="2000" b="1" dirty="0" err="1" smtClean="0">
                <a:solidFill>
                  <a:srgbClr val="2F2F2F"/>
                </a:solidFill>
                <a:latin typeface="Times New Roman"/>
                <a:cs typeface="Times New Roman"/>
              </a:rPr>
              <a:t>cul</a:t>
            </a:r>
            <a:r>
              <a:rPr lang="en-US" sz="2000" b="1" dirty="0" smtClean="0">
                <a:solidFill>
                  <a:srgbClr val="2F2F2F"/>
                </a:solidFill>
                <a:latin typeface="Times New Roman"/>
                <a:cs typeface="Times New Roman"/>
              </a:rPr>
              <a:t>", </a:t>
            </a:r>
            <a:r>
              <a:rPr lang="en-US" sz="2000" b="1" spc="-5" dirty="0" smtClean="0">
                <a:solidFill>
                  <a:srgbClr val="2F2F2F"/>
                </a:solidFill>
                <a:latin typeface="Times New Roman"/>
                <a:cs typeface="Times New Roman"/>
              </a:rPr>
              <a:t>which can be  </a:t>
            </a:r>
            <a:r>
              <a:rPr lang="en-US" sz="2000" b="1" dirty="0" smtClean="0">
                <a:solidFill>
                  <a:srgbClr val="2F2F2F"/>
                </a:solidFill>
                <a:latin typeface="Times New Roman"/>
                <a:cs typeface="Times New Roman"/>
              </a:rPr>
              <a:t>roughly translated </a:t>
            </a:r>
            <a:r>
              <a:rPr lang="en-US" sz="2000" b="1" spc="-5" dirty="0" smtClean="0">
                <a:solidFill>
                  <a:srgbClr val="2F2F2F"/>
                </a:solidFill>
                <a:latin typeface="Times New Roman"/>
                <a:cs typeface="Times New Roman"/>
              </a:rPr>
              <a:t>as </a:t>
            </a:r>
            <a:r>
              <a:rPr lang="en-US" sz="2000" b="1" dirty="0" smtClean="0">
                <a:solidFill>
                  <a:srgbClr val="2F2F2F"/>
                </a:solidFill>
                <a:latin typeface="Times New Roman"/>
                <a:cs typeface="Times New Roman"/>
              </a:rPr>
              <a:t>"She </a:t>
            </a:r>
            <a:r>
              <a:rPr lang="en-US" sz="2000" b="1" spc="-5" dirty="0" smtClean="0">
                <a:solidFill>
                  <a:srgbClr val="2F2F2F"/>
                </a:solidFill>
                <a:latin typeface="Times New Roman"/>
                <a:cs typeface="Times New Roman"/>
              </a:rPr>
              <a:t>has</a:t>
            </a:r>
            <a:r>
              <a:rPr lang="en-US" sz="2000" b="1" spc="-125" dirty="0" smtClean="0">
                <a:solidFill>
                  <a:srgbClr val="2F2F2F"/>
                </a:solidFill>
                <a:latin typeface="Times New Roman"/>
                <a:cs typeface="Times New Roman"/>
              </a:rPr>
              <a:t> </a:t>
            </a:r>
            <a:r>
              <a:rPr lang="en-US" sz="2000" b="1" dirty="0" smtClean="0">
                <a:solidFill>
                  <a:srgbClr val="2F2F2F"/>
                </a:solidFill>
                <a:latin typeface="Times New Roman"/>
                <a:cs typeface="Times New Roman"/>
              </a:rPr>
              <a:t>a  hot</a:t>
            </a:r>
            <a:r>
              <a:rPr lang="en-US" sz="2000" b="1" spc="-20" dirty="0" smtClean="0">
                <a:solidFill>
                  <a:srgbClr val="2F2F2F"/>
                </a:solidFill>
                <a:latin typeface="Times New Roman"/>
                <a:cs typeface="Times New Roman"/>
              </a:rPr>
              <a:t> </a:t>
            </a:r>
            <a:r>
              <a:rPr lang="en-US" sz="2000" b="1" dirty="0" smtClean="0">
                <a:solidFill>
                  <a:srgbClr val="2F2F2F"/>
                </a:solidFill>
                <a:latin typeface="Times New Roman"/>
                <a:cs typeface="Times New Roman"/>
              </a:rPr>
              <a:t>ass".</a:t>
            </a:r>
            <a:endParaRPr lang="en-US" sz="2000" b="1" dirty="0">
              <a:latin typeface="Times New Roman"/>
              <a:cs typeface="Times New Roman"/>
            </a:endParaRPr>
          </a:p>
        </p:txBody>
      </p:sp>
      <p:sp>
        <p:nvSpPr>
          <p:cNvPr id="15" name="Rectangle 14"/>
          <p:cNvSpPr/>
          <p:nvPr/>
        </p:nvSpPr>
        <p:spPr>
          <a:xfrm>
            <a:off x="4267200" y="4724400"/>
            <a:ext cx="4572000" cy="1200329"/>
          </a:xfrm>
          <a:prstGeom prst="rect">
            <a:avLst/>
          </a:prstGeom>
        </p:spPr>
        <p:txBody>
          <a:bodyPr>
            <a:spAutoFit/>
          </a:bodyPr>
          <a:lstStyle/>
          <a:p>
            <a:pPr marL="287020" indent="-274320">
              <a:lnSpc>
                <a:spcPct val="100000"/>
              </a:lnSpc>
              <a:buClr>
                <a:srgbClr val="AC0000"/>
              </a:buClr>
              <a:buFont typeface="Arial"/>
              <a:buChar char="•"/>
              <a:tabLst>
                <a:tab pos="286385" algn="l"/>
                <a:tab pos="287020" algn="l"/>
              </a:tabLst>
            </a:pPr>
            <a:r>
              <a:rPr lang="hi-IN" spc="-20" dirty="0" smtClean="0">
                <a:solidFill>
                  <a:srgbClr val="2F2F2F"/>
                </a:solidFill>
                <a:latin typeface="Times New Roman"/>
                <a:cs typeface="Times New Roman"/>
              </a:rPr>
              <a:t>हास्य, बुद्धि, </a:t>
            </a:r>
          </a:p>
          <a:p>
            <a:pPr marL="287020" indent="-274320">
              <a:lnSpc>
                <a:spcPct val="100000"/>
              </a:lnSpc>
              <a:buClr>
                <a:srgbClr val="AC0000"/>
              </a:buClr>
              <a:buFont typeface="Arial"/>
              <a:buChar char="•"/>
              <a:tabLst>
                <a:tab pos="286385" algn="l"/>
                <a:tab pos="287020" algn="l"/>
              </a:tabLst>
            </a:pPr>
            <a:r>
              <a:rPr lang="hi-IN" spc="-20" dirty="0" smtClean="0">
                <a:solidFill>
                  <a:srgbClr val="2F2F2F"/>
                </a:solidFill>
                <a:latin typeface="Times New Roman"/>
                <a:cs typeface="Times New Roman"/>
              </a:rPr>
              <a:t>और विनियोग </a:t>
            </a:r>
          </a:p>
          <a:p>
            <a:pPr marL="287020" indent="-274320">
              <a:lnSpc>
                <a:spcPct val="100000"/>
              </a:lnSpc>
              <a:buClr>
                <a:srgbClr val="AC0000"/>
              </a:buClr>
              <a:buFont typeface="Arial"/>
              <a:buChar char="•"/>
              <a:tabLst>
                <a:tab pos="286385" algn="l"/>
                <a:tab pos="287020" algn="l"/>
              </a:tabLst>
            </a:pPr>
            <a:r>
              <a:rPr lang="hi-IN" spc="-20" dirty="0" smtClean="0">
                <a:solidFill>
                  <a:srgbClr val="2F2F2F"/>
                </a:solidFill>
                <a:latin typeface="Times New Roman"/>
                <a:cs typeface="Times New Roman"/>
              </a:rPr>
              <a:t>पुनर्संदर्भीकरण संकल्पनात्मकता मूल के पारंपरिक सौंदर्यशास्त्र धारणा की अस्वीकृति</a:t>
            </a:r>
            <a:endParaRPr lang="hi-IN"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62000" y="1295400"/>
            <a:ext cx="3352800" cy="4773167"/>
            <a:chOff x="1981200" y="1524000"/>
            <a:chExt cx="3352800" cy="4773167"/>
          </a:xfrm>
        </p:grpSpPr>
        <p:sp>
          <p:nvSpPr>
            <p:cNvPr id="3" name="object 3"/>
            <p:cNvSpPr/>
            <p:nvPr/>
          </p:nvSpPr>
          <p:spPr>
            <a:xfrm>
              <a:off x="1981200" y="1524000"/>
              <a:ext cx="3352800" cy="36576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904232" y="5783579"/>
              <a:ext cx="301751" cy="300227"/>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913888" y="5998464"/>
              <a:ext cx="301751" cy="298703"/>
            </a:xfrm>
            <a:prstGeom prst="rect">
              <a:avLst/>
            </a:prstGeom>
            <a:blipFill>
              <a:blip r:embed="rId4"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762000" y="90932"/>
            <a:ext cx="7476235" cy="997709"/>
          </a:xfrm>
          <a:prstGeom prst="rect">
            <a:avLst/>
          </a:prstGeom>
        </p:spPr>
        <p:txBody>
          <a:bodyPr vert="horz" wrap="square" lIns="0" tIns="12700" rIns="0" bIns="0" rtlCol="0">
            <a:spAutoFit/>
          </a:bodyPr>
          <a:lstStyle/>
          <a:p>
            <a:pPr marL="205740" marR="5080" indent="-193675">
              <a:lnSpc>
                <a:spcPct val="100000"/>
              </a:lnSpc>
              <a:spcBef>
                <a:spcPts val="100"/>
              </a:spcBef>
            </a:pPr>
            <a:r>
              <a:rPr b="1" spc="-5" dirty="0"/>
              <a:t>Francis Picabia (1879-1953):  Painter</a:t>
            </a:r>
            <a:r>
              <a:rPr b="1" spc="-5"/>
              <a:t>, </a:t>
            </a:r>
            <a:endParaRPr b="1" dirty="0"/>
          </a:p>
        </p:txBody>
      </p:sp>
      <p:sp>
        <p:nvSpPr>
          <p:cNvPr id="13" name="object 13"/>
          <p:cNvSpPr txBox="1"/>
          <p:nvPr/>
        </p:nvSpPr>
        <p:spPr>
          <a:xfrm>
            <a:off x="5413628" y="1421129"/>
            <a:ext cx="3271520" cy="3683635"/>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5600" algn="l"/>
                <a:tab pos="2257425" algn="l"/>
              </a:tabLst>
            </a:pPr>
            <a:r>
              <a:rPr sz="2400" dirty="0">
                <a:latin typeface="Arial"/>
                <a:cs typeface="Arial"/>
              </a:rPr>
              <a:t>A French </a:t>
            </a:r>
            <a:r>
              <a:rPr sz="2400" spc="-5" dirty="0">
                <a:latin typeface="Arial"/>
                <a:cs typeface="Arial"/>
              </a:rPr>
              <a:t>painter,  Picabia is one of </a:t>
            </a:r>
            <a:r>
              <a:rPr sz="2400" dirty="0">
                <a:latin typeface="Arial"/>
                <a:cs typeface="Arial"/>
              </a:rPr>
              <a:t>the  most	f</a:t>
            </a:r>
            <a:r>
              <a:rPr sz="2400" spc="-10" dirty="0">
                <a:latin typeface="Arial"/>
                <a:cs typeface="Arial"/>
              </a:rPr>
              <a:t>a</a:t>
            </a:r>
            <a:r>
              <a:rPr sz="2400" spc="-5" dirty="0">
                <a:latin typeface="Arial"/>
                <a:cs typeface="Arial"/>
              </a:rPr>
              <a:t>mous  painters of</a:t>
            </a:r>
            <a:r>
              <a:rPr sz="2400" spc="-15" dirty="0">
                <a:latin typeface="Arial"/>
                <a:cs typeface="Arial"/>
              </a:rPr>
              <a:t> </a:t>
            </a:r>
            <a:r>
              <a:rPr sz="2400" spc="-5" dirty="0">
                <a:latin typeface="Arial"/>
                <a:cs typeface="Arial"/>
              </a:rPr>
              <a:t>Dadaism.</a:t>
            </a:r>
            <a:endParaRPr sz="2400">
              <a:latin typeface="Arial"/>
              <a:cs typeface="Arial"/>
            </a:endParaRPr>
          </a:p>
          <a:p>
            <a:pPr marL="355600" marR="5080" indent="-342900" algn="just">
              <a:lnSpc>
                <a:spcPct val="100000"/>
              </a:lnSpc>
              <a:spcBef>
                <a:spcPts val="1440"/>
              </a:spcBef>
              <a:buChar char="•"/>
              <a:tabLst>
                <a:tab pos="355600" algn="l"/>
                <a:tab pos="3021330" algn="l"/>
              </a:tabLst>
            </a:pPr>
            <a:r>
              <a:rPr sz="2400" spc="-5" dirty="0">
                <a:latin typeface="Arial"/>
                <a:cs typeface="Arial"/>
              </a:rPr>
              <a:t>He </a:t>
            </a:r>
            <a:r>
              <a:rPr sz="2400" dirty="0">
                <a:latin typeface="Arial"/>
                <a:cs typeface="Arial"/>
              </a:rPr>
              <a:t>formed </a:t>
            </a:r>
            <a:r>
              <a:rPr sz="2400" spc="-5" dirty="0">
                <a:latin typeface="Arial"/>
                <a:cs typeface="Arial"/>
              </a:rPr>
              <a:t>a group  </a:t>
            </a:r>
            <a:r>
              <a:rPr sz="2400" dirty="0">
                <a:latin typeface="Arial"/>
                <a:cs typeface="Arial"/>
              </a:rPr>
              <a:t>for the </a:t>
            </a:r>
            <a:r>
              <a:rPr sz="2400" spc="-5" dirty="0">
                <a:latin typeface="Arial"/>
                <a:cs typeface="Arial"/>
              </a:rPr>
              <a:t>supporters of  Dad</a:t>
            </a:r>
            <a:r>
              <a:rPr sz="2400" dirty="0">
                <a:latin typeface="Arial"/>
                <a:cs typeface="Arial"/>
              </a:rPr>
              <a:t>a</a:t>
            </a:r>
            <a:r>
              <a:rPr sz="2400" spc="-5" dirty="0">
                <a:latin typeface="Arial"/>
                <a:cs typeface="Arial"/>
              </a:rPr>
              <a:t>ism</a:t>
            </a:r>
            <a:r>
              <a:rPr sz="2400" dirty="0">
                <a:latin typeface="Arial"/>
                <a:cs typeface="Arial"/>
              </a:rPr>
              <a:t>	</a:t>
            </a:r>
            <a:r>
              <a:rPr sz="2400" spc="-10" dirty="0">
                <a:latin typeface="Arial"/>
                <a:cs typeface="Arial"/>
              </a:rPr>
              <a:t>in</a:t>
            </a:r>
            <a:endParaRPr sz="2400">
              <a:latin typeface="Arial"/>
              <a:cs typeface="Arial"/>
            </a:endParaRPr>
          </a:p>
          <a:p>
            <a:pPr marL="355600">
              <a:lnSpc>
                <a:spcPct val="100000"/>
              </a:lnSpc>
              <a:spcBef>
                <a:spcPts val="5"/>
              </a:spcBef>
            </a:pPr>
            <a:r>
              <a:rPr sz="2400" spc="-5" dirty="0">
                <a:latin typeface="Arial"/>
                <a:cs typeface="Arial"/>
              </a:rPr>
              <a:t>Barcelona</a:t>
            </a:r>
            <a:endParaRPr sz="2400">
              <a:latin typeface="Arial"/>
              <a:cs typeface="Arial"/>
            </a:endParaRPr>
          </a:p>
          <a:p>
            <a:pPr marL="355600" indent="-342900">
              <a:lnSpc>
                <a:spcPct val="100000"/>
              </a:lnSpc>
              <a:spcBef>
                <a:spcPts val="1440"/>
              </a:spcBef>
              <a:buChar char="•"/>
              <a:tabLst>
                <a:tab pos="354965" algn="l"/>
                <a:tab pos="355600" algn="l"/>
                <a:tab pos="1061085" algn="l"/>
                <a:tab pos="1986280" algn="l"/>
              </a:tabLst>
            </a:pPr>
            <a:r>
              <a:rPr sz="2400" spc="-5" dirty="0">
                <a:latin typeface="Arial"/>
                <a:cs typeface="Arial"/>
              </a:rPr>
              <a:t>His	</a:t>
            </a:r>
            <a:r>
              <a:rPr sz="2400" dirty="0">
                <a:latin typeface="Arial"/>
                <a:cs typeface="Arial"/>
              </a:rPr>
              <a:t>most	</a:t>
            </a:r>
            <a:r>
              <a:rPr sz="2400" spc="-5" dirty="0">
                <a:latin typeface="Arial"/>
                <a:cs typeface="Arial"/>
              </a:rPr>
              <a:t>important</a:t>
            </a:r>
            <a:endParaRPr sz="2400">
              <a:latin typeface="Arial"/>
              <a:cs typeface="Arial"/>
            </a:endParaRPr>
          </a:p>
        </p:txBody>
      </p:sp>
      <p:sp>
        <p:nvSpPr>
          <p:cNvPr id="14" name="object 14"/>
          <p:cNvSpPr txBox="1"/>
          <p:nvPr/>
        </p:nvSpPr>
        <p:spPr>
          <a:xfrm>
            <a:off x="5756528" y="5079314"/>
            <a:ext cx="2928620" cy="757555"/>
          </a:xfrm>
          <a:prstGeom prst="rect">
            <a:avLst/>
          </a:prstGeom>
        </p:spPr>
        <p:txBody>
          <a:bodyPr vert="horz" wrap="square" lIns="0" tIns="12700" rIns="0" bIns="0" rtlCol="0">
            <a:spAutoFit/>
          </a:bodyPr>
          <a:lstStyle/>
          <a:p>
            <a:pPr marL="12700">
              <a:lnSpc>
                <a:spcPct val="100000"/>
              </a:lnSpc>
              <a:spcBef>
                <a:spcPts val="100"/>
              </a:spcBef>
              <a:tabLst>
                <a:tab pos="1276985" algn="l"/>
                <a:tab pos="1695450" algn="l"/>
              </a:tabLst>
            </a:pPr>
            <a:r>
              <a:rPr sz="2400" dirty="0">
                <a:latin typeface="Arial"/>
                <a:cs typeface="Arial"/>
              </a:rPr>
              <a:t>painting	</a:t>
            </a:r>
            <a:r>
              <a:rPr sz="2400" spc="-5" dirty="0">
                <a:latin typeface="Arial"/>
                <a:cs typeface="Arial"/>
              </a:rPr>
              <a:t>is	Amorous</a:t>
            </a:r>
            <a:endParaRPr sz="2400">
              <a:latin typeface="Arial"/>
              <a:cs typeface="Arial"/>
            </a:endParaRPr>
          </a:p>
          <a:p>
            <a:pPr marL="12700">
              <a:lnSpc>
                <a:spcPct val="100000"/>
              </a:lnSpc>
            </a:pPr>
            <a:r>
              <a:rPr sz="2400" spc="-5" dirty="0">
                <a:latin typeface="Arial"/>
                <a:cs typeface="Arial"/>
              </a:rPr>
              <a:t>Parade.</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5397" y="464261"/>
            <a:ext cx="3387725" cy="514350"/>
          </a:xfrm>
          <a:prstGeom prst="rect">
            <a:avLst/>
          </a:prstGeom>
        </p:spPr>
        <p:txBody>
          <a:bodyPr vert="horz" wrap="square" lIns="0" tIns="13335" rIns="0" bIns="0" rtlCol="0">
            <a:spAutoFit/>
          </a:bodyPr>
          <a:lstStyle/>
          <a:p>
            <a:pPr marL="12700">
              <a:lnSpc>
                <a:spcPct val="100000"/>
              </a:lnSpc>
              <a:spcBef>
                <a:spcPts val="105"/>
              </a:spcBef>
            </a:pPr>
            <a:r>
              <a:rPr dirty="0"/>
              <a:t>Amorous</a:t>
            </a:r>
            <a:r>
              <a:rPr spc="-85" dirty="0"/>
              <a:t> </a:t>
            </a:r>
            <a:r>
              <a:rPr spc="-5" dirty="0"/>
              <a:t>Parade</a:t>
            </a:r>
          </a:p>
        </p:txBody>
      </p:sp>
      <p:sp>
        <p:nvSpPr>
          <p:cNvPr id="3" name="object 3"/>
          <p:cNvSpPr/>
          <p:nvPr/>
        </p:nvSpPr>
        <p:spPr>
          <a:xfrm>
            <a:off x="2057400" y="1143000"/>
            <a:ext cx="6175883"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3400" y="1066800"/>
            <a:ext cx="4572000" cy="5509200"/>
          </a:xfrm>
          <a:prstGeom prst="rect">
            <a:avLst/>
          </a:prstGeom>
        </p:spPr>
        <p:txBody>
          <a:bodyPr>
            <a:spAutoFit/>
          </a:bodyPr>
          <a:lstStyle/>
          <a:p>
            <a:r>
              <a:rPr lang="hi-IN" sz="3200" dirty="0" smtClean="0"/>
              <a:t>पिकेबिया ने एक चौखट में खिलौने का बंदर रख दिया और उसको शीर्षक दिया सेजान का व्यक्ति चित्र जिस प्रकार दादा कलाकार ने सौंदर्य की परंपरागत कल्पना व आधुनिक कला के महान आदर्शों का उपवास किया।</a:t>
            </a:r>
          </a:p>
          <a:p>
            <a:r>
              <a:rPr lang="hi-IN" sz="3200" dirty="0" smtClean="0"/>
              <a:t/>
            </a:r>
            <a:br>
              <a:rPr lang="hi-IN" sz="3200" dirty="0" smtClean="0"/>
            </a:br>
            <a:endParaRPr lang="hi-IN" sz="3200" dirty="0"/>
          </a:p>
        </p:txBody>
      </p:sp>
      <p:pic>
        <p:nvPicPr>
          <p:cNvPr id="4" name="Picture 3" descr="images (1).jpg"/>
          <p:cNvPicPr>
            <a:picLocks noChangeAspect="1"/>
          </p:cNvPicPr>
          <p:nvPr/>
        </p:nvPicPr>
        <p:blipFill>
          <a:blip r:embed="rId2"/>
          <a:stretch>
            <a:fillRect/>
          </a:stretch>
        </p:blipFill>
        <p:spPr>
          <a:xfrm>
            <a:off x="228600" y="381000"/>
            <a:ext cx="3581400" cy="50594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0" y="0"/>
            <a:ext cx="2553335" cy="566822"/>
          </a:xfrm>
          <a:prstGeom prst="rect">
            <a:avLst/>
          </a:prstGeom>
        </p:spPr>
        <p:txBody>
          <a:bodyPr vert="horz" wrap="square" lIns="0" tIns="12700" rIns="0" bIns="0" rtlCol="0">
            <a:spAutoFit/>
          </a:bodyPr>
          <a:lstStyle/>
          <a:p>
            <a:pPr marL="12700">
              <a:lnSpc>
                <a:spcPct val="100000"/>
              </a:lnSpc>
              <a:spcBef>
                <a:spcPts val="100"/>
              </a:spcBef>
            </a:pPr>
            <a:r>
              <a:rPr sz="3600" spc="5" dirty="0"/>
              <a:t>P</a:t>
            </a:r>
            <a:r>
              <a:rPr sz="3600" dirty="0"/>
              <a:t>ica</a:t>
            </a:r>
            <a:r>
              <a:rPr sz="3600" spc="5" dirty="0"/>
              <a:t>b</a:t>
            </a:r>
            <a:r>
              <a:rPr sz="3600" dirty="0"/>
              <a:t>ia</a:t>
            </a:r>
          </a:p>
        </p:txBody>
      </p:sp>
      <p:sp>
        <p:nvSpPr>
          <p:cNvPr id="4" name="object 4"/>
          <p:cNvSpPr/>
          <p:nvPr/>
        </p:nvSpPr>
        <p:spPr>
          <a:xfrm>
            <a:off x="304800" y="685800"/>
            <a:ext cx="2324100" cy="295401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28600" y="4038600"/>
            <a:ext cx="2514600" cy="221996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rlito"/>
                <a:cs typeface="Carlito"/>
              </a:rPr>
              <a:t>Francis Picabia, L'Oeil  Cacodylate, 1921, oil  </a:t>
            </a:r>
            <a:r>
              <a:rPr sz="1800" dirty="0">
                <a:latin typeface="Carlito"/>
                <a:cs typeface="Carlito"/>
              </a:rPr>
              <a:t>on </a:t>
            </a:r>
            <a:r>
              <a:rPr sz="1800" spc="-5" dirty="0">
                <a:latin typeface="Carlito"/>
                <a:cs typeface="Carlito"/>
              </a:rPr>
              <a:t>canvas, with  collaged photographs,  postcards and </a:t>
            </a:r>
            <a:r>
              <a:rPr sz="1800" dirty="0">
                <a:latin typeface="Carlito"/>
                <a:cs typeface="Carlito"/>
              </a:rPr>
              <a:t>other  </a:t>
            </a:r>
            <a:r>
              <a:rPr sz="1800" spc="-5" dirty="0">
                <a:latin typeface="Carlito"/>
                <a:cs typeface="Carlito"/>
              </a:rPr>
              <a:t>papers, </a:t>
            </a:r>
            <a:r>
              <a:rPr sz="1800" dirty="0">
                <a:latin typeface="Carlito"/>
                <a:cs typeface="Carlito"/>
              </a:rPr>
              <a:t>148.6 x 117.4  </a:t>
            </a:r>
            <a:r>
              <a:rPr sz="1800" spc="-5" dirty="0">
                <a:latin typeface="Carlito"/>
                <a:cs typeface="Carlito"/>
              </a:rPr>
              <a:t>cm, Centre Georges  Pompidou,</a:t>
            </a:r>
            <a:r>
              <a:rPr sz="1800" spc="-20" dirty="0">
                <a:latin typeface="Carlito"/>
                <a:cs typeface="Carlito"/>
              </a:rPr>
              <a:t> </a:t>
            </a:r>
            <a:r>
              <a:rPr sz="1800" spc="-5" dirty="0">
                <a:latin typeface="Carlito"/>
                <a:cs typeface="Carlito"/>
              </a:rPr>
              <a:t>Paris</a:t>
            </a:r>
            <a:endParaRPr sz="1800">
              <a:latin typeface="Carlito"/>
              <a:cs typeface="Carlito"/>
            </a:endParaRPr>
          </a:p>
        </p:txBody>
      </p:sp>
      <p:grpSp>
        <p:nvGrpSpPr>
          <p:cNvPr id="6" name="object 6"/>
          <p:cNvGrpSpPr/>
          <p:nvPr/>
        </p:nvGrpSpPr>
        <p:grpSpPr>
          <a:xfrm>
            <a:off x="3200400" y="685800"/>
            <a:ext cx="5486400" cy="3086100"/>
            <a:chOff x="3048000" y="980439"/>
            <a:chExt cx="5486400" cy="3086100"/>
          </a:xfrm>
        </p:grpSpPr>
        <p:sp>
          <p:nvSpPr>
            <p:cNvPr id="7" name="object 7"/>
            <p:cNvSpPr/>
            <p:nvPr/>
          </p:nvSpPr>
          <p:spPr>
            <a:xfrm>
              <a:off x="3048000" y="980439"/>
              <a:ext cx="2303779" cy="30861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486400" y="1666239"/>
              <a:ext cx="3048000" cy="2256790"/>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p:nvPr/>
        </p:nvSpPr>
        <p:spPr>
          <a:xfrm>
            <a:off x="3429000" y="4267200"/>
            <a:ext cx="2050415" cy="843821"/>
          </a:xfrm>
          <a:prstGeom prst="rect">
            <a:avLst/>
          </a:prstGeom>
        </p:spPr>
        <p:txBody>
          <a:bodyPr vert="horz" wrap="square" lIns="0" tIns="12700" rIns="0" bIns="0" rtlCol="0">
            <a:spAutoFit/>
          </a:bodyPr>
          <a:lstStyle/>
          <a:p>
            <a:pPr marL="12700" marR="5080">
              <a:lnSpc>
                <a:spcPct val="100000"/>
              </a:lnSpc>
              <a:spcBef>
                <a:spcPts val="100"/>
              </a:spcBef>
            </a:pPr>
            <a:r>
              <a:rPr sz="1800" b="1" spc="-5" dirty="0">
                <a:latin typeface="Carlito"/>
                <a:cs typeface="Carlito"/>
              </a:rPr>
              <a:t>La </a:t>
            </a:r>
            <a:r>
              <a:rPr sz="1800" b="1" dirty="0">
                <a:latin typeface="Carlito"/>
                <a:cs typeface="Carlito"/>
              </a:rPr>
              <a:t>Nuit</a:t>
            </a:r>
            <a:r>
              <a:rPr sz="1800" b="1" spc="-95" dirty="0">
                <a:latin typeface="Carlito"/>
                <a:cs typeface="Carlito"/>
              </a:rPr>
              <a:t> </a:t>
            </a:r>
            <a:r>
              <a:rPr sz="1800" b="1" dirty="0">
                <a:latin typeface="Carlito"/>
                <a:cs typeface="Carlito"/>
              </a:rPr>
              <a:t>Espangnole,  </a:t>
            </a:r>
            <a:r>
              <a:rPr sz="1800" b="1" spc="-5" dirty="0">
                <a:latin typeface="Carlito"/>
                <a:cs typeface="Carlito"/>
              </a:rPr>
              <a:t>c.1922</a:t>
            </a:r>
            <a:endParaRPr sz="1800">
              <a:latin typeface="Carlito"/>
              <a:cs typeface="Carlito"/>
            </a:endParaRPr>
          </a:p>
        </p:txBody>
      </p:sp>
      <p:sp>
        <p:nvSpPr>
          <p:cNvPr id="10" name="object 10"/>
          <p:cNvSpPr txBox="1"/>
          <p:nvPr/>
        </p:nvSpPr>
        <p:spPr>
          <a:xfrm>
            <a:off x="5791200" y="3962400"/>
            <a:ext cx="3048000" cy="1963679"/>
          </a:xfrm>
          <a:prstGeom prst="rect">
            <a:avLst/>
          </a:prstGeom>
        </p:spPr>
        <p:txBody>
          <a:bodyPr vert="horz" wrap="square" lIns="0" tIns="10795" rIns="0" bIns="0" rtlCol="0">
            <a:spAutoFit/>
          </a:bodyPr>
          <a:lstStyle/>
          <a:p>
            <a:pPr marL="12700" marR="5080">
              <a:lnSpc>
                <a:spcPct val="100600"/>
              </a:lnSpc>
              <a:spcBef>
                <a:spcPts val="85"/>
              </a:spcBef>
            </a:pPr>
            <a:r>
              <a:rPr sz="1800" spc="-5" dirty="0">
                <a:latin typeface="Carlito"/>
                <a:cs typeface="Carlito"/>
              </a:rPr>
              <a:t>Francis Picabia,  </a:t>
            </a:r>
            <a:r>
              <a:rPr sz="1800" i="1" spc="-5" dirty="0">
                <a:latin typeface="Carlito"/>
                <a:cs typeface="Carlito"/>
                <a:hlinkClick r:id="rId5"/>
              </a:rPr>
              <a:t>Conversation </a:t>
            </a:r>
            <a:r>
              <a:rPr sz="1800" i="1" dirty="0">
                <a:latin typeface="Carlito"/>
                <a:cs typeface="Carlito"/>
                <a:hlinkClick r:id="rId5"/>
              </a:rPr>
              <a:t>II</a:t>
            </a:r>
            <a:r>
              <a:rPr sz="1800" dirty="0">
                <a:latin typeface="Carlito"/>
                <a:cs typeface="Carlito"/>
              </a:rPr>
              <a:t>, </a:t>
            </a:r>
            <a:r>
              <a:rPr sz="1800" spc="-5" dirty="0">
                <a:latin typeface="Carlito"/>
                <a:cs typeface="Carlito"/>
              </a:rPr>
              <a:t>c.  1922, </a:t>
            </a:r>
            <a:r>
              <a:rPr sz="1800" spc="-5" dirty="0">
                <a:latin typeface="Carlito"/>
                <a:cs typeface="Carlito"/>
                <a:hlinkClick r:id="rId6"/>
              </a:rPr>
              <a:t>waterco</a:t>
            </a:r>
            <a:r>
              <a:rPr sz="1800" spc="-5" dirty="0">
                <a:solidFill>
                  <a:srgbClr val="0000FF"/>
                </a:solidFill>
                <a:latin typeface="Carlito"/>
                <a:cs typeface="Carlito"/>
                <a:hlinkClick r:id="rId6"/>
              </a:rPr>
              <a:t>lor </a:t>
            </a:r>
            <a:r>
              <a:rPr sz="1800" spc="-5" dirty="0">
                <a:latin typeface="Carlito"/>
                <a:cs typeface="Carlito"/>
              </a:rPr>
              <a:t>on  composition board,</a:t>
            </a:r>
            <a:r>
              <a:rPr sz="1800" spc="-65" dirty="0">
                <a:latin typeface="Carlito"/>
                <a:cs typeface="Carlito"/>
              </a:rPr>
              <a:t> </a:t>
            </a:r>
            <a:r>
              <a:rPr sz="1800" dirty="0">
                <a:latin typeface="Carlito"/>
                <a:cs typeface="Carlito"/>
              </a:rPr>
              <a:t>17  </a:t>
            </a:r>
            <a:r>
              <a:rPr sz="1800" spc="-5" dirty="0">
                <a:latin typeface="Carlito"/>
                <a:cs typeface="Carlito"/>
              </a:rPr>
              <a:t>7/8 </a:t>
            </a:r>
            <a:r>
              <a:rPr sz="1800" dirty="0">
                <a:latin typeface="Carlito"/>
                <a:cs typeface="Carlito"/>
              </a:rPr>
              <a:t>x </a:t>
            </a:r>
            <a:r>
              <a:rPr sz="1800" spc="-5" dirty="0">
                <a:latin typeface="Carlito"/>
                <a:cs typeface="Carlito"/>
              </a:rPr>
              <a:t>23 7/8 inches  (45.4 </a:t>
            </a:r>
            <a:r>
              <a:rPr sz="1800" dirty="0">
                <a:latin typeface="Carlito"/>
                <a:cs typeface="Carlito"/>
              </a:rPr>
              <a:t>x </a:t>
            </a:r>
            <a:r>
              <a:rPr sz="1800" spc="-5" dirty="0">
                <a:latin typeface="Carlito"/>
                <a:cs typeface="Carlito"/>
              </a:rPr>
              <a:t>60.6</a:t>
            </a:r>
            <a:r>
              <a:rPr sz="1800" spc="-10" dirty="0">
                <a:latin typeface="Carlito"/>
                <a:cs typeface="Carlito"/>
              </a:rPr>
              <a:t> </a:t>
            </a:r>
            <a:r>
              <a:rPr sz="1800" spc="-5" dirty="0">
                <a:latin typeface="Carlito"/>
                <a:cs typeface="Carlito"/>
              </a:rPr>
              <a:t>cm),</a:t>
            </a:r>
            <a:endParaRPr sz="1800">
              <a:latin typeface="Carlito"/>
              <a:cs typeface="Carlito"/>
            </a:endParaRPr>
          </a:p>
          <a:p>
            <a:pPr marL="12700" marR="231140">
              <a:lnSpc>
                <a:spcPct val="100000"/>
              </a:lnSpc>
            </a:pPr>
            <a:r>
              <a:rPr sz="1800" spc="-5" dirty="0">
                <a:latin typeface="Carlito"/>
                <a:cs typeface="Carlito"/>
              </a:rPr>
              <a:t>Museum </a:t>
            </a:r>
            <a:r>
              <a:rPr sz="1800" dirty="0">
                <a:latin typeface="Carlito"/>
                <a:cs typeface="Carlito"/>
              </a:rPr>
              <a:t>of</a:t>
            </a:r>
            <a:r>
              <a:rPr sz="1800" spc="-55" dirty="0">
                <a:latin typeface="Carlito"/>
                <a:cs typeface="Carlito"/>
              </a:rPr>
              <a:t> </a:t>
            </a:r>
            <a:r>
              <a:rPr sz="1800" spc="-5" dirty="0">
                <a:latin typeface="Carlito"/>
                <a:cs typeface="Carlito"/>
              </a:rPr>
              <a:t>Modern  Art, NY. </a:t>
            </a:r>
            <a:r>
              <a:rPr sz="1800" dirty="0">
                <a:latin typeface="Carlito"/>
                <a:cs typeface="Carlito"/>
              </a:rPr>
              <a:t>See</a:t>
            </a:r>
            <a:r>
              <a:rPr sz="1800" spc="-30" dirty="0">
                <a:latin typeface="Carlito"/>
                <a:cs typeface="Carlito"/>
              </a:rPr>
              <a:t> </a:t>
            </a:r>
            <a:r>
              <a:rPr sz="1800" spc="-5" dirty="0">
                <a:solidFill>
                  <a:srgbClr val="0000FF"/>
                </a:solidFill>
                <a:latin typeface="Carlito"/>
                <a:cs typeface="Carlito"/>
                <a:hlinkClick r:id="rId7"/>
              </a:rPr>
              <a:t>torso</a:t>
            </a:r>
            <a:r>
              <a:rPr sz="1800" spc="-5" dirty="0">
                <a:latin typeface="Carlito"/>
                <a:cs typeface="Carlito"/>
              </a:rPr>
              <a:t>.</a:t>
            </a:r>
            <a:endParaRPr sz="180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3200400" y="0"/>
            <a:ext cx="1943100" cy="504825"/>
          </a:xfrm>
          <a:prstGeom prst="rect">
            <a:avLst/>
          </a:prstGeom>
        </p:spPr>
        <p:txBody>
          <a:bodyPr vert="horz" wrap="square" lIns="0" tIns="12700" rIns="0" bIns="0" rtlCol="0">
            <a:spAutoFit/>
          </a:bodyPr>
          <a:lstStyle/>
          <a:p>
            <a:pPr marL="12700">
              <a:lnSpc>
                <a:spcPct val="100000"/>
              </a:lnSpc>
              <a:spcBef>
                <a:spcPts val="100"/>
              </a:spcBef>
            </a:pPr>
            <a:r>
              <a:rPr lang="hu-HU" dirty="0" smtClean="0">
                <a:latin typeface="Carlito"/>
                <a:cs typeface="Carlito"/>
              </a:rPr>
              <a:t>Jean </a:t>
            </a:r>
            <a:r>
              <a:rPr lang="hu-HU" spc="-5" dirty="0" smtClean="0">
                <a:latin typeface="Carlito"/>
                <a:cs typeface="Carlito"/>
              </a:rPr>
              <a:t>Arp</a:t>
            </a:r>
            <a:endParaRPr spc="-5" dirty="0"/>
          </a:p>
        </p:txBody>
      </p:sp>
      <p:sp>
        <p:nvSpPr>
          <p:cNvPr id="4" name="object 4"/>
          <p:cNvSpPr/>
          <p:nvPr/>
        </p:nvSpPr>
        <p:spPr>
          <a:xfrm>
            <a:off x="457200" y="685800"/>
            <a:ext cx="2305050" cy="33147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3400" y="4267200"/>
            <a:ext cx="3326129" cy="2245102"/>
          </a:xfrm>
          <a:prstGeom prst="rect">
            <a:avLst/>
          </a:prstGeom>
        </p:spPr>
        <p:txBody>
          <a:bodyPr vert="horz" wrap="square" lIns="0" tIns="6985" rIns="0" bIns="0" rtlCol="0">
            <a:spAutoFit/>
          </a:bodyPr>
          <a:lstStyle/>
          <a:p>
            <a:pPr marL="12700" marR="634365">
              <a:lnSpc>
                <a:spcPct val="101899"/>
              </a:lnSpc>
              <a:spcBef>
                <a:spcPts val="55"/>
              </a:spcBef>
            </a:pPr>
            <a:r>
              <a:rPr sz="1800" dirty="0">
                <a:latin typeface="Carlito"/>
                <a:cs typeface="Carlito"/>
              </a:rPr>
              <a:t>Jean </a:t>
            </a:r>
            <a:r>
              <a:rPr sz="1800" spc="-5" dirty="0">
                <a:latin typeface="Carlito"/>
                <a:cs typeface="Carlito"/>
              </a:rPr>
              <a:t>Arp, </a:t>
            </a:r>
            <a:r>
              <a:rPr sz="1800" i="1" spc="-5" dirty="0">
                <a:solidFill>
                  <a:srgbClr val="0000FF"/>
                </a:solidFill>
                <a:latin typeface="Carlito"/>
                <a:cs typeface="Carlito"/>
                <a:hlinkClick r:id="rId3"/>
              </a:rPr>
              <a:t>Trousse d'un Da</a:t>
            </a:r>
            <a:r>
              <a:rPr sz="1800" spc="-5" dirty="0">
                <a:latin typeface="Carlito"/>
                <a:cs typeface="Carlito"/>
              </a:rPr>
              <a:t>,  1920-1921, </a:t>
            </a:r>
            <a:r>
              <a:rPr sz="1800" spc="-5" dirty="0">
                <a:solidFill>
                  <a:srgbClr val="0000FF"/>
                </a:solidFill>
                <a:latin typeface="Carlito"/>
                <a:cs typeface="Carlito"/>
                <a:hlinkClick r:id="rId4"/>
              </a:rPr>
              <a:t>assemblage</a:t>
            </a:r>
            <a:r>
              <a:rPr sz="1800" spc="-30" dirty="0">
                <a:solidFill>
                  <a:srgbClr val="0000FF"/>
                </a:solidFill>
                <a:latin typeface="Carlito"/>
                <a:cs typeface="Carlito"/>
                <a:hlinkClick r:id="rId4"/>
              </a:rPr>
              <a:t> </a:t>
            </a:r>
            <a:r>
              <a:rPr sz="1800" spc="-5" dirty="0">
                <a:latin typeface="Carlito"/>
                <a:cs typeface="Carlito"/>
              </a:rPr>
              <a:t>of</a:t>
            </a:r>
            <a:endParaRPr sz="1800">
              <a:latin typeface="Carlito"/>
              <a:cs typeface="Carlito"/>
            </a:endParaRPr>
          </a:p>
          <a:p>
            <a:pPr marL="12700" marR="5080">
              <a:lnSpc>
                <a:spcPct val="101400"/>
              </a:lnSpc>
              <a:spcBef>
                <a:spcPts val="10"/>
              </a:spcBef>
            </a:pPr>
            <a:r>
              <a:rPr sz="1800" spc="-5" dirty="0">
                <a:latin typeface="Carlito"/>
                <a:cs typeface="Carlito"/>
              </a:rPr>
              <a:t>driftwood </a:t>
            </a:r>
            <a:r>
              <a:rPr sz="1800" spc="-5" dirty="0">
                <a:solidFill>
                  <a:srgbClr val="0000FF"/>
                </a:solidFill>
                <a:latin typeface="Carlito"/>
                <a:cs typeface="Carlito"/>
                <a:hlinkClick r:id="rId5"/>
              </a:rPr>
              <a:t>nailed </a:t>
            </a:r>
            <a:r>
              <a:rPr sz="1800" spc="-5" dirty="0">
                <a:latin typeface="Carlito"/>
                <a:cs typeface="Carlito"/>
              </a:rPr>
              <a:t>onto </a:t>
            </a:r>
            <a:r>
              <a:rPr sz="1800" spc="-5" dirty="0">
                <a:solidFill>
                  <a:srgbClr val="0000FF"/>
                </a:solidFill>
                <a:latin typeface="Carlito"/>
                <a:cs typeface="Carlito"/>
                <a:hlinkClick r:id="rId6"/>
              </a:rPr>
              <a:t>wood </a:t>
            </a:r>
            <a:r>
              <a:rPr sz="1800" spc="-5" dirty="0">
                <a:latin typeface="Carlito"/>
                <a:cs typeface="Carlito"/>
              </a:rPr>
              <a:t>with  some remains </a:t>
            </a:r>
            <a:r>
              <a:rPr sz="1800" dirty="0">
                <a:latin typeface="Carlito"/>
                <a:cs typeface="Carlito"/>
              </a:rPr>
              <a:t>of </a:t>
            </a:r>
            <a:r>
              <a:rPr sz="1800" spc="-5" dirty="0">
                <a:latin typeface="Carlito"/>
                <a:cs typeface="Carlito"/>
              </a:rPr>
              <a:t>old painting,</a:t>
            </a:r>
            <a:endParaRPr sz="1800">
              <a:latin typeface="Carlito"/>
              <a:cs typeface="Carlito"/>
            </a:endParaRPr>
          </a:p>
          <a:p>
            <a:pPr marL="12700" marR="443865">
              <a:lnSpc>
                <a:spcPct val="100000"/>
              </a:lnSpc>
            </a:pPr>
            <a:r>
              <a:rPr sz="1800" spc="-5" dirty="0">
                <a:latin typeface="Carlito"/>
                <a:cs typeface="Carlito"/>
              </a:rPr>
              <a:t>38.7 </a:t>
            </a:r>
            <a:r>
              <a:rPr sz="1800" dirty="0">
                <a:latin typeface="Carlito"/>
                <a:cs typeface="Carlito"/>
              </a:rPr>
              <a:t>x </a:t>
            </a:r>
            <a:r>
              <a:rPr sz="1800" spc="-5" dirty="0">
                <a:latin typeface="Carlito"/>
                <a:cs typeface="Carlito"/>
              </a:rPr>
              <a:t>27 </a:t>
            </a:r>
            <a:r>
              <a:rPr sz="1800" dirty="0">
                <a:latin typeface="Carlito"/>
                <a:cs typeface="Carlito"/>
              </a:rPr>
              <a:t>x </a:t>
            </a:r>
            <a:r>
              <a:rPr sz="1800" spc="-5" dirty="0">
                <a:latin typeface="Carlito"/>
                <a:cs typeface="Carlito"/>
              </a:rPr>
              <a:t>4.5 cm, </a:t>
            </a:r>
            <a:r>
              <a:rPr sz="1800" dirty="0">
                <a:latin typeface="Carlito"/>
                <a:cs typeface="Carlito"/>
              </a:rPr>
              <a:t>Georges  </a:t>
            </a:r>
            <a:r>
              <a:rPr sz="1800" spc="-5" dirty="0">
                <a:latin typeface="Carlito"/>
                <a:cs typeface="Carlito"/>
              </a:rPr>
              <a:t>Pompidou Center, Paris. See </a:t>
            </a:r>
            <a:r>
              <a:rPr sz="1800" spc="-5" dirty="0">
                <a:solidFill>
                  <a:srgbClr val="0000FF"/>
                </a:solidFill>
                <a:latin typeface="Carlito"/>
                <a:cs typeface="Carlito"/>
                <a:hlinkClick r:id="rId6"/>
              </a:rPr>
              <a:t> wood</a:t>
            </a:r>
            <a:r>
              <a:rPr sz="1800" spc="-5" dirty="0">
                <a:latin typeface="Carlito"/>
                <a:cs typeface="Carlito"/>
              </a:rPr>
              <a:t>.</a:t>
            </a:r>
            <a:endParaRPr sz="1800">
              <a:latin typeface="Carlito"/>
              <a:cs typeface="Carlito"/>
            </a:endParaRPr>
          </a:p>
        </p:txBody>
      </p:sp>
      <p:sp>
        <p:nvSpPr>
          <p:cNvPr id="6" name="object 6"/>
          <p:cNvSpPr/>
          <p:nvPr/>
        </p:nvSpPr>
        <p:spPr>
          <a:xfrm>
            <a:off x="5562600" y="914400"/>
            <a:ext cx="2057400" cy="2843529"/>
          </a:xfrm>
          <a:prstGeom prst="rect">
            <a:avLst/>
          </a:prstGeom>
          <a:blipFill>
            <a:blip r:embed="rId7" cstate="print"/>
            <a:stretch>
              <a:fillRect/>
            </a:stretch>
          </a:blipFill>
        </p:spPr>
        <p:txBody>
          <a:bodyPr wrap="square" lIns="0" tIns="0" rIns="0" bIns="0" rtlCol="0"/>
          <a:lstStyle/>
          <a:p>
            <a:endParaRPr/>
          </a:p>
        </p:txBody>
      </p:sp>
      <p:sp>
        <p:nvSpPr>
          <p:cNvPr id="7" name="object 7"/>
          <p:cNvSpPr txBox="1"/>
          <p:nvPr/>
        </p:nvSpPr>
        <p:spPr>
          <a:xfrm>
            <a:off x="4497070" y="4606290"/>
            <a:ext cx="3961130" cy="1406091"/>
          </a:xfrm>
          <a:prstGeom prst="rect">
            <a:avLst/>
          </a:prstGeom>
        </p:spPr>
        <p:txBody>
          <a:bodyPr vert="horz" wrap="square" lIns="0" tIns="12700" rIns="0" bIns="0" rtlCol="0">
            <a:spAutoFit/>
          </a:bodyPr>
          <a:lstStyle/>
          <a:p>
            <a:pPr marL="12700">
              <a:lnSpc>
                <a:spcPct val="100000"/>
              </a:lnSpc>
              <a:spcBef>
                <a:spcPts val="100"/>
              </a:spcBef>
            </a:pPr>
            <a:r>
              <a:rPr sz="1800" dirty="0">
                <a:latin typeface="Carlito"/>
                <a:cs typeface="Carlito"/>
              </a:rPr>
              <a:t>Jean </a:t>
            </a:r>
            <a:r>
              <a:rPr sz="1800" spc="-5" dirty="0">
                <a:latin typeface="Carlito"/>
                <a:cs typeface="Carlito"/>
              </a:rPr>
              <a:t>Arp,</a:t>
            </a:r>
            <a:endParaRPr sz="1800">
              <a:latin typeface="Carlito"/>
              <a:cs typeface="Carlito"/>
            </a:endParaRPr>
          </a:p>
          <a:p>
            <a:pPr marL="12700">
              <a:lnSpc>
                <a:spcPct val="100000"/>
              </a:lnSpc>
            </a:pPr>
            <a:r>
              <a:rPr sz="1800" i="1" spc="-10" dirty="0">
                <a:solidFill>
                  <a:srgbClr val="0000FF"/>
                </a:solidFill>
                <a:latin typeface="Carlito"/>
                <a:cs typeface="Carlito"/>
                <a:hlinkClick r:id="rId8"/>
              </a:rPr>
              <a:t>Collage </a:t>
            </a:r>
            <a:r>
              <a:rPr sz="1800" i="1" spc="-5" dirty="0">
                <a:solidFill>
                  <a:srgbClr val="0000FF"/>
                </a:solidFill>
                <a:latin typeface="Carlito"/>
                <a:cs typeface="Carlito"/>
                <a:hlinkClick r:id="rId8"/>
              </a:rPr>
              <a:t>Arranged</a:t>
            </a:r>
            <a:r>
              <a:rPr sz="1800" i="1" spc="-30" dirty="0">
                <a:solidFill>
                  <a:srgbClr val="0000FF"/>
                </a:solidFill>
                <a:latin typeface="Carlito"/>
                <a:cs typeface="Carlito"/>
                <a:hlinkClick r:id="rId8"/>
              </a:rPr>
              <a:t> </a:t>
            </a:r>
            <a:r>
              <a:rPr sz="1800" i="1" spc="-5" dirty="0">
                <a:solidFill>
                  <a:srgbClr val="0000FF"/>
                </a:solidFill>
                <a:latin typeface="Carlito"/>
                <a:cs typeface="Carlito"/>
                <a:hlinkClick r:id="rId8"/>
              </a:rPr>
              <a:t>Accordin</a:t>
            </a:r>
            <a:endParaRPr sz="1800">
              <a:latin typeface="Carlito"/>
              <a:cs typeface="Carlito"/>
            </a:endParaRPr>
          </a:p>
          <a:p>
            <a:pPr marL="12700" marR="336550">
              <a:lnSpc>
                <a:spcPct val="101099"/>
              </a:lnSpc>
              <a:spcBef>
                <a:spcPts val="15"/>
              </a:spcBef>
            </a:pPr>
            <a:r>
              <a:rPr sz="1800" dirty="0">
                <a:latin typeface="Carlito"/>
                <a:cs typeface="Carlito"/>
              </a:rPr>
              <a:t>, </a:t>
            </a:r>
            <a:r>
              <a:rPr sz="1800" spc="-5" dirty="0">
                <a:latin typeface="Carlito"/>
                <a:cs typeface="Carlito"/>
              </a:rPr>
              <a:t>1916-17, torn-and-  pasted </a:t>
            </a:r>
            <a:r>
              <a:rPr sz="1800" spc="-5" dirty="0">
                <a:solidFill>
                  <a:srgbClr val="0000FF"/>
                </a:solidFill>
                <a:latin typeface="Carlito"/>
                <a:cs typeface="Carlito"/>
                <a:hlinkClick r:id="rId9"/>
              </a:rPr>
              <a:t>papers </a:t>
            </a:r>
            <a:r>
              <a:rPr sz="1800" spc="-5" dirty="0">
                <a:latin typeface="Carlito"/>
                <a:cs typeface="Carlito"/>
              </a:rPr>
              <a:t>on gray  </a:t>
            </a:r>
            <a:r>
              <a:rPr sz="1800" spc="-5" dirty="0">
                <a:solidFill>
                  <a:srgbClr val="0000FF"/>
                </a:solidFill>
                <a:latin typeface="Carlito"/>
                <a:cs typeface="Carlito"/>
                <a:hlinkClick r:id="rId9"/>
              </a:rPr>
              <a:t>paper</a:t>
            </a:r>
            <a:r>
              <a:rPr sz="1800" spc="-5" dirty="0">
                <a:latin typeface="Carlito"/>
                <a:cs typeface="Carlito"/>
              </a:rPr>
              <a:t>, 19 1/8 </a:t>
            </a:r>
            <a:r>
              <a:rPr sz="1800" dirty="0">
                <a:latin typeface="Carlito"/>
                <a:cs typeface="Carlito"/>
              </a:rPr>
              <a:t>x 13 </a:t>
            </a:r>
            <a:r>
              <a:rPr sz="1800" spc="-5" dirty="0">
                <a:latin typeface="Carlito"/>
                <a:cs typeface="Carlito"/>
              </a:rPr>
              <a:t>5/8  inches (48.6 </a:t>
            </a:r>
            <a:r>
              <a:rPr sz="1800" dirty="0">
                <a:latin typeface="Carlito"/>
                <a:cs typeface="Carlito"/>
              </a:rPr>
              <a:t>x </a:t>
            </a:r>
            <a:r>
              <a:rPr sz="1800" spc="-5" dirty="0">
                <a:latin typeface="Carlito"/>
                <a:cs typeface="Carlito"/>
              </a:rPr>
              <a:t>34.6</a:t>
            </a:r>
            <a:r>
              <a:rPr sz="1800" spc="-55" dirty="0">
                <a:latin typeface="Carlito"/>
                <a:cs typeface="Carlito"/>
              </a:rPr>
              <a:t> </a:t>
            </a:r>
            <a:r>
              <a:rPr sz="1800" spc="-5" dirty="0">
                <a:latin typeface="Carlito"/>
                <a:cs typeface="Carlito"/>
              </a:rPr>
              <a:t>cm)</a:t>
            </a:r>
            <a:endParaRPr sz="18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0"/>
            <a:ext cx="6055995" cy="505267"/>
          </a:xfrm>
          <a:prstGeom prst="rect">
            <a:avLst/>
          </a:prstGeom>
        </p:spPr>
        <p:txBody>
          <a:bodyPr vert="horz" wrap="square" lIns="0" tIns="12700" rIns="0" bIns="0" rtlCol="0">
            <a:spAutoFit/>
          </a:bodyPr>
          <a:lstStyle/>
          <a:p>
            <a:pPr marL="12700">
              <a:lnSpc>
                <a:spcPct val="100000"/>
              </a:lnSpc>
              <a:spcBef>
                <a:spcPts val="100"/>
              </a:spcBef>
            </a:pPr>
            <a:r>
              <a:rPr b="1" spc="-5" dirty="0"/>
              <a:t>Max Ernst</a:t>
            </a:r>
            <a:r>
              <a:rPr b="1" spc="-80" dirty="0"/>
              <a:t> </a:t>
            </a:r>
            <a:r>
              <a:rPr b="1" dirty="0"/>
              <a:t>(1891-1976):</a:t>
            </a:r>
          </a:p>
        </p:txBody>
      </p:sp>
      <p:grpSp>
        <p:nvGrpSpPr>
          <p:cNvPr id="4" name="object 4"/>
          <p:cNvGrpSpPr/>
          <p:nvPr/>
        </p:nvGrpSpPr>
        <p:grpSpPr>
          <a:xfrm>
            <a:off x="1752600" y="1295400"/>
            <a:ext cx="3429000" cy="4939665"/>
            <a:chOff x="1752600" y="1295400"/>
            <a:chExt cx="3429000" cy="4939665"/>
          </a:xfrm>
        </p:grpSpPr>
        <p:sp>
          <p:nvSpPr>
            <p:cNvPr id="5" name="object 5"/>
            <p:cNvSpPr/>
            <p:nvPr/>
          </p:nvSpPr>
          <p:spPr>
            <a:xfrm>
              <a:off x="1752600" y="1752600"/>
              <a:ext cx="3429000" cy="3429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90800" y="1295400"/>
              <a:ext cx="457200" cy="417195"/>
            </a:xfrm>
            <a:custGeom>
              <a:avLst/>
              <a:gdLst/>
              <a:ahLst/>
              <a:cxnLst/>
              <a:rect l="l" t="t" r="r" b="b"/>
              <a:pathLst>
                <a:path w="457200" h="417194">
                  <a:moveTo>
                    <a:pt x="342900" y="0"/>
                  </a:moveTo>
                  <a:lnTo>
                    <a:pt x="114300" y="0"/>
                  </a:lnTo>
                  <a:lnTo>
                    <a:pt x="114300" y="208534"/>
                  </a:lnTo>
                  <a:lnTo>
                    <a:pt x="0" y="208534"/>
                  </a:lnTo>
                  <a:lnTo>
                    <a:pt x="228600" y="417195"/>
                  </a:lnTo>
                  <a:lnTo>
                    <a:pt x="457200" y="208534"/>
                  </a:lnTo>
                  <a:lnTo>
                    <a:pt x="342900" y="208534"/>
                  </a:lnTo>
                  <a:lnTo>
                    <a:pt x="342900" y="0"/>
                  </a:lnTo>
                  <a:close/>
                </a:path>
              </a:pathLst>
            </a:custGeom>
            <a:solidFill>
              <a:srgbClr val="C0C0C0"/>
            </a:solidFill>
          </p:spPr>
          <p:txBody>
            <a:bodyPr wrap="square" lIns="0" tIns="0" rIns="0" bIns="0" rtlCol="0"/>
            <a:lstStyle/>
            <a:p>
              <a:endParaRPr/>
            </a:p>
          </p:txBody>
        </p:sp>
        <p:sp>
          <p:nvSpPr>
            <p:cNvPr id="7" name="object 7"/>
            <p:cNvSpPr/>
            <p:nvPr/>
          </p:nvSpPr>
          <p:spPr>
            <a:xfrm>
              <a:off x="1975104" y="5303520"/>
              <a:ext cx="2996184" cy="3825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950720" y="5577840"/>
              <a:ext cx="3046476" cy="3825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5708" y="5852159"/>
              <a:ext cx="1231392" cy="38252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153155" y="5852159"/>
              <a:ext cx="466344" cy="38252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305555" y="5852159"/>
              <a:ext cx="1342644" cy="382524"/>
            </a:xfrm>
            <a:prstGeom prst="rect">
              <a:avLst/>
            </a:prstGeom>
            <a:blipFill>
              <a:blip r:embed="rId7" cstate="print"/>
              <a:stretch>
                <a:fillRect/>
              </a:stretch>
            </a:blipFill>
          </p:spPr>
          <p:txBody>
            <a:bodyPr wrap="square" lIns="0" tIns="0" rIns="0" bIns="0" rtlCol="0"/>
            <a:lstStyle/>
            <a:p>
              <a:endParaRPr/>
            </a:p>
          </p:txBody>
        </p:sp>
      </p:grpSp>
      <p:sp>
        <p:nvSpPr>
          <p:cNvPr id="12" name="object 12"/>
          <p:cNvSpPr txBox="1"/>
          <p:nvPr/>
        </p:nvSpPr>
        <p:spPr>
          <a:xfrm>
            <a:off x="5413628" y="1421130"/>
            <a:ext cx="3272790" cy="1398270"/>
          </a:xfrm>
          <a:prstGeom prst="rect">
            <a:avLst/>
          </a:prstGeom>
        </p:spPr>
        <p:txBody>
          <a:bodyPr vert="horz" wrap="square" lIns="0" tIns="13335" rIns="0" bIns="0" rtlCol="0">
            <a:spAutoFit/>
          </a:bodyPr>
          <a:lstStyle/>
          <a:p>
            <a:pPr marL="355600" marR="6350" indent="-342900" algn="just">
              <a:lnSpc>
                <a:spcPct val="100000"/>
              </a:lnSpc>
              <a:spcBef>
                <a:spcPts val="105"/>
              </a:spcBef>
              <a:buChar char="•"/>
              <a:tabLst>
                <a:tab pos="355600" algn="l"/>
              </a:tabLst>
            </a:pPr>
            <a:r>
              <a:rPr sz="2000" dirty="0">
                <a:latin typeface="Arial"/>
                <a:cs typeface="Arial"/>
              </a:rPr>
              <a:t>He </a:t>
            </a:r>
            <a:r>
              <a:rPr sz="2000" spc="-5" dirty="0">
                <a:latin typeface="Arial"/>
                <a:cs typeface="Arial"/>
              </a:rPr>
              <a:t>founded </a:t>
            </a:r>
            <a:r>
              <a:rPr sz="2000" dirty="0">
                <a:latin typeface="Arial"/>
                <a:cs typeface="Arial"/>
              </a:rPr>
              <a:t>a </a:t>
            </a:r>
            <a:r>
              <a:rPr sz="2000" spc="-5" dirty="0">
                <a:latin typeface="Arial"/>
                <a:cs typeface="Arial"/>
              </a:rPr>
              <a:t>Dada  group in </a:t>
            </a:r>
            <a:r>
              <a:rPr sz="2000" dirty="0">
                <a:latin typeface="Arial"/>
                <a:cs typeface="Arial"/>
              </a:rPr>
              <a:t>Cologne </a:t>
            </a:r>
            <a:r>
              <a:rPr sz="2000" spc="-5" dirty="0">
                <a:latin typeface="Arial"/>
                <a:cs typeface="Arial"/>
              </a:rPr>
              <a:t>in  </a:t>
            </a:r>
            <a:r>
              <a:rPr sz="2000" dirty="0">
                <a:latin typeface="Arial"/>
                <a:cs typeface="Arial"/>
              </a:rPr>
              <a:t>1919.</a:t>
            </a:r>
            <a:endParaRPr sz="2000">
              <a:latin typeface="Arial"/>
              <a:cs typeface="Arial"/>
            </a:endParaRPr>
          </a:p>
          <a:p>
            <a:pPr marL="355600" indent="-342900">
              <a:lnSpc>
                <a:spcPct val="100000"/>
              </a:lnSpc>
              <a:spcBef>
                <a:spcPts val="1200"/>
              </a:spcBef>
              <a:buChar char="•"/>
              <a:tabLst>
                <a:tab pos="354965" algn="l"/>
                <a:tab pos="355600" algn="l"/>
              </a:tabLst>
            </a:pPr>
            <a:r>
              <a:rPr sz="2000" dirty="0">
                <a:latin typeface="Arial"/>
                <a:cs typeface="Arial"/>
              </a:rPr>
              <a:t>One of his </a:t>
            </a:r>
            <a:r>
              <a:rPr sz="2000" spc="-5" dirty="0">
                <a:latin typeface="Arial"/>
                <a:cs typeface="Arial"/>
              </a:rPr>
              <a:t>most</a:t>
            </a:r>
            <a:r>
              <a:rPr sz="2000" spc="-85" dirty="0">
                <a:latin typeface="Arial"/>
                <a:cs typeface="Arial"/>
              </a:rPr>
              <a:t> </a:t>
            </a:r>
            <a:r>
              <a:rPr sz="2000" spc="-5" dirty="0">
                <a:latin typeface="Arial"/>
                <a:cs typeface="Arial"/>
              </a:rPr>
              <a:t>important</a:t>
            </a:r>
            <a:endParaRPr sz="2000">
              <a:latin typeface="Arial"/>
              <a:cs typeface="Arial"/>
            </a:endParaRPr>
          </a:p>
        </p:txBody>
      </p:sp>
      <p:sp>
        <p:nvSpPr>
          <p:cNvPr id="13" name="object 13"/>
          <p:cNvSpPr txBox="1"/>
          <p:nvPr/>
        </p:nvSpPr>
        <p:spPr>
          <a:xfrm>
            <a:off x="7018401" y="2792983"/>
            <a:ext cx="1666875" cy="940435"/>
          </a:xfrm>
          <a:prstGeom prst="rect">
            <a:avLst/>
          </a:prstGeom>
        </p:spPr>
        <p:txBody>
          <a:bodyPr vert="horz" wrap="square" lIns="0" tIns="13335" rIns="0" bIns="0" rtlCol="0">
            <a:spAutoFit/>
          </a:bodyPr>
          <a:lstStyle/>
          <a:p>
            <a:pPr marR="6985" algn="r">
              <a:lnSpc>
                <a:spcPct val="100000"/>
              </a:lnSpc>
              <a:spcBef>
                <a:spcPts val="105"/>
              </a:spcBef>
            </a:pPr>
            <a:r>
              <a:rPr sz="2000" spc="-5" dirty="0">
                <a:latin typeface="Arial"/>
                <a:cs typeface="Arial"/>
              </a:rPr>
              <a:t>is</a:t>
            </a:r>
            <a:endParaRPr sz="2000">
              <a:latin typeface="Arial"/>
              <a:cs typeface="Arial"/>
            </a:endParaRPr>
          </a:p>
          <a:p>
            <a:pPr marL="12700" marR="5080" indent="146050" algn="r">
              <a:lnSpc>
                <a:spcPct val="100000"/>
              </a:lnSpc>
              <a:tabLst>
                <a:tab pos="1116330" algn="l"/>
                <a:tab pos="1456055" algn="l"/>
              </a:tabLst>
            </a:pPr>
            <a:r>
              <a:rPr sz="2000" spc="-10" dirty="0">
                <a:latin typeface="Arial"/>
                <a:cs typeface="Arial"/>
              </a:rPr>
              <a:t>r</a:t>
            </a:r>
            <a:r>
              <a:rPr sz="2000" dirty="0">
                <a:latin typeface="Arial"/>
                <a:cs typeface="Arial"/>
              </a:rPr>
              <a:t>eali</a:t>
            </a:r>
            <a:r>
              <a:rPr sz="2000" spc="5" dirty="0">
                <a:latin typeface="Arial"/>
                <a:cs typeface="Arial"/>
              </a:rPr>
              <a:t>z</a:t>
            </a:r>
            <a:r>
              <a:rPr sz="2000" dirty="0">
                <a:latin typeface="Arial"/>
                <a:cs typeface="Arial"/>
              </a:rPr>
              <a:t>ed		</a:t>
            </a:r>
            <a:r>
              <a:rPr sz="2000" spc="-5" dirty="0">
                <a:latin typeface="Arial"/>
                <a:cs typeface="Arial"/>
              </a:rPr>
              <a:t>in  </a:t>
            </a:r>
            <a:r>
              <a:rPr sz="2000" spc="-15" dirty="0">
                <a:latin typeface="Arial"/>
                <a:cs typeface="Arial"/>
              </a:rPr>
              <a:t>T</a:t>
            </a:r>
            <a:r>
              <a:rPr sz="2000" spc="-10" dirty="0">
                <a:latin typeface="Arial"/>
                <a:cs typeface="Arial"/>
              </a:rPr>
              <a:t>h</a:t>
            </a:r>
            <a:r>
              <a:rPr sz="2000" dirty="0">
                <a:latin typeface="Arial"/>
                <a:cs typeface="Arial"/>
              </a:rPr>
              <a:t>is	work</a:t>
            </a:r>
            <a:endParaRPr sz="2000">
              <a:latin typeface="Arial"/>
              <a:cs typeface="Arial"/>
            </a:endParaRPr>
          </a:p>
        </p:txBody>
      </p:sp>
      <p:sp>
        <p:nvSpPr>
          <p:cNvPr id="14" name="object 14"/>
          <p:cNvSpPr txBox="1"/>
          <p:nvPr/>
        </p:nvSpPr>
        <p:spPr>
          <a:xfrm>
            <a:off x="7797545" y="3707638"/>
            <a:ext cx="88836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realistic</a:t>
            </a:r>
            <a:endParaRPr sz="2000">
              <a:latin typeface="Arial"/>
              <a:cs typeface="Arial"/>
            </a:endParaRPr>
          </a:p>
        </p:txBody>
      </p:sp>
      <p:sp>
        <p:nvSpPr>
          <p:cNvPr id="15" name="object 15"/>
          <p:cNvSpPr txBox="1"/>
          <p:nvPr/>
        </p:nvSpPr>
        <p:spPr>
          <a:xfrm>
            <a:off x="5756528" y="2792983"/>
            <a:ext cx="1113790" cy="1550670"/>
          </a:xfrm>
          <a:prstGeom prst="rect">
            <a:avLst/>
          </a:prstGeom>
        </p:spPr>
        <p:txBody>
          <a:bodyPr vert="horz" wrap="square" lIns="0" tIns="13335" rIns="0" bIns="0" rtlCol="0">
            <a:spAutoFit/>
          </a:bodyPr>
          <a:lstStyle/>
          <a:p>
            <a:pPr marL="12700" marR="88900">
              <a:lnSpc>
                <a:spcPct val="100000"/>
              </a:lnSpc>
              <a:spcBef>
                <a:spcPts val="105"/>
              </a:spcBef>
            </a:pPr>
            <a:r>
              <a:rPr sz="2000" dirty="0">
                <a:latin typeface="Arial"/>
                <a:cs typeface="Arial"/>
              </a:rPr>
              <a:t>works  Celeb</a:t>
            </a:r>
            <a:r>
              <a:rPr sz="2000" spc="-10" dirty="0">
                <a:latin typeface="Arial"/>
                <a:cs typeface="Arial"/>
              </a:rPr>
              <a:t>e</a:t>
            </a:r>
            <a:r>
              <a:rPr sz="2000" dirty="0">
                <a:latin typeface="Arial"/>
                <a:cs typeface="Arial"/>
              </a:rPr>
              <a:t>s,  1921.</a:t>
            </a:r>
            <a:endParaRPr sz="2000">
              <a:latin typeface="Arial"/>
              <a:cs typeface="Arial"/>
            </a:endParaRPr>
          </a:p>
          <a:p>
            <a:pPr marL="12700" marR="5080">
              <a:lnSpc>
                <a:spcPct val="100000"/>
              </a:lnSpc>
            </a:pPr>
            <a:r>
              <a:rPr sz="2000" dirty="0">
                <a:latin typeface="Arial"/>
                <a:cs typeface="Arial"/>
              </a:rPr>
              <a:t>c</a:t>
            </a:r>
            <a:r>
              <a:rPr sz="2000" spc="5" dirty="0">
                <a:latin typeface="Arial"/>
                <a:cs typeface="Arial"/>
              </a:rPr>
              <a:t>o</a:t>
            </a:r>
            <a:r>
              <a:rPr sz="2000" spc="-15" dirty="0">
                <a:latin typeface="Arial"/>
                <a:cs typeface="Arial"/>
              </a:rPr>
              <a:t>m</a:t>
            </a:r>
            <a:r>
              <a:rPr sz="2000" dirty="0">
                <a:latin typeface="Arial"/>
                <a:cs typeface="Arial"/>
              </a:rPr>
              <a:t>bines  </a:t>
            </a:r>
            <a:r>
              <a:rPr sz="2000" spc="-5" dirty="0">
                <a:latin typeface="Arial"/>
                <a:cs typeface="Arial"/>
              </a:rPr>
              <a:t>elements</a:t>
            </a:r>
            <a:endParaRPr sz="2000">
              <a:latin typeface="Arial"/>
              <a:cs typeface="Arial"/>
            </a:endParaRPr>
          </a:p>
        </p:txBody>
      </p:sp>
      <p:sp>
        <p:nvSpPr>
          <p:cNvPr id="16" name="object 16"/>
          <p:cNvSpPr txBox="1"/>
          <p:nvPr/>
        </p:nvSpPr>
        <p:spPr>
          <a:xfrm>
            <a:off x="6983348" y="3707638"/>
            <a:ext cx="610870" cy="635635"/>
          </a:xfrm>
          <a:prstGeom prst="rect">
            <a:avLst/>
          </a:prstGeom>
        </p:spPr>
        <p:txBody>
          <a:bodyPr vert="horz" wrap="square" lIns="0" tIns="12700" rIns="0" bIns="0" rtlCol="0">
            <a:spAutoFit/>
          </a:bodyPr>
          <a:lstStyle/>
          <a:p>
            <a:pPr marL="12700" marR="5080" indent="91440">
              <a:lnSpc>
                <a:spcPct val="100000"/>
              </a:lnSpc>
              <a:spcBef>
                <a:spcPts val="100"/>
              </a:spcBef>
            </a:pPr>
            <a:r>
              <a:rPr sz="2000" spc="-10" dirty="0">
                <a:latin typeface="Arial"/>
                <a:cs typeface="Arial"/>
              </a:rPr>
              <a:t>o</a:t>
            </a:r>
            <a:r>
              <a:rPr sz="2000" dirty="0">
                <a:latin typeface="Arial"/>
                <a:cs typeface="Arial"/>
              </a:rPr>
              <a:t>ver  with</a:t>
            </a:r>
            <a:endParaRPr sz="2000">
              <a:latin typeface="Arial"/>
              <a:cs typeface="Arial"/>
            </a:endParaRPr>
          </a:p>
        </p:txBody>
      </p:sp>
      <p:sp>
        <p:nvSpPr>
          <p:cNvPr id="17" name="object 17"/>
          <p:cNvSpPr txBox="1"/>
          <p:nvPr/>
        </p:nvSpPr>
        <p:spPr>
          <a:xfrm>
            <a:off x="7632954" y="4012438"/>
            <a:ext cx="64643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t</a:t>
            </a:r>
            <a:r>
              <a:rPr sz="2000" spc="-20" dirty="0">
                <a:latin typeface="Arial"/>
                <a:cs typeface="Arial"/>
              </a:rPr>
              <a:t>h</a:t>
            </a:r>
            <a:r>
              <a:rPr sz="2000" dirty="0">
                <a:latin typeface="Arial"/>
                <a:cs typeface="Arial"/>
              </a:rPr>
              <a:t>ose</a:t>
            </a:r>
            <a:endParaRPr sz="2000">
              <a:latin typeface="Arial"/>
              <a:cs typeface="Arial"/>
            </a:endParaRPr>
          </a:p>
        </p:txBody>
      </p:sp>
      <p:sp>
        <p:nvSpPr>
          <p:cNvPr id="18" name="object 18"/>
          <p:cNvSpPr txBox="1"/>
          <p:nvPr/>
        </p:nvSpPr>
        <p:spPr>
          <a:xfrm>
            <a:off x="8449818" y="4012438"/>
            <a:ext cx="235585" cy="330835"/>
          </a:xfrm>
          <a:prstGeom prst="rect">
            <a:avLst/>
          </a:prstGeom>
        </p:spPr>
        <p:txBody>
          <a:bodyPr vert="horz" wrap="square" lIns="0" tIns="12700" rIns="0" bIns="0" rtlCol="0">
            <a:spAutoFit/>
          </a:bodyPr>
          <a:lstStyle/>
          <a:p>
            <a:pPr marL="12700">
              <a:lnSpc>
                <a:spcPct val="100000"/>
              </a:lnSpc>
              <a:spcBef>
                <a:spcPts val="100"/>
              </a:spcBef>
            </a:pPr>
            <a:r>
              <a:rPr sz="2000" spc="-15" dirty="0">
                <a:latin typeface="Arial"/>
                <a:cs typeface="Arial"/>
              </a:rPr>
              <a:t>of</a:t>
            </a:r>
            <a:endParaRPr sz="2000">
              <a:latin typeface="Arial"/>
              <a:cs typeface="Arial"/>
            </a:endParaRPr>
          </a:p>
        </p:txBody>
      </p:sp>
      <p:sp>
        <p:nvSpPr>
          <p:cNvPr id="19" name="object 19"/>
          <p:cNvSpPr txBox="1"/>
          <p:nvPr/>
        </p:nvSpPr>
        <p:spPr>
          <a:xfrm>
            <a:off x="5756528" y="4317238"/>
            <a:ext cx="2929255" cy="330835"/>
          </a:xfrm>
          <a:prstGeom prst="rect">
            <a:avLst/>
          </a:prstGeom>
        </p:spPr>
        <p:txBody>
          <a:bodyPr vert="horz" wrap="square" lIns="0" tIns="12700" rIns="0" bIns="0" rtlCol="0">
            <a:spAutoFit/>
          </a:bodyPr>
          <a:lstStyle/>
          <a:p>
            <a:pPr marL="12700">
              <a:lnSpc>
                <a:spcPct val="100000"/>
              </a:lnSpc>
              <a:spcBef>
                <a:spcPts val="100"/>
              </a:spcBef>
              <a:tabLst>
                <a:tab pos="715010" algn="l"/>
                <a:tab pos="2066925" algn="l"/>
              </a:tabLst>
            </a:pPr>
            <a:r>
              <a:rPr sz="2000" dirty="0">
                <a:latin typeface="Arial"/>
                <a:cs typeface="Arial"/>
              </a:rPr>
              <a:t>the	Da</a:t>
            </a:r>
            <a:r>
              <a:rPr sz="2000" spc="-10" dirty="0">
                <a:latin typeface="Arial"/>
                <a:cs typeface="Arial"/>
              </a:rPr>
              <a:t>d</a:t>
            </a:r>
            <a:r>
              <a:rPr sz="2000" dirty="0">
                <a:latin typeface="Arial"/>
                <a:cs typeface="Arial"/>
              </a:rPr>
              <a:t>aism	specific</a:t>
            </a:r>
            <a:endParaRPr sz="2000">
              <a:latin typeface="Arial"/>
              <a:cs typeface="Arial"/>
            </a:endParaRPr>
          </a:p>
        </p:txBody>
      </p:sp>
      <p:sp>
        <p:nvSpPr>
          <p:cNvPr id="20" name="object 20"/>
          <p:cNvSpPr txBox="1"/>
          <p:nvPr/>
        </p:nvSpPr>
        <p:spPr>
          <a:xfrm>
            <a:off x="5413628" y="4469866"/>
            <a:ext cx="2330450" cy="941069"/>
          </a:xfrm>
          <a:prstGeom prst="rect">
            <a:avLst/>
          </a:prstGeom>
        </p:spPr>
        <p:txBody>
          <a:bodyPr vert="horz" wrap="square" lIns="0" tIns="165100" rIns="0" bIns="0" rtlCol="0">
            <a:spAutoFit/>
          </a:bodyPr>
          <a:lstStyle/>
          <a:p>
            <a:pPr marL="355600">
              <a:lnSpc>
                <a:spcPct val="100000"/>
              </a:lnSpc>
              <a:spcBef>
                <a:spcPts val="1300"/>
              </a:spcBef>
            </a:pPr>
            <a:r>
              <a:rPr sz="2000" dirty="0">
                <a:latin typeface="Arial"/>
                <a:cs typeface="Arial"/>
              </a:rPr>
              <a:t>collage.</a:t>
            </a:r>
            <a:endParaRPr sz="2000">
              <a:latin typeface="Arial"/>
              <a:cs typeface="Arial"/>
            </a:endParaRPr>
          </a:p>
          <a:p>
            <a:pPr marL="355600" indent="-342900">
              <a:lnSpc>
                <a:spcPct val="100000"/>
              </a:lnSpc>
              <a:spcBef>
                <a:spcPts val="1205"/>
              </a:spcBef>
              <a:buChar char="•"/>
              <a:tabLst>
                <a:tab pos="354965" algn="l"/>
                <a:tab pos="355600" algn="l"/>
                <a:tab pos="1298575" algn="l"/>
              </a:tabLst>
            </a:pPr>
            <a:r>
              <a:rPr sz="2000" dirty="0">
                <a:latin typeface="Arial"/>
                <a:cs typeface="Arial"/>
              </a:rPr>
              <a:t>His	paintings</a:t>
            </a:r>
            <a:endParaRPr sz="2000">
              <a:latin typeface="Arial"/>
              <a:cs typeface="Arial"/>
            </a:endParaRPr>
          </a:p>
        </p:txBody>
      </p:sp>
      <p:sp>
        <p:nvSpPr>
          <p:cNvPr id="21" name="object 21"/>
          <p:cNvSpPr txBox="1"/>
          <p:nvPr/>
        </p:nvSpPr>
        <p:spPr>
          <a:xfrm>
            <a:off x="5756528" y="5384393"/>
            <a:ext cx="155067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c</a:t>
            </a:r>
            <a:r>
              <a:rPr sz="2000" spc="5" dirty="0">
                <a:latin typeface="Arial"/>
                <a:cs typeface="Arial"/>
              </a:rPr>
              <a:t>h</a:t>
            </a:r>
            <a:r>
              <a:rPr sz="2000" spc="-10" dirty="0">
                <a:latin typeface="Arial"/>
                <a:cs typeface="Arial"/>
              </a:rPr>
              <a:t>a</a:t>
            </a:r>
            <a:r>
              <a:rPr sz="2000" dirty="0">
                <a:latin typeface="Arial"/>
                <a:cs typeface="Arial"/>
              </a:rPr>
              <a:t>ract</a:t>
            </a:r>
            <a:r>
              <a:rPr sz="2000" spc="-15" dirty="0">
                <a:latin typeface="Arial"/>
                <a:cs typeface="Arial"/>
              </a:rPr>
              <a:t>e</a:t>
            </a:r>
            <a:r>
              <a:rPr sz="2000" dirty="0">
                <a:latin typeface="Arial"/>
                <a:cs typeface="Arial"/>
              </a:rPr>
              <a:t>rized</a:t>
            </a:r>
            <a:endParaRPr sz="2000">
              <a:latin typeface="Arial"/>
              <a:cs typeface="Arial"/>
            </a:endParaRPr>
          </a:p>
        </p:txBody>
      </p:sp>
      <p:sp>
        <p:nvSpPr>
          <p:cNvPr id="22" name="object 22"/>
          <p:cNvSpPr txBox="1"/>
          <p:nvPr/>
        </p:nvSpPr>
        <p:spPr>
          <a:xfrm>
            <a:off x="8294369" y="5079619"/>
            <a:ext cx="391160" cy="635635"/>
          </a:xfrm>
          <a:prstGeom prst="rect">
            <a:avLst/>
          </a:prstGeom>
        </p:spPr>
        <p:txBody>
          <a:bodyPr vert="horz" wrap="square" lIns="0" tIns="12700" rIns="0" bIns="0" rtlCol="0">
            <a:spAutoFit/>
          </a:bodyPr>
          <a:lstStyle/>
          <a:p>
            <a:pPr marL="108585" marR="5080" indent="-96520">
              <a:lnSpc>
                <a:spcPct val="100000"/>
              </a:lnSpc>
              <a:spcBef>
                <a:spcPts val="100"/>
              </a:spcBef>
            </a:pPr>
            <a:r>
              <a:rPr sz="2000" spc="-10" dirty="0">
                <a:latin typeface="Arial"/>
                <a:cs typeface="Arial"/>
              </a:rPr>
              <a:t>ar</a:t>
            </a:r>
            <a:r>
              <a:rPr sz="2000" dirty="0">
                <a:latin typeface="Arial"/>
                <a:cs typeface="Arial"/>
              </a:rPr>
              <a:t>e  by</a:t>
            </a:r>
            <a:endParaRPr sz="2000">
              <a:latin typeface="Arial"/>
              <a:cs typeface="Arial"/>
            </a:endParaRPr>
          </a:p>
        </p:txBody>
      </p:sp>
      <p:sp>
        <p:nvSpPr>
          <p:cNvPr id="23" name="object 23"/>
          <p:cNvSpPr txBox="1"/>
          <p:nvPr/>
        </p:nvSpPr>
        <p:spPr>
          <a:xfrm>
            <a:off x="5756528" y="5689193"/>
            <a:ext cx="2929255" cy="635635"/>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Arial"/>
                <a:cs typeface="Arial"/>
              </a:rPr>
              <a:t>spontaneity </a:t>
            </a:r>
            <a:r>
              <a:rPr sz="2000" dirty="0">
                <a:latin typeface="Arial"/>
                <a:cs typeface="Arial"/>
              </a:rPr>
              <a:t>and they </a:t>
            </a:r>
            <a:r>
              <a:rPr sz="2000" spc="-5" dirty="0">
                <a:latin typeface="Arial"/>
                <a:cs typeface="Arial"/>
              </a:rPr>
              <a:t>are  </a:t>
            </a:r>
            <a:r>
              <a:rPr sz="2000" dirty="0">
                <a:latin typeface="Arial"/>
                <a:cs typeface="Arial"/>
              </a:rPr>
              <a:t>very</a:t>
            </a:r>
            <a:r>
              <a:rPr sz="2000" spc="-40" dirty="0">
                <a:latin typeface="Arial"/>
                <a:cs typeface="Arial"/>
              </a:rPr>
              <a:t> </a:t>
            </a:r>
            <a:r>
              <a:rPr sz="2000" dirty="0">
                <a:latin typeface="Arial"/>
                <a:cs typeface="Arial"/>
              </a:rPr>
              <a:t>abstract.</a:t>
            </a:r>
            <a:endParaRPr sz="2000">
              <a:latin typeface="Arial"/>
              <a:cs typeface="Arial"/>
            </a:endParaRPr>
          </a:p>
        </p:txBody>
      </p:sp>
      <p:sp>
        <p:nvSpPr>
          <p:cNvPr id="24" name="object 24"/>
          <p:cNvSpPr txBox="1"/>
          <p:nvPr/>
        </p:nvSpPr>
        <p:spPr>
          <a:xfrm>
            <a:off x="2082164" y="5361838"/>
            <a:ext cx="2694940" cy="848994"/>
          </a:xfrm>
          <a:prstGeom prst="rect">
            <a:avLst/>
          </a:prstGeom>
        </p:spPr>
        <p:txBody>
          <a:bodyPr vert="horz" wrap="square" lIns="0" tIns="12700" rIns="0" bIns="0" rtlCol="0">
            <a:spAutoFit/>
          </a:bodyPr>
          <a:lstStyle/>
          <a:p>
            <a:pPr marL="12700" marR="5080" indent="-635" algn="ctr">
              <a:lnSpc>
                <a:spcPct val="100000"/>
              </a:lnSpc>
              <a:spcBef>
                <a:spcPts val="100"/>
              </a:spcBef>
              <a:tabLst>
                <a:tab pos="930275" algn="l"/>
              </a:tabLst>
            </a:pPr>
            <a:r>
              <a:rPr sz="1800" i="1" dirty="0">
                <a:latin typeface="Arial"/>
                <a:cs typeface="Arial"/>
              </a:rPr>
              <a:t>'Art </a:t>
            </a:r>
            <a:r>
              <a:rPr sz="1800" i="1" spc="-10" dirty="0">
                <a:latin typeface="Arial"/>
                <a:cs typeface="Arial"/>
              </a:rPr>
              <a:t>has </a:t>
            </a:r>
            <a:r>
              <a:rPr sz="1800" i="1" spc="-5" dirty="0">
                <a:latin typeface="Arial"/>
                <a:cs typeface="Arial"/>
              </a:rPr>
              <a:t>nothing </a:t>
            </a:r>
            <a:r>
              <a:rPr sz="1800" i="1" dirty="0">
                <a:latin typeface="Arial"/>
                <a:cs typeface="Arial"/>
              </a:rPr>
              <a:t>to </a:t>
            </a:r>
            <a:r>
              <a:rPr sz="1800" i="1" spc="-5" dirty="0">
                <a:latin typeface="Arial"/>
                <a:cs typeface="Arial"/>
              </a:rPr>
              <a:t>do </a:t>
            </a:r>
            <a:r>
              <a:rPr sz="1800" i="1" dirty="0">
                <a:latin typeface="Arial"/>
                <a:cs typeface="Arial"/>
              </a:rPr>
              <a:t>with  </a:t>
            </a:r>
            <a:r>
              <a:rPr sz="1800" i="1" spc="-5" dirty="0">
                <a:latin typeface="Arial"/>
                <a:cs typeface="Arial"/>
              </a:rPr>
              <a:t>taste. </a:t>
            </a:r>
            <a:r>
              <a:rPr sz="1800" i="1" dirty="0">
                <a:latin typeface="Arial"/>
                <a:cs typeface="Arial"/>
              </a:rPr>
              <a:t>Art </a:t>
            </a:r>
            <a:r>
              <a:rPr sz="1800" i="1" spc="-10" dirty="0">
                <a:latin typeface="Arial"/>
                <a:cs typeface="Arial"/>
              </a:rPr>
              <a:t>is </a:t>
            </a:r>
            <a:r>
              <a:rPr sz="1800" i="1" spc="-5" dirty="0">
                <a:latin typeface="Arial"/>
                <a:cs typeface="Arial"/>
              </a:rPr>
              <a:t>not there to</a:t>
            </a:r>
            <a:r>
              <a:rPr sz="1800" i="1" spc="-75" dirty="0">
                <a:latin typeface="Arial"/>
                <a:cs typeface="Arial"/>
              </a:rPr>
              <a:t> </a:t>
            </a:r>
            <a:r>
              <a:rPr sz="1800" i="1" spc="-5" dirty="0">
                <a:latin typeface="Arial"/>
                <a:cs typeface="Arial"/>
              </a:rPr>
              <a:t>be  tasted.'	</a:t>
            </a:r>
            <a:r>
              <a:rPr sz="1800" i="1" dirty="0">
                <a:latin typeface="Arial"/>
                <a:cs typeface="Arial"/>
              </a:rPr>
              <a:t>--Max</a:t>
            </a:r>
            <a:r>
              <a:rPr sz="1800" i="1" spc="-20" dirty="0">
                <a:latin typeface="Arial"/>
                <a:cs typeface="Arial"/>
              </a:rPr>
              <a:t> </a:t>
            </a:r>
            <a:r>
              <a:rPr sz="1800" i="1" dirty="0">
                <a:latin typeface="Arial"/>
                <a:cs typeface="Arial"/>
              </a:rPr>
              <a:t>Ernst</a:t>
            </a:r>
            <a:endParaRPr sz="1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24000"/>
            <a:ext cx="7391400" cy="3970318"/>
          </a:xfrm>
          <a:prstGeom prst="rect">
            <a:avLst/>
          </a:prstGeom>
        </p:spPr>
        <p:txBody>
          <a:bodyPr wrap="square">
            <a:spAutoFit/>
          </a:bodyPr>
          <a:lstStyle/>
          <a:p>
            <a:r>
              <a:rPr lang="hi-IN" sz="2800" dirty="0" smtClean="0"/>
              <a:t>मार्क्स एंस्ट्र ने टेक्निकल रेखांकन की पुस्तकों में छपी आकृति को काटकर विचित्र राक्षसी आकृति की चित्र सृष्टि का निर्माण किया जिसमें उन्होंने आकस्मिक व अनपेक्षित के तत्वों को प्रयोग किया उनमें पुरानी मासिक पत्र पत्रिकाओं व विज्ञान संबंधी पुस्तकों से रेखाचित्र को टुकड़ों में काटकर उन टुकड़ों को पूरा एक साथ भिन्न तर्क हिन क्रम में रखकर (जो पद्धति मोंताज नाम से प्रसिद्ध हुई) अद्भुत दर्शन की कृतियां निर्माण की</a:t>
            </a:r>
            <a:r>
              <a:rPr lang="hi-IN" sz="2800" dirty="0" smtClean="0"/>
              <a:t>।</a:t>
            </a:r>
            <a:endParaRPr lang="hi-IN"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2125" y="1247775"/>
            <a:ext cx="6819900" cy="50101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56382" y="442238"/>
            <a:ext cx="4399280" cy="541020"/>
          </a:xfrm>
          <a:prstGeom prst="rect">
            <a:avLst/>
          </a:prstGeom>
        </p:spPr>
        <p:txBody>
          <a:bodyPr vert="horz" wrap="square" lIns="0" tIns="16510" rIns="0" bIns="0" rtlCol="0">
            <a:spAutoFit/>
          </a:bodyPr>
          <a:lstStyle/>
          <a:p>
            <a:pPr marL="12700">
              <a:lnSpc>
                <a:spcPct val="100000"/>
              </a:lnSpc>
              <a:spcBef>
                <a:spcPts val="130"/>
              </a:spcBef>
            </a:pPr>
            <a:r>
              <a:rPr sz="3350" i="1" spc="-95" dirty="0">
                <a:latin typeface="Tahoma"/>
                <a:cs typeface="Tahoma"/>
              </a:rPr>
              <a:t>The </a:t>
            </a:r>
            <a:r>
              <a:rPr sz="3350" i="1" spc="-85" dirty="0">
                <a:latin typeface="Tahoma"/>
                <a:cs typeface="Tahoma"/>
              </a:rPr>
              <a:t>Elephant</a:t>
            </a:r>
            <a:r>
              <a:rPr sz="3350" i="1" spc="-120" dirty="0">
                <a:latin typeface="Tahoma"/>
                <a:cs typeface="Tahoma"/>
              </a:rPr>
              <a:t> </a:t>
            </a:r>
            <a:r>
              <a:rPr sz="3350" i="1" spc="-85" dirty="0">
                <a:latin typeface="Tahoma"/>
                <a:cs typeface="Tahoma"/>
              </a:rPr>
              <a:t>Celebes</a:t>
            </a:r>
            <a:endParaRPr sz="335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5410200"/>
            <a:ext cx="4572000" cy="646331"/>
          </a:xfrm>
          <a:prstGeom prst="rect">
            <a:avLst/>
          </a:prstGeom>
        </p:spPr>
        <p:txBody>
          <a:bodyPr>
            <a:spAutoFit/>
          </a:bodyPr>
          <a:lstStyle/>
          <a:p>
            <a:r>
              <a:rPr lang="en-US" b="1" i="1" dirty="0" smtClean="0"/>
              <a:t>Little Machine Constructed by </a:t>
            </a:r>
            <a:r>
              <a:rPr lang="en-US" b="1" i="1" dirty="0" err="1" smtClean="0"/>
              <a:t>Minimax</a:t>
            </a:r>
            <a:r>
              <a:rPr lang="en-US" b="1" i="1" dirty="0" smtClean="0"/>
              <a:t> </a:t>
            </a:r>
            <a:r>
              <a:rPr lang="en-US" b="1" i="1" dirty="0" err="1" smtClean="0"/>
              <a:t>Dadamax</a:t>
            </a:r>
            <a:r>
              <a:rPr lang="en-US" b="1" i="1" dirty="0" smtClean="0"/>
              <a:t> in Person</a:t>
            </a:r>
            <a:endParaRPr lang="hi-IN" dirty="0"/>
          </a:p>
        </p:txBody>
      </p:sp>
      <p:pic>
        <p:nvPicPr>
          <p:cNvPr id="4" name="Picture 3" descr="ConstructedbyMinimaxDadamax.jpg"/>
          <p:cNvPicPr>
            <a:picLocks noChangeAspect="1"/>
          </p:cNvPicPr>
          <p:nvPr/>
        </p:nvPicPr>
        <p:blipFill>
          <a:blip r:embed="rId3"/>
          <a:stretch>
            <a:fillRect/>
          </a:stretch>
        </p:blipFill>
        <p:spPr>
          <a:xfrm>
            <a:off x="2667000" y="152400"/>
            <a:ext cx="3273136"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6400800" cy="5632311"/>
          </a:xfrm>
          <a:prstGeom prst="rect">
            <a:avLst/>
          </a:prstGeom>
        </p:spPr>
        <p:txBody>
          <a:bodyPr wrap="square">
            <a:spAutoFit/>
          </a:bodyPr>
          <a:lstStyle/>
          <a:p>
            <a:r>
              <a:rPr lang="hi-IN" sz="2400" dirty="0" smtClean="0"/>
              <a:t>दादावाद किन्ही कला संबंधी सिद्धांतों को प्रस्थापित करने के विचार से किया आंदोलन नहीं था वह जीवन कला प्रदर्शन के प्रति अराजक विचारों का दृष्टिकोण था वह इस अराजक त्रिकोण को लेकर दादा वादियो ने परंपरागत एवं प्रचलित सभी सिद्धांतों के विरोध में अपनी कृतियों एवं कार्यक्रमों का प्रदर्शन किया जिसके पीछे पुराने विचारों को नीति नियमों को नष्ट करने के अतिरिक्त कोई अन्य देव नहीं था ना कोई रचनात्मक विचार एक प्रकार से या विनाश वाद का कला क्षेत्रीय रूप था प्रथम विश्व युद्ध से मानव समाज में कटुता व निराशा का वातावरण फैल गया था वह आंधी ग्रस्त पाश्चात्य समाज की विनाशक परिस्थिति के प्रगतिक होकर उपहास के साथ किए स्वीकार में दादा बाद का जन्म हुआ।</a:t>
            </a:r>
            <a:endParaRPr lang="hi-I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3600" y="1143000"/>
            <a:ext cx="6740906" cy="3460563"/>
          </a:xfrm>
          <a:prstGeom prst="rect">
            <a:avLst/>
          </a:prstGeom>
        </p:spPr>
        <p:txBody>
          <a:bodyPr vert="horz" wrap="square" lIns="0" tIns="13335" rIns="0" bIns="0" rtlCol="0">
            <a:spAutoFit/>
          </a:bodyPr>
          <a:lstStyle/>
          <a:p>
            <a:pPr marL="12700">
              <a:spcBef>
                <a:spcPts val="105"/>
              </a:spcBef>
              <a:tabLst>
                <a:tab pos="475615" algn="l"/>
                <a:tab pos="1908810" algn="l"/>
                <a:tab pos="3408679" algn="l"/>
                <a:tab pos="4164329" algn="l"/>
                <a:tab pos="6159500" algn="l"/>
              </a:tabLst>
            </a:pPr>
            <a:r>
              <a:rPr lang="hi-IN" sz="3200" dirty="0" smtClean="0">
                <a:latin typeface="Arial"/>
                <a:cs typeface="Arial"/>
              </a:rPr>
              <a:t>युद्ध की बर्बरता के खिलाफ एक विरोध और क्या दादावादियों का मानना था कि कला और रोजमर्रा और समाज दोनों में एक दमनकारी बौद्धिक कठोरता थी;  इसके कार्यों को जानबूझकर तर्कहीनता और कला के प्रचलित मानकों को अस्वीकार करने की विशेषता थी।</a:t>
            </a:r>
            <a:endParaRPr lang="en-US" sz="3200" dirty="0" smtClean="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85800"/>
            <a:ext cx="7315200" cy="6370975"/>
          </a:xfrm>
          <a:prstGeom prst="rect">
            <a:avLst/>
          </a:prstGeom>
        </p:spPr>
        <p:txBody>
          <a:bodyPr wrap="square">
            <a:spAutoFit/>
          </a:bodyPr>
          <a:lstStyle/>
          <a:p>
            <a:r>
              <a:rPr lang="hi-IN" sz="2400" dirty="0" smtClean="0"/>
              <a:t>युद्ध की भी क्षमता बढ़ती गई मानव जीवन कूड़ेड़े कचरे के समान बिखर गया मानव की सत्यम शिवम सुंदरम की कल्पना नष्ट हो गई. यूरोपीय साहित्य को वह कलाकारों के मन में ठानी कि वह सब संसार अर्थहीन है वह इसी विचार को सत्य मानकर उसकी अभिव्यक्ति के लिए वे नए ढंग के बेताल कला विरोधी प्रदर्शनी को करने उदित हुए। </a:t>
            </a:r>
          </a:p>
          <a:p>
            <a:endParaRPr lang="hi-IN" sz="2400" dirty="0" smtClean="0"/>
          </a:p>
          <a:p>
            <a:r>
              <a:rPr lang="hi-IN" sz="2400" dirty="0" smtClean="0"/>
              <a:t>उनकी प्रदर्शनियों में पुराने बस टिकट रस्सी के टुकड़े पुरानी खराब गढ़िया लकड़ी के टुकड़े टूटे बटन पुराने चित्र फोटो टूटी-फूटी चीजें वगैरह सब तरह का नदी सामान रखा जाता वह उन पर अनोखे शीर्षक लिखे जाते उसको या तो पट पर चिपकाते या शिल्पकृति के समान चौक पर रखते व अस्वाभाविक गंभीरता के साथ उनको कलाकृतियों के रूप में प्रदर्शित करते।</a:t>
            </a:r>
          </a:p>
          <a:p>
            <a:r>
              <a:rPr lang="hi-IN" sz="2400" dirty="0" smtClean="0"/>
              <a:t/>
            </a:r>
            <a:br>
              <a:rPr lang="hi-IN" sz="2400" dirty="0" smtClean="0"/>
            </a:br>
            <a:endParaRPr lang="hi-I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1594" y="161035"/>
            <a:ext cx="3720465" cy="391160"/>
          </a:xfrm>
          <a:prstGeom prst="rect">
            <a:avLst/>
          </a:prstGeom>
        </p:spPr>
        <p:txBody>
          <a:bodyPr vert="horz" wrap="square" lIns="0" tIns="12700" rIns="0" bIns="0" rtlCol="0">
            <a:spAutoFit/>
          </a:bodyPr>
          <a:lstStyle/>
          <a:p>
            <a:pPr marL="12700">
              <a:lnSpc>
                <a:spcPct val="100000"/>
              </a:lnSpc>
              <a:spcBef>
                <a:spcPts val="100"/>
              </a:spcBef>
            </a:pPr>
            <a:r>
              <a:rPr sz="2400" dirty="0"/>
              <a:t>Who </a:t>
            </a:r>
            <a:r>
              <a:rPr sz="2400" spc="-5" dirty="0"/>
              <a:t>Founded</a:t>
            </a:r>
            <a:r>
              <a:rPr sz="2400" spc="-85" dirty="0"/>
              <a:t> </a:t>
            </a:r>
            <a:r>
              <a:rPr sz="2400" spc="-5" dirty="0"/>
              <a:t>Dadaism?</a:t>
            </a:r>
            <a:endParaRPr sz="2400"/>
          </a:p>
        </p:txBody>
      </p:sp>
      <p:sp>
        <p:nvSpPr>
          <p:cNvPr id="15" name="Rectangle 14"/>
          <p:cNvSpPr/>
          <p:nvPr/>
        </p:nvSpPr>
        <p:spPr>
          <a:xfrm>
            <a:off x="1752600" y="914400"/>
            <a:ext cx="7010400" cy="2308324"/>
          </a:xfrm>
          <a:prstGeom prst="rect">
            <a:avLst/>
          </a:prstGeom>
        </p:spPr>
        <p:txBody>
          <a:bodyPr wrap="square">
            <a:spAutoFit/>
          </a:bodyPr>
          <a:lstStyle/>
          <a:p>
            <a:r>
              <a:rPr lang="hi-IN" sz="2400" dirty="0" smtClean="0"/>
              <a:t>दादावाद का जन्म 1916 में ज्यूरिख के काबारे वोल्टेर में हुआ। जर्मनी विचारक व साहित्यिक ह्यूगो बाल सामाजिक, नैतिक व सांस्कृतिक मूल्यों का पुनर्विचार करने के उद्देश्य से काबारे वॉल्टर का उद्घाटन किया था।</a:t>
            </a:r>
            <a:br>
              <a:rPr lang="hi-IN" sz="2400" dirty="0" smtClean="0"/>
            </a:br>
            <a:endParaRPr lang="hi-I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1594" y="220471"/>
            <a:ext cx="4145279" cy="513715"/>
          </a:xfrm>
          <a:prstGeom prst="rect">
            <a:avLst/>
          </a:prstGeom>
        </p:spPr>
        <p:txBody>
          <a:bodyPr vert="horz" wrap="square" lIns="0" tIns="12700" rIns="0" bIns="0" rtlCol="0">
            <a:spAutoFit/>
          </a:bodyPr>
          <a:lstStyle/>
          <a:p>
            <a:pPr marL="12700">
              <a:lnSpc>
                <a:spcPct val="100000"/>
              </a:lnSpc>
              <a:spcBef>
                <a:spcPts val="100"/>
              </a:spcBef>
            </a:pPr>
            <a:r>
              <a:rPr spc="-5" dirty="0"/>
              <a:t>Dadaism</a:t>
            </a:r>
            <a:r>
              <a:rPr spc="-90" dirty="0"/>
              <a:t> </a:t>
            </a:r>
            <a:r>
              <a:rPr spc="-5" dirty="0"/>
              <a:t>Philosophy</a:t>
            </a:r>
          </a:p>
        </p:txBody>
      </p:sp>
      <p:sp>
        <p:nvSpPr>
          <p:cNvPr id="3" name="object 3"/>
          <p:cNvSpPr txBox="1"/>
          <p:nvPr/>
        </p:nvSpPr>
        <p:spPr>
          <a:xfrm>
            <a:off x="1831594" y="1416557"/>
            <a:ext cx="6550659" cy="2008883"/>
          </a:xfrm>
          <a:prstGeom prst="rect">
            <a:avLst/>
          </a:prstGeom>
        </p:spPr>
        <p:txBody>
          <a:bodyPr vert="horz" wrap="square" lIns="0" tIns="13335" rIns="0" bIns="0" rtlCol="0">
            <a:spAutoFit/>
          </a:bodyPr>
          <a:lstStyle/>
          <a:p>
            <a:pPr marL="677545" indent="-363855">
              <a:lnSpc>
                <a:spcPct val="100000"/>
              </a:lnSpc>
              <a:spcBef>
                <a:spcPts val="105"/>
              </a:spcBef>
              <a:buSzPct val="96875"/>
              <a:buFont typeface="Wingdings"/>
              <a:buChar char=""/>
              <a:tabLst>
                <a:tab pos="678180" algn="l"/>
              </a:tabLst>
            </a:pPr>
            <a:r>
              <a:rPr lang="hi-IN" sz="3200" dirty="0" smtClean="0">
                <a:latin typeface="Arial"/>
                <a:cs typeface="Arial"/>
              </a:rPr>
              <a:t>"विचार काम से ही अधिक महत्वपूर्ण है" </a:t>
            </a:r>
          </a:p>
          <a:p>
            <a:pPr marL="677545" indent="-363855">
              <a:lnSpc>
                <a:spcPct val="100000"/>
              </a:lnSpc>
              <a:spcBef>
                <a:spcPts val="105"/>
              </a:spcBef>
              <a:buSzPct val="96875"/>
              <a:tabLst>
                <a:tab pos="678180" algn="l"/>
              </a:tabLst>
            </a:pPr>
            <a:endParaRPr lang="hi-IN" sz="3200" dirty="0" smtClean="0">
              <a:latin typeface="Arial"/>
              <a:cs typeface="Arial"/>
            </a:endParaRPr>
          </a:p>
          <a:p>
            <a:pPr marL="677545" indent="-363855">
              <a:lnSpc>
                <a:spcPct val="100000"/>
              </a:lnSpc>
              <a:spcBef>
                <a:spcPts val="105"/>
              </a:spcBef>
              <a:buSzPct val="96875"/>
              <a:buFont typeface="Wingdings"/>
              <a:buChar char=""/>
              <a:tabLst>
                <a:tab pos="678180" algn="l"/>
              </a:tabLst>
            </a:pPr>
            <a:r>
              <a:rPr lang="hi-IN" sz="3200" dirty="0" smtClean="0">
                <a:latin typeface="Arial"/>
                <a:cs typeface="Arial"/>
              </a:rPr>
              <a:t>"कला कुछ भी बनाया जा सकता है"</a:t>
            </a:r>
            <a:endParaRPr sz="3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1594" y="220471"/>
            <a:ext cx="5476240" cy="513715"/>
          </a:xfrm>
          <a:prstGeom prst="rect">
            <a:avLst/>
          </a:prstGeom>
        </p:spPr>
        <p:txBody>
          <a:bodyPr vert="horz" wrap="square" lIns="0" tIns="12700" rIns="0" bIns="0" rtlCol="0">
            <a:spAutoFit/>
          </a:bodyPr>
          <a:lstStyle/>
          <a:p>
            <a:pPr marL="12700">
              <a:lnSpc>
                <a:spcPct val="100000"/>
              </a:lnSpc>
              <a:spcBef>
                <a:spcPts val="100"/>
              </a:spcBef>
            </a:pPr>
            <a:r>
              <a:rPr spc="-5" dirty="0"/>
              <a:t>Characteristics of</a:t>
            </a:r>
            <a:r>
              <a:rPr spc="-80" dirty="0"/>
              <a:t> </a:t>
            </a:r>
            <a:r>
              <a:rPr spc="-5" dirty="0"/>
              <a:t>Dadaism</a:t>
            </a:r>
          </a:p>
        </p:txBody>
      </p:sp>
      <p:sp>
        <p:nvSpPr>
          <p:cNvPr id="3" name="object 3"/>
          <p:cNvSpPr txBox="1"/>
          <p:nvPr/>
        </p:nvSpPr>
        <p:spPr>
          <a:xfrm>
            <a:off x="0" y="1600200"/>
            <a:ext cx="8763000" cy="3941464"/>
          </a:xfrm>
          <a:prstGeom prst="rect">
            <a:avLst/>
          </a:prstGeom>
        </p:spPr>
        <p:txBody>
          <a:bodyPr vert="horz" wrap="square" lIns="0" tIns="12065" rIns="0" bIns="0" rtlCol="0">
            <a:spAutoFit/>
          </a:bodyPr>
          <a:lstStyle/>
          <a:p>
            <a:pPr marL="12700" marR="5080" indent="424815" algn="r">
              <a:lnSpc>
                <a:spcPct val="100000"/>
              </a:lnSpc>
              <a:spcBef>
                <a:spcPts val="95"/>
              </a:spcBef>
              <a:tabLst>
                <a:tab pos="1756410" algn="l"/>
              </a:tabLst>
            </a:pPr>
            <a:r>
              <a:rPr lang="hi-IN" sz="2800" spc="-5" dirty="0" smtClean="0">
                <a:latin typeface="Arial"/>
                <a:cs typeface="Arial"/>
              </a:rPr>
              <a:t>आम तौर पर, दादा में सभी कलाओं को कमजोर करने प्रयास किया, इसे सांस्कृतिक मानदंडों और संवेदनाओं के हिस्से के रूप में देखते तो इन्होने दमनकारी सौंदर्य मानकों की स्थापना </a:t>
            </a:r>
            <a:r>
              <a:rPr lang="hi-IN" sz="2800" spc="-5" dirty="0" smtClean="0">
                <a:latin typeface="Arial"/>
                <a:cs typeface="Arial"/>
              </a:rPr>
              <a:t>की.</a:t>
            </a:r>
          </a:p>
          <a:p>
            <a:pPr marL="12700" marR="5080" indent="424815" algn="r">
              <a:lnSpc>
                <a:spcPct val="100000"/>
              </a:lnSpc>
              <a:spcBef>
                <a:spcPts val="95"/>
              </a:spcBef>
              <a:tabLst>
                <a:tab pos="1756410" algn="l"/>
              </a:tabLst>
            </a:pPr>
            <a:endParaRPr lang="hi-IN" sz="2800" spc="-5" dirty="0" smtClean="0">
              <a:latin typeface="Arial"/>
              <a:cs typeface="Arial"/>
            </a:endParaRPr>
          </a:p>
          <a:p>
            <a:pPr marL="12700" marR="5080" indent="424815" algn="r">
              <a:lnSpc>
                <a:spcPct val="100000"/>
              </a:lnSpc>
              <a:spcBef>
                <a:spcPts val="95"/>
              </a:spcBef>
              <a:tabLst>
                <a:tab pos="1756410" algn="l"/>
              </a:tabLst>
            </a:pPr>
            <a:r>
              <a:rPr lang="hi-IN" sz="2800" spc="-5" dirty="0" smtClean="0">
                <a:latin typeface="Arial"/>
                <a:cs typeface="Arial"/>
              </a:rPr>
              <a:t> </a:t>
            </a:r>
            <a:r>
              <a:rPr lang="hi-IN" sz="2800" spc="-5" dirty="0" smtClean="0">
                <a:latin typeface="Arial"/>
                <a:cs typeface="Arial"/>
              </a:rPr>
              <a:t>और "कारण" और "आदेश" पर जोर दिया, जिसमें विनाश था, इसलिए इन्होने विश्व के आत्म-विनाश का नेतृत्व किया।  </a:t>
            </a:r>
            <a:endParaRPr lang="hi-IN" sz="2800" spc="-5" dirty="0" smtClean="0">
              <a:latin typeface="Arial"/>
              <a:cs typeface="Arial"/>
            </a:endParaRPr>
          </a:p>
          <a:p>
            <a:pPr marL="12700" marR="5080" indent="424815" algn="r">
              <a:lnSpc>
                <a:spcPct val="100000"/>
              </a:lnSpc>
              <a:spcBef>
                <a:spcPts val="95"/>
              </a:spcBef>
              <a:tabLst>
                <a:tab pos="1756410" algn="l"/>
              </a:tabLst>
            </a:pPr>
            <a:endParaRPr lang="hi-IN" sz="2800" spc="-5" dirty="0" smtClean="0">
              <a:latin typeface="Arial"/>
              <a:cs typeface="Arial"/>
            </a:endParaRPr>
          </a:p>
          <a:p>
            <a:pPr marL="12700" marR="5080" indent="424815" algn="r">
              <a:lnSpc>
                <a:spcPct val="100000"/>
              </a:lnSpc>
              <a:spcBef>
                <a:spcPts val="95"/>
              </a:spcBef>
              <a:tabLst>
                <a:tab pos="1756410" algn="l"/>
              </a:tabLst>
            </a:pPr>
            <a:r>
              <a:rPr lang="hi-IN" sz="2800" spc="-5" dirty="0" smtClean="0">
                <a:latin typeface="Arial"/>
                <a:cs typeface="Arial"/>
              </a:rPr>
              <a:t>मानदंडों </a:t>
            </a:r>
            <a:r>
              <a:rPr lang="hi-IN" sz="2800" spc="-5" dirty="0" smtClean="0">
                <a:latin typeface="Arial"/>
                <a:cs typeface="Arial"/>
              </a:rPr>
              <a:t>का खंडन किया-कुछ भी अराजकता, तर्कहीनता, नश्वरता, दादा के समर्थकों हुए ।</a:t>
            </a:r>
            <a:endParaRPr sz="2800">
              <a:latin typeface="Arial"/>
              <a:cs typeface="Arial"/>
            </a:endParaRPr>
          </a:p>
        </p:txBody>
      </p:sp>
      <p:sp>
        <p:nvSpPr>
          <p:cNvPr id="7" name="object 7"/>
          <p:cNvSpPr txBox="1"/>
          <p:nvPr/>
        </p:nvSpPr>
        <p:spPr>
          <a:xfrm>
            <a:off x="4139310" y="4407153"/>
            <a:ext cx="1370330" cy="166071"/>
          </a:xfrm>
          <a:prstGeom prst="rect">
            <a:avLst/>
          </a:prstGeom>
        </p:spPr>
        <p:txBody>
          <a:bodyPr vert="horz" wrap="square" lIns="0" tIns="12065" rIns="0" bIns="0" rtlCol="0">
            <a:spAutoFit/>
          </a:bodyPr>
          <a:lstStyle/>
          <a:p>
            <a:pPr marL="12700">
              <a:lnSpc>
                <a:spcPct val="100000"/>
              </a:lnSpc>
              <a:spcBef>
                <a:spcPts val="95"/>
              </a:spcBef>
            </a:pPr>
            <a:endParaRPr sz="1000">
              <a:latin typeface="Arial"/>
              <a:cs typeface="Arial"/>
            </a:endParaRPr>
          </a:p>
        </p:txBody>
      </p:sp>
      <p:sp>
        <p:nvSpPr>
          <p:cNvPr id="10" name="object 10"/>
          <p:cNvSpPr txBox="1"/>
          <p:nvPr/>
        </p:nvSpPr>
        <p:spPr>
          <a:xfrm>
            <a:off x="6718172" y="3980434"/>
            <a:ext cx="1967230" cy="166071"/>
          </a:xfrm>
          <a:prstGeom prst="rect">
            <a:avLst/>
          </a:prstGeom>
        </p:spPr>
        <p:txBody>
          <a:bodyPr vert="horz" wrap="square" lIns="0" tIns="12065" rIns="0" bIns="0" rtlCol="0">
            <a:spAutoFit/>
          </a:bodyPr>
          <a:lstStyle/>
          <a:p>
            <a:pPr marL="12700" marR="5080" indent="424815" algn="r">
              <a:lnSpc>
                <a:spcPct val="100000"/>
              </a:lnSpc>
              <a:spcBef>
                <a:spcPts val="95"/>
              </a:spcBef>
              <a:tabLst>
                <a:tab pos="1756410" algn="l"/>
              </a:tabLst>
            </a:pPr>
            <a:endParaRPr sz="1000">
              <a:latin typeface="Arial"/>
              <a:cs typeface="Arial"/>
            </a:endParaRPr>
          </a:p>
        </p:txBody>
      </p:sp>
      <p:sp>
        <p:nvSpPr>
          <p:cNvPr id="11" name="object 11"/>
          <p:cNvSpPr txBox="1"/>
          <p:nvPr/>
        </p:nvSpPr>
        <p:spPr>
          <a:xfrm>
            <a:off x="2174494" y="5260949"/>
            <a:ext cx="6509384" cy="166071"/>
          </a:xfrm>
          <a:prstGeom prst="rect">
            <a:avLst/>
          </a:prstGeom>
        </p:spPr>
        <p:txBody>
          <a:bodyPr vert="horz" wrap="square" lIns="0" tIns="12065" rIns="0" bIns="0" rtlCol="0">
            <a:spAutoFit/>
          </a:bodyPr>
          <a:lstStyle/>
          <a:p>
            <a:pPr marL="12700" marR="5080" algn="just">
              <a:lnSpc>
                <a:spcPct val="100000"/>
              </a:lnSpc>
              <a:spcBef>
                <a:spcPts val="95"/>
              </a:spcBef>
            </a:pPr>
            <a:endParaRPr sz="1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594" y="330200"/>
            <a:ext cx="6854190" cy="5460469"/>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2400" b="1" spc="-5" dirty="0">
                <a:latin typeface="Arial"/>
                <a:cs typeface="Arial"/>
              </a:rPr>
              <a:t>Social</a:t>
            </a:r>
            <a:r>
              <a:rPr sz="2400" b="1" spc="-20" dirty="0">
                <a:latin typeface="Arial"/>
                <a:cs typeface="Arial"/>
              </a:rPr>
              <a:t> </a:t>
            </a:r>
            <a:r>
              <a:rPr sz="2400" b="1" dirty="0">
                <a:latin typeface="Arial"/>
                <a:cs typeface="Arial"/>
              </a:rPr>
              <a:t>Critique</a:t>
            </a:r>
            <a:endParaRPr sz="2400">
              <a:latin typeface="Arial"/>
              <a:cs typeface="Arial"/>
            </a:endParaRPr>
          </a:p>
          <a:p>
            <a:pPr>
              <a:lnSpc>
                <a:spcPct val="100000"/>
              </a:lnSpc>
              <a:buFont typeface="Arial"/>
              <a:buChar char="•"/>
            </a:pPr>
            <a:endParaRPr sz="2700">
              <a:latin typeface="Arial"/>
              <a:cs typeface="Arial"/>
            </a:endParaRPr>
          </a:p>
          <a:p>
            <a:pPr marL="756285" marR="5080" lvl="1" indent="-287020" algn="just">
              <a:lnSpc>
                <a:spcPct val="100000"/>
              </a:lnSpc>
              <a:spcBef>
                <a:spcPts val="1789"/>
              </a:spcBef>
              <a:buFont typeface="Wingdings"/>
              <a:buChar char=""/>
              <a:tabLst>
                <a:tab pos="756920" algn="l"/>
              </a:tabLst>
            </a:pPr>
            <a:r>
              <a:rPr lang="hi-IN" sz="2400" i="1" spc="-5" dirty="0" smtClean="0">
                <a:latin typeface="Arial"/>
                <a:cs typeface="Arial"/>
              </a:rPr>
              <a:t>दादावादी अपनी मंशा में स्वाभाविक रूप से राजनीतिक थे । उन्होंने कला की स्वायत्तता या "कला के लिए कला" की आधुनिकतावादी अवधारणा को अस्वीकार कर दिया। अपने विभिन्न रूपों में कला-थिएटर, दृश्य कला, साहित्य और संगीत-महत्वपूर्ण दृष्टिकोण है जिसके माध्यम से समाज की आलोचना करने के लिए पेश करना चाहिए । दादावादियों ने प्रथम विश्व युद्ध को बुर्जुआ संस्कृति और सभ्यता के तार्किक परिणाम के रूप में देखा और तर्कवाद और राष्ट्रवाद पर इसका जोर दिया ।  दादा के लिए सभी सांस्कृतिक मानदंडों, मानकों और मूल्यों की अस्वीकृति थी ।</a:t>
            </a:r>
            <a:endParaRPr sz="2400">
              <a:latin typeface="Arial"/>
              <a:cs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232</TotalTime>
  <Words>1642</Words>
  <Application>Microsoft Office PowerPoint</Application>
  <PresentationFormat>On-screen Show (4:3)</PresentationFormat>
  <Paragraphs>131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Origin</vt:lpstr>
      <vt:lpstr>Slide 1</vt:lpstr>
      <vt:lpstr>What is Dadaism?</vt:lpstr>
      <vt:lpstr>Slide 3</vt:lpstr>
      <vt:lpstr>Slide 4</vt:lpstr>
      <vt:lpstr>Slide 5</vt:lpstr>
      <vt:lpstr>Who Founded Dadaism?</vt:lpstr>
      <vt:lpstr>Dadaism Philosophy</vt:lpstr>
      <vt:lpstr>Characteristics of Dadaism</vt:lpstr>
      <vt:lpstr>Slide 9</vt:lpstr>
      <vt:lpstr>Slide 10</vt:lpstr>
      <vt:lpstr>Slide 11</vt:lpstr>
      <vt:lpstr>Slide 12</vt:lpstr>
      <vt:lpstr>Slide 13</vt:lpstr>
      <vt:lpstr>Famous Dadaists and their works</vt:lpstr>
      <vt:lpstr>Marcel Duchamp (1887-1968):  Avant-Garde Artist</vt:lpstr>
      <vt:lpstr>Slide 16</vt:lpstr>
      <vt:lpstr>Slide 17</vt:lpstr>
      <vt:lpstr>Slide 18</vt:lpstr>
      <vt:lpstr>The Fountain</vt:lpstr>
      <vt:lpstr>'L.H.O.O.Q</vt:lpstr>
      <vt:lpstr>Francis Picabia (1879-1953):  Painter, </vt:lpstr>
      <vt:lpstr>Amorous Parade</vt:lpstr>
      <vt:lpstr>Slide 23</vt:lpstr>
      <vt:lpstr>Picabia</vt:lpstr>
      <vt:lpstr>Jean Arp</vt:lpstr>
      <vt:lpstr>Max Ernst (1891-1976):</vt:lpstr>
      <vt:lpstr>Slide 27</vt:lpstr>
      <vt:lpstr>The Elephant Celebes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44</cp:revision>
  <dcterms:created xsi:type="dcterms:W3CDTF">2020-04-27T07:31:24Z</dcterms:created>
  <dcterms:modified xsi:type="dcterms:W3CDTF">2020-04-29T04:28:06Z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2013-03-27T00:00:00Z</vt:filetime>
  </property>
  <property fmtid="{D5CDD505-2E9C-101B-9397-08002B2CF9AE}" pid="3" name="Creator">
    <vt:lpwstr>Microsoft® Office PowerPoint® 2007</vt:lpwstr>
  </property>
  <property fmtid="{D5CDD505-2E9C-101B-9397-08002B2CF9AE}" pid="4" name="LastSaved">
    <vt:filetime>2020-04-27T00:00:00Z</vt:filetime>
  </property>
</Properties>
</file>