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6" d="100"/>
          <a:sy n="86" d="100"/>
        </p:scale>
        <p:origin x="-149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ound Diagonal Corner Rectangle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Title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en-US" smtClean="0"/>
              <a:t>Click to edit Master title style</a:t>
            </a:r>
            <a:endParaRPr kumimoji="0" lang="en-US"/>
          </a:p>
        </p:txBody>
      </p:sp>
      <p:sp>
        <p:nvSpPr>
          <p:cNvPr id="9" name="Subtitle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0" name="Date Placeholder 9"/>
          <p:cNvSpPr>
            <a:spLocks noGrp="1"/>
          </p:cNvSpPr>
          <p:nvPr>
            <p:ph type="dt" sz="half" idx="10"/>
          </p:nvPr>
        </p:nvSpPr>
        <p:spPr>
          <a:xfrm>
            <a:off x="5562600" y="6509004"/>
            <a:ext cx="3002280" cy="274320"/>
          </a:xfrm>
        </p:spPr>
        <p:txBody>
          <a:bodyPr vert="horz" rtlCol="0"/>
          <a:lstStyle>
            <a:extLst/>
          </a:lstStyle>
          <a:p>
            <a:fld id="{34760B45-2AC6-419D-AAA4-2B44BA6B2765}" type="datetimeFigureOut">
              <a:rPr lang="en-IN" smtClean="0"/>
              <a:pPr/>
              <a:t>03/06/2020</a:t>
            </a:fld>
            <a:endParaRPr lang="en-IN"/>
          </a:p>
        </p:txBody>
      </p:sp>
      <p:sp>
        <p:nvSpPr>
          <p:cNvPr id="11" name="Slide Number Placeholder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FA7E767-B770-4D9A-B3D9-D34F2FFF4A21}" type="slidenum">
              <a:rPr lang="en-IN" smtClean="0"/>
              <a:pPr/>
              <a:t>‹#›</a:t>
            </a:fld>
            <a:endParaRPr lang="en-IN"/>
          </a:p>
        </p:txBody>
      </p:sp>
      <p:sp>
        <p:nvSpPr>
          <p:cNvPr id="12" name="Footer Placeholder 11"/>
          <p:cNvSpPr>
            <a:spLocks noGrp="1"/>
          </p:cNvSpPr>
          <p:nvPr>
            <p:ph type="ftr" sz="quarter" idx="12"/>
          </p:nvPr>
        </p:nvSpPr>
        <p:spPr>
          <a:xfrm>
            <a:off x="1600200" y="6509004"/>
            <a:ext cx="3907464" cy="274320"/>
          </a:xfrm>
        </p:spPr>
        <p:txBody>
          <a:bodyPr vert="horz" rtlCol="0"/>
          <a:lstStyle>
            <a:extLst/>
          </a:lstStyle>
          <a:p>
            <a:endParaRPr lang="en-I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FA7E767-B770-4D9A-B3D9-D34F2FFF4A21}" type="slidenum">
              <a:rPr lang="en-IN" smtClean="0"/>
              <a:pPr/>
              <a:t>‹#›</a:t>
            </a:fld>
            <a:endParaRPr lang="en-I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lvl1pPr algn="l">
              <a:defRPr/>
            </a:lvl1pPr>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38"/>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FA7E767-B770-4D9A-B3D9-D34F2FFF4A21}" type="slidenum">
              <a:rPr lang="en-IN" smtClean="0"/>
              <a:pPr/>
              <a:t>‹#›</a:t>
            </a:fld>
            <a:endParaRPr lang="en-I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5" name="Footer Placeholder 4"/>
          <p:cNvSpPr>
            <a:spLocks noGrp="1"/>
          </p:cNvSpPr>
          <p:nvPr>
            <p:ph type="ftr" sz="quarter" idx="11"/>
          </p:nvPr>
        </p:nvSpPr>
        <p:spPr/>
        <p:txBody>
          <a:bodyPr/>
          <a:lstStyle>
            <a:extLst/>
          </a:lstStyle>
          <a:p>
            <a:endParaRPr lang="en-IN"/>
          </a:p>
        </p:txBody>
      </p:sp>
      <p:sp>
        <p:nvSpPr>
          <p:cNvPr id="6" name="Slide Number Placeholder 5"/>
          <p:cNvSpPr>
            <a:spLocks noGrp="1"/>
          </p:cNvSpPr>
          <p:nvPr>
            <p:ph type="sldNum" sz="quarter" idx="12"/>
          </p:nvPr>
        </p:nvSpPr>
        <p:spPr/>
        <p:txBody>
          <a:bodyPr/>
          <a:lstStyle>
            <a:extLst/>
          </a:lstStyle>
          <a:p>
            <a:fld id="{8FA7E767-B770-4D9A-B3D9-D34F2FFF4A21}" type="slidenum">
              <a:rPr lang="en-IN" smtClean="0"/>
              <a:pPr/>
              <a:t>‹#›</a:t>
            </a:fld>
            <a:endParaRPr lang="en-I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7" name="Rectangle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8" name="Date Placeholder 7"/>
          <p:cNvSpPr>
            <a:spLocks noGrp="1"/>
          </p:cNvSpPr>
          <p:nvPr>
            <p:ph type="dt" sz="half" idx="10"/>
          </p:nvPr>
        </p:nvSpPr>
        <p:spPr>
          <a:xfrm>
            <a:off x="5562600" y="6513670"/>
            <a:ext cx="3002280" cy="274320"/>
          </a:xfrm>
        </p:spPr>
        <p:txBody>
          <a:bodyPr vert="horz" rtlCol="0"/>
          <a:lstStyle>
            <a:extLst/>
          </a:lstStyle>
          <a:p>
            <a:fld id="{34760B45-2AC6-419D-AAA4-2B44BA6B2765}" type="datetimeFigureOut">
              <a:rPr lang="en-IN" smtClean="0"/>
              <a:pPr/>
              <a:t>03/06/2020</a:t>
            </a:fld>
            <a:endParaRPr lang="en-IN"/>
          </a:p>
        </p:txBody>
      </p:sp>
      <p:sp>
        <p:nvSpPr>
          <p:cNvPr id="9" name="Slide Number Placeholder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FA7E767-B770-4D9A-B3D9-D34F2FFF4A21}" type="slidenum">
              <a:rPr lang="en-IN" smtClean="0"/>
              <a:pPr/>
              <a:t>‹#›</a:t>
            </a:fld>
            <a:endParaRPr lang="en-IN"/>
          </a:p>
        </p:txBody>
      </p:sp>
      <p:sp>
        <p:nvSpPr>
          <p:cNvPr id="10" name="Footer Placeholder 9"/>
          <p:cNvSpPr>
            <a:spLocks noGrp="1"/>
          </p:cNvSpPr>
          <p:nvPr>
            <p:ph type="ftr" sz="quarter" idx="12"/>
          </p:nvPr>
        </p:nvSpPr>
        <p:spPr>
          <a:xfrm>
            <a:off x="1600200" y="6513670"/>
            <a:ext cx="3907464" cy="274320"/>
          </a:xfrm>
        </p:spPr>
        <p:txBody>
          <a:bodyPr vert="horz" rtlCol="0"/>
          <a:lstStyle>
            <a:extLst/>
          </a:lstStyle>
          <a:p>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6" name="Footer Placeholder 5"/>
          <p:cNvSpPr>
            <a:spLocks noGrp="1"/>
          </p:cNvSpPr>
          <p:nvPr>
            <p:ph type="ftr" sz="quarter" idx="11"/>
          </p:nvPr>
        </p:nvSpPr>
        <p:spPr/>
        <p:txBody>
          <a:bodyPr/>
          <a:lstStyle>
            <a:extLst/>
          </a:lstStyle>
          <a:p>
            <a:endParaRPr lang="en-IN"/>
          </a:p>
        </p:txBody>
      </p:sp>
      <p:sp>
        <p:nvSpPr>
          <p:cNvPr id="7" name="Slide Number Placeholder 6"/>
          <p:cNvSpPr>
            <a:spLocks noGrp="1"/>
          </p:cNvSpPr>
          <p:nvPr>
            <p:ph type="sldNum" sz="quarter" idx="12"/>
          </p:nvPr>
        </p:nvSpPr>
        <p:spPr>
          <a:xfrm>
            <a:off x="8641080" y="6514568"/>
            <a:ext cx="464288" cy="274320"/>
          </a:xfrm>
        </p:spPr>
        <p:txBody>
          <a:bodyPr/>
          <a:lstStyle>
            <a:extLst/>
          </a:lstStyle>
          <a:p>
            <a:fld id="{8FA7E767-B770-4D9A-B3D9-D34F2FFF4A21}" type="slidenum">
              <a:rPr lang="en-IN" smtClean="0"/>
              <a:pPr/>
              <a:t>‹#›</a:t>
            </a:fld>
            <a:endParaRPr lang="en-IN"/>
          </a:p>
        </p:txBody>
      </p:sp>
      <p:sp>
        <p:nvSpPr>
          <p:cNvPr id="10" name="Rectangle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Rectangle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Rectangle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Title 1"/>
          <p:cNvSpPr>
            <a:spLocks noGrp="1"/>
          </p:cNvSpPr>
          <p:nvPr>
            <p:ph type="title"/>
          </p:nvPr>
        </p:nvSpPr>
        <p:spPr>
          <a:xfrm>
            <a:off x="457200" y="251948"/>
            <a:ext cx="8229600"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8" name="Footer Placeholder 7"/>
          <p:cNvSpPr>
            <a:spLocks noGrp="1"/>
          </p:cNvSpPr>
          <p:nvPr>
            <p:ph type="ftr" sz="quarter" idx="11"/>
          </p:nvPr>
        </p:nvSpPr>
        <p:spPr/>
        <p:txBody>
          <a:bodyPr/>
          <a:lstStyle>
            <a:extLst/>
          </a:lstStyle>
          <a:p>
            <a:endParaRPr lang="en-IN"/>
          </a:p>
        </p:txBody>
      </p:sp>
      <p:sp>
        <p:nvSpPr>
          <p:cNvPr id="9" name="Slide Number Placeholder 8"/>
          <p:cNvSpPr>
            <a:spLocks noGrp="1"/>
          </p:cNvSpPr>
          <p:nvPr>
            <p:ph type="sldNum" sz="quarter" idx="12"/>
          </p:nvPr>
        </p:nvSpPr>
        <p:spPr>
          <a:xfrm>
            <a:off x="8641080" y="6514568"/>
            <a:ext cx="464288" cy="274320"/>
          </a:xfrm>
        </p:spPr>
        <p:txBody>
          <a:bodyPr/>
          <a:lstStyle>
            <a:extLst/>
          </a:lstStyle>
          <a:p>
            <a:fld id="{8FA7E767-B770-4D9A-B3D9-D34F2FFF4A21}" type="slidenum">
              <a:rPr lang="en-IN" smtClean="0"/>
              <a:pPr/>
              <a:t>‹#›</a:t>
            </a:fld>
            <a:endParaRPr lang="en-I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53218"/>
            <a:ext cx="8229600"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4" name="Footer Placeholder 3"/>
          <p:cNvSpPr>
            <a:spLocks noGrp="1"/>
          </p:cNvSpPr>
          <p:nvPr>
            <p:ph type="ftr" sz="quarter" idx="11"/>
          </p:nvPr>
        </p:nvSpPr>
        <p:spPr/>
        <p:txBody>
          <a:bodyPr/>
          <a:lstStyle>
            <a:extLst/>
          </a:lstStyle>
          <a:p>
            <a:endParaRPr lang="en-IN"/>
          </a:p>
        </p:txBody>
      </p:sp>
      <p:sp>
        <p:nvSpPr>
          <p:cNvPr id="5" name="Slide Number Placeholder 4"/>
          <p:cNvSpPr>
            <a:spLocks noGrp="1"/>
          </p:cNvSpPr>
          <p:nvPr>
            <p:ph type="sldNum" sz="quarter" idx="12"/>
          </p:nvPr>
        </p:nvSpPr>
        <p:spPr/>
        <p:txBody>
          <a:bodyPr/>
          <a:lstStyle>
            <a:extLst/>
          </a:lstStyle>
          <a:p>
            <a:fld id="{8FA7E767-B770-4D9A-B3D9-D34F2FFF4A21}" type="slidenum">
              <a:rPr lang="en-IN" smtClean="0"/>
              <a:pPr/>
              <a:t>‹#›</a:t>
            </a:fld>
            <a:endParaRPr lang="en-IN"/>
          </a:p>
        </p:txBody>
      </p:sp>
      <p:sp>
        <p:nvSpPr>
          <p:cNvPr id="7" name="Rectangle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34760B45-2AC6-419D-AAA4-2B44BA6B2765}" type="datetimeFigureOut">
              <a:rPr lang="en-IN" smtClean="0"/>
              <a:pPr/>
              <a:t>03/06/2020</a:t>
            </a:fld>
            <a:endParaRPr lang="en-IN"/>
          </a:p>
        </p:txBody>
      </p:sp>
      <p:sp>
        <p:nvSpPr>
          <p:cNvPr id="3" name="Footer Placeholder 2"/>
          <p:cNvSpPr>
            <a:spLocks noGrp="1"/>
          </p:cNvSpPr>
          <p:nvPr>
            <p:ph type="ftr" sz="quarter" idx="11"/>
          </p:nvPr>
        </p:nvSpPr>
        <p:spPr/>
        <p:txBody>
          <a:bodyPr/>
          <a:lstStyle>
            <a:extLst/>
          </a:lstStyle>
          <a:p>
            <a:endParaRPr lang="en-IN"/>
          </a:p>
        </p:txBody>
      </p:sp>
      <p:sp>
        <p:nvSpPr>
          <p:cNvPr id="4" name="Slide Number Placeholder 3"/>
          <p:cNvSpPr>
            <a:spLocks noGrp="1"/>
          </p:cNvSpPr>
          <p:nvPr>
            <p:ph type="sldNum" sz="quarter" idx="12"/>
          </p:nvPr>
        </p:nvSpPr>
        <p:spPr/>
        <p:txBody>
          <a:bodyPr/>
          <a:lstStyle>
            <a:extLst/>
          </a:lstStyle>
          <a:p>
            <a:fld id="{8FA7E767-B770-4D9A-B3D9-D34F2FFF4A21}" type="slidenum">
              <a:rPr lang="en-IN" smtClean="0"/>
              <a:pPr/>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963136" y="304800"/>
            <a:ext cx="3931920" cy="762000"/>
          </a:xfrm>
        </p:spPr>
        <p:txBody>
          <a:bodyPr anchor="b"/>
          <a:lstStyle>
            <a:lvl1pPr marL="0" algn="r">
              <a:buNone/>
              <a:defRPr sz="2000" b="1"/>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9" name="Date Placeholder 8"/>
          <p:cNvSpPr>
            <a:spLocks noGrp="1"/>
          </p:cNvSpPr>
          <p:nvPr>
            <p:ph type="dt" sz="half" idx="10"/>
          </p:nvPr>
        </p:nvSpPr>
        <p:spPr>
          <a:xfrm>
            <a:off x="5562600" y="6513670"/>
            <a:ext cx="3002280" cy="274320"/>
          </a:xfrm>
        </p:spPr>
        <p:txBody>
          <a:bodyPr vert="horz" rtlCol="0"/>
          <a:lstStyle>
            <a:extLst/>
          </a:lstStyle>
          <a:p>
            <a:fld id="{34760B45-2AC6-419D-AAA4-2B44BA6B2765}" type="datetimeFigureOut">
              <a:rPr lang="en-IN" smtClean="0"/>
              <a:pPr/>
              <a:t>03/06/2020</a:t>
            </a:fld>
            <a:endParaRPr lang="en-IN"/>
          </a:p>
        </p:txBody>
      </p:sp>
      <p:sp>
        <p:nvSpPr>
          <p:cNvPr id="10" name="Slide Number Placeholder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8FA7E767-B770-4D9A-B3D9-D34F2FFF4A21}" type="slidenum">
              <a:rPr lang="en-IN" smtClean="0"/>
              <a:pPr/>
              <a:t>‹#›</a:t>
            </a:fld>
            <a:endParaRPr lang="en-IN"/>
          </a:p>
        </p:txBody>
      </p:sp>
      <p:sp>
        <p:nvSpPr>
          <p:cNvPr id="11" name="Footer Placeholder 10"/>
          <p:cNvSpPr>
            <a:spLocks noGrp="1"/>
          </p:cNvSpPr>
          <p:nvPr>
            <p:ph type="ftr" sz="quarter" idx="12"/>
          </p:nvPr>
        </p:nvSpPr>
        <p:spPr>
          <a:xfrm>
            <a:off x="1600200" y="6513670"/>
            <a:ext cx="3907464" cy="274320"/>
          </a:xfrm>
        </p:spPr>
        <p:txBody>
          <a:bodyPr vert="horz" rtlCol="0"/>
          <a:lstStyle>
            <a:extLst/>
          </a:lstStyle>
          <a:p>
            <a:endParaRPr lang="en-IN"/>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0443" y="4724400"/>
            <a:ext cx="5486400" cy="664536"/>
          </a:xfrm>
        </p:spPr>
        <p:txBody>
          <a:bodyPr anchor="b"/>
          <a:lstStyle>
            <a:lvl1pPr marL="0" algn="r">
              <a:buNone/>
              <a:defRPr sz="2000" b="1"/>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13" name="Picture Placeholder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8" name="Date Placeholder 7"/>
          <p:cNvSpPr>
            <a:spLocks noGrp="1"/>
          </p:cNvSpPr>
          <p:nvPr>
            <p:ph type="dt" sz="half" idx="10"/>
          </p:nvPr>
        </p:nvSpPr>
        <p:spPr>
          <a:xfrm>
            <a:off x="5562600" y="6509004"/>
            <a:ext cx="3002280" cy="274320"/>
          </a:xfrm>
        </p:spPr>
        <p:txBody>
          <a:bodyPr vert="horz" rtlCol="0"/>
          <a:lstStyle>
            <a:extLst/>
          </a:lstStyle>
          <a:p>
            <a:fld id="{34760B45-2AC6-419D-AAA4-2B44BA6B2765}" type="datetimeFigureOut">
              <a:rPr lang="en-IN" smtClean="0"/>
              <a:pPr/>
              <a:t>03/06/2020</a:t>
            </a:fld>
            <a:endParaRPr lang="en-IN"/>
          </a:p>
        </p:txBody>
      </p:sp>
      <p:sp>
        <p:nvSpPr>
          <p:cNvPr id="9" name="Slide Number Placeholder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8FA7E767-B770-4D9A-B3D9-D34F2FFF4A21}" type="slidenum">
              <a:rPr lang="en-IN" smtClean="0"/>
              <a:pPr/>
              <a:t>‹#›</a:t>
            </a:fld>
            <a:endParaRPr lang="en-IN"/>
          </a:p>
        </p:txBody>
      </p:sp>
      <p:sp>
        <p:nvSpPr>
          <p:cNvPr id="10" name="Footer Placeholder 9"/>
          <p:cNvSpPr>
            <a:spLocks noGrp="1"/>
          </p:cNvSpPr>
          <p:nvPr>
            <p:ph type="ftr" sz="quarter" idx="12"/>
          </p:nvPr>
        </p:nvSpPr>
        <p:spPr>
          <a:xfrm>
            <a:off x="1600200" y="6509004"/>
            <a:ext cx="3907464" cy="274320"/>
          </a:xfrm>
        </p:spPr>
        <p:txBody>
          <a:bodyPr vert="horz" rtlCol="0"/>
          <a:lstStyle>
            <a:extLst/>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Round Diagonal Corner Rectangle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Footer Placeholder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en-IN"/>
          </a:p>
        </p:txBody>
      </p:sp>
      <p:sp>
        <p:nvSpPr>
          <p:cNvPr id="14" name="Date Placeholder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34760B45-2AC6-419D-AAA4-2B44BA6B2765}" type="datetimeFigureOut">
              <a:rPr lang="en-IN" smtClean="0"/>
              <a:pPr/>
              <a:t>03/06/2020</a:t>
            </a:fld>
            <a:endParaRPr lang="en-IN"/>
          </a:p>
        </p:txBody>
      </p:sp>
      <p:sp>
        <p:nvSpPr>
          <p:cNvPr id="23" name="Slide Number Placeholder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8FA7E767-B770-4D9A-B3D9-D34F2FFF4A21}" type="slidenum">
              <a:rPr lang="en-IN" smtClean="0"/>
              <a:pPr/>
              <a:t>‹#›</a:t>
            </a:fld>
            <a:endParaRPr lang="en-IN"/>
          </a:p>
        </p:txBody>
      </p:sp>
      <p:sp>
        <p:nvSpPr>
          <p:cNvPr id="22" name="Title Placeholder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dk1" tx1="lt1" bg2="dk2" tx2="lt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IN" dirty="0" smtClean="0"/>
              <a:t>REPROGRAPHY SERVICES </a:t>
            </a:r>
            <a:endParaRPr lang="en-IN" dirty="0"/>
          </a:p>
        </p:txBody>
      </p:sp>
      <p:sp>
        <p:nvSpPr>
          <p:cNvPr id="3" name="Subtitle 2"/>
          <p:cNvSpPr>
            <a:spLocks noGrp="1"/>
          </p:cNvSpPr>
          <p:nvPr>
            <p:ph type="subTitle" idx="1"/>
          </p:nvPr>
        </p:nvSpPr>
        <p:spPr>
          <a:xfrm>
            <a:off x="1403648" y="3212976"/>
            <a:ext cx="6560234" cy="1752600"/>
          </a:xfrm>
        </p:spPr>
        <p:txBody>
          <a:bodyPr>
            <a:normAutofit fontScale="70000" lnSpcReduction="20000"/>
          </a:bodyPr>
          <a:lstStyle/>
          <a:p>
            <a:pPr algn="ctr"/>
            <a:r>
              <a:rPr lang="en-US" dirty="0" smtClean="0"/>
              <a:t>By</a:t>
            </a:r>
          </a:p>
          <a:p>
            <a:pPr algn="ctr"/>
            <a:r>
              <a:rPr lang="en-US" dirty="0" smtClean="0"/>
              <a:t>Dr. P.S. </a:t>
            </a:r>
            <a:r>
              <a:rPr lang="en-US" dirty="0" err="1" smtClean="0"/>
              <a:t>Rajput</a:t>
            </a:r>
            <a:endParaRPr lang="en-US" dirty="0" smtClean="0"/>
          </a:p>
          <a:p>
            <a:pPr algn="ctr"/>
            <a:r>
              <a:rPr lang="en-US" dirty="0" smtClean="0"/>
              <a:t>Assistant Professor, </a:t>
            </a:r>
          </a:p>
          <a:p>
            <a:pPr algn="ctr"/>
            <a:r>
              <a:rPr lang="en-US" dirty="0" err="1" smtClean="0"/>
              <a:t>DLISc</a:t>
            </a:r>
            <a:r>
              <a:rPr lang="en-US" dirty="0" smtClean="0"/>
              <a:t>, UCSSH</a:t>
            </a:r>
          </a:p>
          <a:p>
            <a:pPr algn="ctr"/>
            <a:r>
              <a:rPr lang="en-US" dirty="0" err="1" smtClean="0"/>
              <a:t>Mohanlal</a:t>
            </a:r>
            <a:r>
              <a:rPr lang="en-US" dirty="0" smtClean="0"/>
              <a:t> </a:t>
            </a:r>
            <a:r>
              <a:rPr lang="en-US" dirty="0" err="1" smtClean="0"/>
              <a:t>Sukhadia</a:t>
            </a:r>
            <a:r>
              <a:rPr lang="en-US" dirty="0" smtClean="0"/>
              <a:t> University, Udaipur</a:t>
            </a:r>
          </a:p>
          <a:p>
            <a:pPr algn="ctr"/>
            <a:r>
              <a:rPr lang="en-US" dirty="0" smtClean="0"/>
              <a:t>E-mail: drpsrajput@mlsu.ac.in</a:t>
            </a:r>
          </a:p>
          <a:p>
            <a:pPr algn="ctr"/>
            <a:endParaRPr lang="en-IN"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916831"/>
            <a:ext cx="8229600" cy="1728193"/>
          </a:xfrm>
        </p:spPr>
        <p:txBody>
          <a:bodyPr/>
          <a:lstStyle/>
          <a:p>
            <a:pPr algn="r">
              <a:buNone/>
            </a:pPr>
            <a:r>
              <a:rPr lang="en-IN" sz="4800" b="1" dirty="0" smtClean="0">
                <a:solidFill>
                  <a:schemeClr val="accent2">
                    <a:lumMod val="75000"/>
                  </a:schemeClr>
                </a:solidFill>
                <a:effectLst>
                  <a:outerShdw blurRad="38100" dist="38100" dir="2700000" algn="tl">
                    <a:srgbClr val="000000">
                      <a:alpha val="43137"/>
                    </a:srgbClr>
                  </a:outerShdw>
                </a:effectLst>
              </a:rPr>
              <a:t>Thanks</a:t>
            </a:r>
            <a:r>
              <a:rPr lang="en-IN" dirty="0" smtClean="0"/>
              <a:t> </a:t>
            </a:r>
            <a:endParaRPr lang="en-IN"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88640"/>
            <a:ext cx="8229600" cy="648072"/>
          </a:xfrm>
        </p:spPr>
        <p:txBody>
          <a:bodyPr>
            <a:normAutofit fontScale="90000"/>
          </a:bodyPr>
          <a:lstStyle/>
          <a:p>
            <a:pPr algn="l"/>
            <a:r>
              <a:rPr lang="en-IN" dirty="0" smtClean="0"/>
              <a:t>REPROGRAPHY SERVICES </a:t>
            </a:r>
            <a:endParaRPr lang="en-IN" dirty="0"/>
          </a:p>
        </p:txBody>
      </p:sp>
      <p:sp>
        <p:nvSpPr>
          <p:cNvPr id="3" name="Content Placeholder 2"/>
          <p:cNvSpPr>
            <a:spLocks noGrp="1"/>
          </p:cNvSpPr>
          <p:nvPr>
            <p:ph idx="1"/>
          </p:nvPr>
        </p:nvSpPr>
        <p:spPr>
          <a:xfrm>
            <a:off x="457200" y="1412776"/>
            <a:ext cx="8229600" cy="5112568"/>
          </a:xfrm>
        </p:spPr>
        <p:txBody>
          <a:bodyPr>
            <a:normAutofit fontScale="62500" lnSpcReduction="20000"/>
          </a:bodyPr>
          <a:lstStyle/>
          <a:p>
            <a:pPr algn="just">
              <a:lnSpc>
                <a:spcPct val="160000"/>
              </a:lnSpc>
            </a:pPr>
            <a:r>
              <a:rPr lang="en-IN" dirty="0" smtClean="0"/>
              <a:t>`Repro’ means to rewrite or to reproduce and `</a:t>
            </a:r>
            <a:r>
              <a:rPr lang="en-IN" dirty="0" err="1" smtClean="0"/>
              <a:t>graphy</a:t>
            </a:r>
            <a:r>
              <a:rPr lang="en-IN" dirty="0" smtClean="0"/>
              <a:t>’ means printed or written matter.  </a:t>
            </a:r>
          </a:p>
          <a:p>
            <a:pPr algn="just">
              <a:lnSpc>
                <a:spcPct val="160000"/>
              </a:lnSpc>
            </a:pPr>
            <a:r>
              <a:rPr lang="en-IN" dirty="0" smtClean="0"/>
              <a:t>Therefore, reprography means reproduction of printed or written matter.  </a:t>
            </a:r>
          </a:p>
          <a:p>
            <a:pPr algn="just">
              <a:lnSpc>
                <a:spcPct val="160000"/>
              </a:lnSpc>
            </a:pPr>
            <a:r>
              <a:rPr lang="en-IN" dirty="0" smtClean="0"/>
              <a:t>Reprography comprehends processes and methods used for both copy and duplicating (</a:t>
            </a:r>
            <a:r>
              <a:rPr lang="en-IN" dirty="0" err="1" smtClean="0"/>
              <a:t>multicopies</a:t>
            </a:r>
            <a:r>
              <a:rPr lang="en-IN" dirty="0" smtClean="0"/>
              <a:t>) of documents.  </a:t>
            </a:r>
          </a:p>
          <a:p>
            <a:pPr algn="just">
              <a:lnSpc>
                <a:spcPct val="160000"/>
              </a:lnSpc>
            </a:pPr>
            <a:r>
              <a:rPr lang="en-IN" dirty="0" smtClean="0"/>
              <a:t>Reprography is now internationally accepted term which replaces the earlier ‘document copying’ or ‘documentary reproduction’.  </a:t>
            </a:r>
          </a:p>
          <a:p>
            <a:pPr algn="just">
              <a:lnSpc>
                <a:spcPct val="160000"/>
              </a:lnSpc>
            </a:pPr>
            <a:r>
              <a:rPr lang="en-IN" dirty="0" smtClean="0"/>
              <a:t>To sum up, Reprography includes </a:t>
            </a:r>
            <a:r>
              <a:rPr lang="en-IN" dirty="0" err="1" smtClean="0"/>
              <a:t>microcopy</a:t>
            </a:r>
            <a:r>
              <a:rPr lang="en-IN" dirty="0" smtClean="0"/>
              <a:t> (micrographics), photocopy, duplicating and in-house printing</a:t>
            </a:r>
            <a:endParaRPr lang="en-IN"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Definition </a:t>
            </a:r>
            <a:endParaRPr lang="en-IN" dirty="0"/>
          </a:p>
        </p:txBody>
      </p:sp>
      <p:sp>
        <p:nvSpPr>
          <p:cNvPr id="3" name="Content Placeholder 2"/>
          <p:cNvSpPr>
            <a:spLocks noGrp="1"/>
          </p:cNvSpPr>
          <p:nvPr>
            <p:ph idx="1"/>
          </p:nvPr>
        </p:nvSpPr>
        <p:spPr/>
        <p:txBody>
          <a:bodyPr>
            <a:normAutofit lnSpcReduction="10000"/>
          </a:bodyPr>
          <a:lstStyle/>
          <a:p>
            <a:pPr algn="just"/>
            <a:r>
              <a:rPr lang="en-IN" dirty="0" smtClean="0"/>
              <a:t>The art or process of copying, reprinting or reproducing printed material. </a:t>
            </a:r>
            <a:r>
              <a:rPr lang="en-IN" dirty="0" smtClean="0">
                <a:solidFill>
                  <a:srgbClr val="FF0000"/>
                </a:solidFill>
              </a:rPr>
              <a:t>Collins English Dictionary. </a:t>
            </a:r>
          </a:p>
          <a:p>
            <a:pPr algn="just"/>
            <a:endParaRPr lang="en-IN" dirty="0" smtClean="0"/>
          </a:p>
          <a:p>
            <a:pPr algn="just"/>
            <a:r>
              <a:rPr lang="en-IN" dirty="0" smtClean="0"/>
              <a:t>The reproduction of document</a:t>
            </a:r>
            <a:r>
              <a:rPr lang="en-IN" dirty="0" smtClean="0"/>
              <a:t>s, written materials, drawing, design, etc., by any process making use of light rays or photographic means, including offset printing,, microfilming, photography, office duplicating </a:t>
            </a:r>
            <a:r>
              <a:rPr lang="en-IN" smtClean="0"/>
              <a:t>and like</a:t>
            </a:r>
            <a:r>
              <a:rPr lang="en-IN" dirty="0" smtClean="0"/>
              <a:t>.  </a:t>
            </a:r>
            <a:endParaRPr lang="en-IN"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Importance</a:t>
            </a:r>
            <a:endParaRPr lang="en-IN" dirty="0"/>
          </a:p>
        </p:txBody>
      </p:sp>
      <p:sp>
        <p:nvSpPr>
          <p:cNvPr id="3" name="Content Placeholder 2"/>
          <p:cNvSpPr>
            <a:spLocks noGrp="1"/>
          </p:cNvSpPr>
          <p:nvPr>
            <p:ph idx="1"/>
          </p:nvPr>
        </p:nvSpPr>
        <p:spPr>
          <a:xfrm>
            <a:off x="611560" y="1412776"/>
            <a:ext cx="8352928" cy="5328592"/>
          </a:xfrm>
        </p:spPr>
        <p:txBody>
          <a:bodyPr>
            <a:normAutofit fontScale="77500" lnSpcReduction="20000"/>
          </a:bodyPr>
          <a:lstStyle/>
          <a:p>
            <a:pPr>
              <a:lnSpc>
                <a:spcPct val="150000"/>
              </a:lnSpc>
            </a:pPr>
            <a:r>
              <a:rPr lang="en-IN" sz="3400" dirty="0" smtClean="0"/>
              <a:t>It offers an economical alternative to paper work.</a:t>
            </a:r>
          </a:p>
          <a:p>
            <a:pPr>
              <a:lnSpc>
                <a:spcPct val="150000"/>
              </a:lnSpc>
            </a:pPr>
            <a:r>
              <a:rPr lang="en-IN" sz="3400" dirty="0" smtClean="0"/>
              <a:t>Reduced cost. </a:t>
            </a:r>
          </a:p>
          <a:p>
            <a:pPr>
              <a:lnSpc>
                <a:spcPct val="150000"/>
              </a:lnSpc>
            </a:pPr>
            <a:r>
              <a:rPr lang="en-IN" sz="3400" dirty="0" smtClean="0"/>
              <a:t>Multiple copies/distribution.</a:t>
            </a:r>
          </a:p>
          <a:p>
            <a:pPr>
              <a:lnSpc>
                <a:spcPct val="150000"/>
              </a:lnSpc>
            </a:pPr>
            <a:r>
              <a:rPr lang="en-IN" sz="3400" dirty="0" smtClean="0"/>
              <a:t>Save money of students and researchers.</a:t>
            </a:r>
          </a:p>
          <a:p>
            <a:pPr>
              <a:lnSpc>
                <a:spcPct val="150000"/>
              </a:lnSpc>
            </a:pPr>
            <a:r>
              <a:rPr lang="en-IN" sz="3400" dirty="0" smtClean="0"/>
              <a:t> Reduce size</a:t>
            </a:r>
          </a:p>
          <a:p>
            <a:pPr>
              <a:lnSpc>
                <a:spcPct val="150000"/>
              </a:lnSpc>
            </a:pPr>
            <a:r>
              <a:rPr lang="en-IN" sz="3400" dirty="0" smtClean="0"/>
              <a:t>Increase storage capacity</a:t>
            </a:r>
          </a:p>
          <a:p>
            <a:pPr>
              <a:lnSpc>
                <a:spcPct val="150000"/>
              </a:lnSpc>
            </a:pPr>
            <a:r>
              <a:rPr lang="en-IN" sz="3400" dirty="0" smtClean="0"/>
              <a:t>Long term preservation</a:t>
            </a:r>
          </a:p>
          <a:p>
            <a:pPr>
              <a:lnSpc>
                <a:spcPct val="150000"/>
              </a:lnSpc>
            </a:pPr>
            <a:r>
              <a:rPr lang="en-IN" sz="3400" dirty="0" smtClean="0"/>
              <a:t>No space problem </a:t>
            </a:r>
          </a:p>
          <a:p>
            <a:pPr>
              <a:lnSpc>
                <a:spcPct val="150000"/>
              </a:lnSpc>
            </a:pPr>
            <a:r>
              <a:rPr lang="en-IN" sz="3400" dirty="0" smtClean="0"/>
              <a:t>Minimum maintenance</a:t>
            </a:r>
          </a:p>
          <a:p>
            <a:pPr>
              <a:lnSpc>
                <a:spcPct val="150000"/>
              </a:lnSpc>
            </a:pPr>
            <a:r>
              <a:rPr lang="en-IN" sz="3400" dirty="0" smtClean="0"/>
              <a:t>More utilization </a:t>
            </a:r>
          </a:p>
          <a:p>
            <a:pPr>
              <a:lnSpc>
                <a:spcPct val="150000"/>
              </a:lnSpc>
            </a:pPr>
            <a:endParaRPr lang="en-IN" dirty="0" smtClean="0"/>
          </a:p>
          <a:p>
            <a:endParaRPr lang="en-IN"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Micro Reproduction </a:t>
            </a:r>
            <a:endParaRPr lang="en-IN" dirty="0"/>
          </a:p>
        </p:txBody>
      </p:sp>
      <p:sp>
        <p:nvSpPr>
          <p:cNvPr id="3" name="Content Placeholder 2"/>
          <p:cNvSpPr>
            <a:spLocks noGrp="1"/>
          </p:cNvSpPr>
          <p:nvPr>
            <p:ph idx="1"/>
          </p:nvPr>
        </p:nvSpPr>
        <p:spPr>
          <a:xfrm>
            <a:off x="457200" y="1484784"/>
            <a:ext cx="8229600" cy="4968551"/>
          </a:xfrm>
        </p:spPr>
        <p:txBody>
          <a:bodyPr>
            <a:noAutofit/>
          </a:bodyPr>
          <a:lstStyle/>
          <a:p>
            <a:pPr algn="just">
              <a:lnSpc>
                <a:spcPct val="150000"/>
              </a:lnSpc>
            </a:pPr>
            <a:r>
              <a:rPr lang="en-IN" sz="2000" b="1" dirty="0" smtClean="0">
                <a:solidFill>
                  <a:schemeClr val="accent2">
                    <a:lumMod val="75000"/>
                  </a:schemeClr>
                </a:solidFill>
              </a:rPr>
              <a:t>Roll Film: </a:t>
            </a:r>
            <a:r>
              <a:rPr lang="en-IN" sz="2000" dirty="0" smtClean="0"/>
              <a:t>Microform in roll form was one of the first microforms and it is simply a length of microfilm with 16 mm, 35 mm or 105 mm in width on a reel, spool or core.  Roll films can be contained in a cartridge or cassette which protects the processed film from finger prints, excessive dust , and other similar damages. </a:t>
            </a:r>
          </a:p>
          <a:p>
            <a:pPr algn="just">
              <a:lnSpc>
                <a:spcPct val="150000"/>
              </a:lnSpc>
              <a:buNone/>
            </a:pPr>
            <a:endParaRPr lang="en-IN" sz="2000" dirty="0" smtClean="0"/>
          </a:p>
          <a:p>
            <a:pPr algn="just">
              <a:lnSpc>
                <a:spcPct val="150000"/>
              </a:lnSpc>
            </a:pPr>
            <a:r>
              <a:rPr lang="en-IN" sz="2000" b="1" dirty="0" err="1" smtClean="0">
                <a:solidFill>
                  <a:schemeClr val="accent2">
                    <a:lumMod val="75000"/>
                  </a:schemeClr>
                </a:solidFill>
              </a:rPr>
              <a:t>Microcard</a:t>
            </a:r>
            <a:r>
              <a:rPr lang="en-IN" sz="2000" b="1" dirty="0" smtClean="0">
                <a:solidFill>
                  <a:schemeClr val="accent2">
                    <a:lumMod val="75000"/>
                  </a:schemeClr>
                </a:solidFill>
              </a:rPr>
              <a:t> (Micro-opaque): </a:t>
            </a:r>
            <a:r>
              <a:rPr lang="en-IN" sz="2000" dirty="0" smtClean="0"/>
              <a:t>A micro-opaque has unitized multiple images printed on photograph paper arranged both sides and is used primarily for reading because it cannot be easily duplicated.  Micro-</a:t>
            </a:r>
            <a:r>
              <a:rPr lang="en-IN" sz="2000" dirty="0" err="1" smtClean="0"/>
              <a:t>opaques</a:t>
            </a:r>
            <a:r>
              <a:rPr lang="en-IN" sz="2000" dirty="0" smtClean="0"/>
              <a:t> are now obsolete and are replaced by microfiches.</a:t>
            </a:r>
            <a:endParaRPr lang="en-IN"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Cont...</a:t>
            </a:r>
            <a:endParaRPr lang="en-IN" dirty="0"/>
          </a:p>
        </p:txBody>
      </p:sp>
      <p:sp>
        <p:nvSpPr>
          <p:cNvPr id="3" name="Content Placeholder 2"/>
          <p:cNvSpPr>
            <a:spLocks noGrp="1"/>
          </p:cNvSpPr>
          <p:nvPr>
            <p:ph idx="1"/>
          </p:nvPr>
        </p:nvSpPr>
        <p:spPr>
          <a:xfrm>
            <a:off x="251520" y="1340768"/>
            <a:ext cx="8640960" cy="5112568"/>
          </a:xfrm>
        </p:spPr>
        <p:txBody>
          <a:bodyPr>
            <a:noAutofit/>
          </a:bodyPr>
          <a:lstStyle/>
          <a:p>
            <a:pPr algn="just">
              <a:lnSpc>
                <a:spcPct val="150000"/>
              </a:lnSpc>
            </a:pPr>
            <a:r>
              <a:rPr lang="en-IN" sz="1800" b="1" dirty="0" smtClean="0">
                <a:solidFill>
                  <a:schemeClr val="accent2">
                    <a:lumMod val="75000"/>
                  </a:schemeClr>
                </a:solidFill>
              </a:rPr>
              <a:t>Microfiche: </a:t>
            </a:r>
            <a:r>
              <a:rPr lang="en-IN" sz="1800" dirty="0" smtClean="0"/>
              <a:t>A microfiche is a sheet of microfilm containing multiple </a:t>
            </a:r>
            <a:r>
              <a:rPr lang="en-IN" sz="1800" dirty="0" err="1" smtClean="0"/>
              <a:t>microimages</a:t>
            </a:r>
            <a:r>
              <a:rPr lang="en-IN" sz="1800" dirty="0" smtClean="0"/>
              <a:t> (negative or positive) in a grid pattern.  The microfiche usually contains identification information which can be read without magnification.  A standard microfiche has the dimension 6” x 4” or 105” x 148 mm and can take 60-98 pages on reduction scale 1:20 or 1:24 respectively. </a:t>
            </a:r>
          </a:p>
          <a:p>
            <a:pPr algn="just">
              <a:lnSpc>
                <a:spcPct val="150000"/>
              </a:lnSpc>
            </a:pPr>
            <a:endParaRPr lang="en-IN" sz="1800" dirty="0" smtClean="0"/>
          </a:p>
          <a:p>
            <a:pPr algn="just">
              <a:lnSpc>
                <a:spcPct val="150000"/>
              </a:lnSpc>
            </a:pPr>
            <a:r>
              <a:rPr lang="en-IN" sz="1800" b="1" dirty="0" err="1" smtClean="0">
                <a:solidFill>
                  <a:schemeClr val="accent2">
                    <a:lumMod val="75000"/>
                  </a:schemeClr>
                </a:solidFill>
              </a:rPr>
              <a:t>Ultrafiche</a:t>
            </a:r>
            <a:r>
              <a:rPr lang="en-IN" sz="1800" b="1" dirty="0" smtClean="0">
                <a:solidFill>
                  <a:schemeClr val="accent2">
                    <a:lumMod val="75000"/>
                  </a:schemeClr>
                </a:solidFill>
              </a:rPr>
              <a:t>: </a:t>
            </a:r>
            <a:r>
              <a:rPr lang="en-IN" sz="1800" dirty="0" err="1" smtClean="0"/>
              <a:t>Ultrafiche</a:t>
            </a:r>
            <a:r>
              <a:rPr lang="en-IN" sz="1800" dirty="0" smtClean="0"/>
              <a:t> is another form of microfiche which contains about 2000-3000 pages having high reduction ratio exceeding 90x.  </a:t>
            </a:r>
            <a:r>
              <a:rPr lang="en-IN" sz="1800" dirty="0" err="1" smtClean="0"/>
              <a:t>Ultrafiche</a:t>
            </a:r>
            <a:r>
              <a:rPr lang="en-IN" sz="1800" dirty="0" smtClean="0"/>
              <a:t> is not in common use. e) Aperture Cards: An aperture card is an opaque tab card with 4 rectangular hole or holes designed for mounting or insertion of microfilm.  The card can also contain key-punched, interpreted and printed information for identification and retrieval.  It is an united medium useful for engineering drawings system</a:t>
            </a:r>
            <a:endParaRPr lang="en-IN"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Cont...</a:t>
            </a:r>
            <a:endParaRPr lang="en-IN" dirty="0"/>
          </a:p>
        </p:txBody>
      </p:sp>
      <p:sp>
        <p:nvSpPr>
          <p:cNvPr id="3" name="Content Placeholder 2"/>
          <p:cNvSpPr>
            <a:spLocks noGrp="1"/>
          </p:cNvSpPr>
          <p:nvPr>
            <p:ph idx="1"/>
          </p:nvPr>
        </p:nvSpPr>
        <p:spPr>
          <a:xfrm>
            <a:off x="323528" y="1412776"/>
            <a:ext cx="8568952" cy="5256583"/>
          </a:xfrm>
        </p:spPr>
        <p:txBody>
          <a:bodyPr>
            <a:noAutofit/>
          </a:bodyPr>
          <a:lstStyle/>
          <a:p>
            <a:pPr algn="just">
              <a:lnSpc>
                <a:spcPct val="150000"/>
              </a:lnSpc>
            </a:pPr>
            <a:r>
              <a:rPr lang="en-IN" sz="2000" b="1" dirty="0" err="1" smtClean="0">
                <a:solidFill>
                  <a:schemeClr val="accent2">
                    <a:lumMod val="75000"/>
                  </a:schemeClr>
                </a:solidFill>
              </a:rPr>
              <a:t>Ultrastrips</a:t>
            </a:r>
            <a:r>
              <a:rPr lang="en-IN" sz="2000" b="1" dirty="0" smtClean="0">
                <a:solidFill>
                  <a:schemeClr val="accent2">
                    <a:lumMod val="75000"/>
                  </a:schemeClr>
                </a:solidFill>
              </a:rPr>
              <a:t>: </a:t>
            </a:r>
            <a:r>
              <a:rPr lang="en-IN" sz="2000" dirty="0" err="1" smtClean="0"/>
              <a:t>Ultrastrips</a:t>
            </a:r>
            <a:r>
              <a:rPr lang="en-IN" sz="2000" dirty="0" smtClean="0"/>
              <a:t> are short lengths of processed microfilm containing material photographed at a very high reductions.  These are generally created in a two-step process which consists of filming the material and then re-filming this film at higher reductions.  This is an expensive process requires clean room environment. </a:t>
            </a:r>
          </a:p>
          <a:p>
            <a:pPr algn="just">
              <a:lnSpc>
                <a:spcPct val="150000"/>
              </a:lnSpc>
            </a:pPr>
            <a:r>
              <a:rPr lang="en-IN" sz="2000" b="1" dirty="0" smtClean="0">
                <a:solidFill>
                  <a:schemeClr val="accent2">
                    <a:lumMod val="75000"/>
                  </a:schemeClr>
                </a:solidFill>
              </a:rPr>
              <a:t>Chips: </a:t>
            </a:r>
            <a:r>
              <a:rPr lang="en-IN" sz="2000" dirty="0" smtClean="0"/>
              <a:t>A microfilm chip is a small, precisely cut unit of microfilm which contains micro images.  These chips are stored in cartridges or cells in retrieval devices.  Retrieval is done automatically by means of electronic circuitry and electro-mechanical equipment.  The microfilm chip systems are not commonly available and are custom-designed primarily for special applications and are very expensive.</a:t>
            </a:r>
            <a:endParaRPr lang="en-IN" sz="20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Cont...</a:t>
            </a:r>
            <a:endParaRPr lang="en-IN" dirty="0"/>
          </a:p>
        </p:txBody>
      </p:sp>
      <p:sp>
        <p:nvSpPr>
          <p:cNvPr id="3" name="Content Placeholder 2"/>
          <p:cNvSpPr>
            <a:spLocks noGrp="1"/>
          </p:cNvSpPr>
          <p:nvPr>
            <p:ph idx="1"/>
          </p:nvPr>
        </p:nvSpPr>
        <p:spPr/>
        <p:txBody>
          <a:bodyPr>
            <a:normAutofit fontScale="62500" lnSpcReduction="20000"/>
          </a:bodyPr>
          <a:lstStyle/>
          <a:p>
            <a:pPr algn="just">
              <a:lnSpc>
                <a:spcPct val="170000"/>
              </a:lnSpc>
            </a:pPr>
            <a:r>
              <a:rPr lang="en-IN" b="1" dirty="0" smtClean="0">
                <a:solidFill>
                  <a:schemeClr val="accent2">
                    <a:lumMod val="75000"/>
                  </a:schemeClr>
                </a:solidFill>
              </a:rPr>
              <a:t>Jackets: </a:t>
            </a:r>
            <a:r>
              <a:rPr lang="en-IN" dirty="0" smtClean="0"/>
              <a:t>Roll film can be cut to produce film in strips which can then be inserted in jackets.  The jacket is a plastic carrier with single or multiple sleeves, or channels, which are designed to hold the film strips, to protect them and to facilitate the organization of the material.  The jacket has many of the characteristics of a microfiche; it can be duplicated and distributed easily and inexpensively and has the added advantage of permitting the insertion of new material or replacement of existing material within the microform. </a:t>
            </a:r>
            <a:endParaRPr lang="en-IN"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IN" dirty="0" smtClean="0"/>
              <a:t>Cont...</a:t>
            </a:r>
            <a:endParaRPr lang="en-IN" dirty="0"/>
          </a:p>
        </p:txBody>
      </p:sp>
      <p:sp>
        <p:nvSpPr>
          <p:cNvPr id="3" name="Content Placeholder 2"/>
          <p:cNvSpPr>
            <a:spLocks noGrp="1"/>
          </p:cNvSpPr>
          <p:nvPr>
            <p:ph idx="1"/>
          </p:nvPr>
        </p:nvSpPr>
        <p:spPr>
          <a:xfrm>
            <a:off x="323528" y="1412776"/>
            <a:ext cx="8496944" cy="5184576"/>
          </a:xfrm>
        </p:spPr>
        <p:txBody>
          <a:bodyPr>
            <a:noAutofit/>
          </a:bodyPr>
          <a:lstStyle/>
          <a:p>
            <a:pPr algn="just">
              <a:lnSpc>
                <a:spcPct val="170000"/>
              </a:lnSpc>
            </a:pPr>
            <a:r>
              <a:rPr lang="en-IN" sz="1800" dirty="0" smtClean="0"/>
              <a:t>Micrographics – For Document Management </a:t>
            </a:r>
          </a:p>
          <a:p>
            <a:pPr algn="just">
              <a:lnSpc>
                <a:spcPct val="170000"/>
              </a:lnSpc>
              <a:buNone/>
            </a:pPr>
            <a:r>
              <a:rPr lang="en-IN" sz="1800" dirty="0" smtClean="0"/>
              <a:t>The increase in volume and the necessity of managing huge paper systems which require multiple copies of documents filed and cross-referenced, as well as controlling the flow of incoming and outgoing documents, dictate the use of a new technology; e.g., </a:t>
            </a:r>
            <a:r>
              <a:rPr lang="en-IN" sz="1800" i="1" dirty="0" smtClean="0">
                <a:solidFill>
                  <a:schemeClr val="accent2">
                    <a:lumMod val="75000"/>
                  </a:schemeClr>
                </a:solidFill>
              </a:rPr>
              <a:t>microfilm</a:t>
            </a:r>
            <a:r>
              <a:rPr lang="en-IN" sz="1800" dirty="0" smtClean="0"/>
              <a:t> document files supported by indexes.  Microfilm greatly reduces the space problem, provides for the duplication and distribution of documents and provides easy access to materials.  Moreover, microfilm alleviates the filing and out-of-file problems and protects the physical integrity of files by providing back-up and archival copies.</a:t>
            </a:r>
            <a:endParaRPr lang="en-IN" sz="1800"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oundry">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Foundry">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oundry">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50</TotalTime>
  <Words>778</Words>
  <Application>Microsoft Office PowerPoint</Application>
  <PresentationFormat>On-screen Show (4:3)</PresentationFormat>
  <Paragraphs>45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Foundry</vt:lpstr>
      <vt:lpstr>REPROGRAPHY SERVICES </vt:lpstr>
      <vt:lpstr>REPROGRAPHY SERVICES </vt:lpstr>
      <vt:lpstr>Definition </vt:lpstr>
      <vt:lpstr>Importance</vt:lpstr>
      <vt:lpstr>Micro Reproduction </vt:lpstr>
      <vt:lpstr>Cont...</vt:lpstr>
      <vt:lpstr>Cont...</vt:lpstr>
      <vt:lpstr>Cont...</vt:lpstr>
      <vt:lpstr>Cont...</vt:lpstr>
      <vt:lpstr>Slide 10</vt:lpstr>
    </vt:vector>
  </TitlesOfParts>
  <Company>Hewlett-Packard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REPROGRAPHY </dc:title>
  <dc:creator>library</dc:creator>
  <cp:lastModifiedBy>library</cp:lastModifiedBy>
  <cp:revision>8</cp:revision>
  <dcterms:created xsi:type="dcterms:W3CDTF">2020-06-02T11:16:31Z</dcterms:created>
  <dcterms:modified xsi:type="dcterms:W3CDTF">2020-06-03T03:15:38Z</dcterms:modified>
</cp:coreProperties>
</file>