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5" r:id="rId8"/>
    <p:sldId id="266" r:id="rId9"/>
    <p:sldId id="262" r:id="rId10"/>
    <p:sldId id="267" r:id="rId11"/>
  </p:sldIdLst>
  <p:sldSz cx="9144000" cy="6858000" type="screen4x3"/>
  <p:notesSz cx="7102475"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2" name="Footer Placeholder 1"/>
          <p:cNvSpPr>
            <a:spLocks noGrp="1"/>
          </p:cNvSpPr>
          <p:nvPr>
            <p:ph type="ftr" sz="quarter" idx="11"/>
          </p:nvPr>
        </p:nvSpPr>
        <p:spPr/>
        <p:txBody>
          <a:bodyPr/>
          <a:lstStyle/>
          <a:p>
            <a:endParaRPr lang="en-IN"/>
          </a:p>
        </p:txBody>
      </p:sp>
      <p:sp>
        <p:nvSpPr>
          <p:cNvPr id="15" name="Slide Number Placeholder 14"/>
          <p:cNvSpPr>
            <a:spLocks noGrp="1"/>
          </p:cNvSpPr>
          <p:nvPr>
            <p:ph type="sldNum" sz="quarter" idx="12"/>
          </p:nvPr>
        </p:nvSpPr>
        <p:spPr>
          <a:xfrm>
            <a:off x="8229600" y="6473952"/>
            <a:ext cx="758952" cy="246888"/>
          </a:xfrm>
        </p:spPr>
        <p:txBody>
          <a:bodyPr/>
          <a:lstStyle/>
          <a:p>
            <a:fld id="{09E50622-044C-49BF-8BE0-45DB4CAEBDCB}"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9E50622-044C-49BF-8BE0-45DB4CAEBDC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9E50622-044C-49BF-8BE0-45DB4CAEBDC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19" name="Footer Placeholder 18"/>
          <p:cNvSpPr>
            <a:spLocks noGrp="1"/>
          </p:cNvSpPr>
          <p:nvPr>
            <p:ph type="ftr" sz="quarter" idx="11"/>
          </p:nvPr>
        </p:nvSpPr>
        <p:spPr>
          <a:xfrm>
            <a:off x="3581400" y="76200"/>
            <a:ext cx="2895600" cy="288925"/>
          </a:xfrm>
        </p:spPr>
        <p:txBody>
          <a:bodyPr/>
          <a:lstStyle/>
          <a:p>
            <a:endParaRPr lang="en-IN"/>
          </a:p>
        </p:txBody>
      </p:sp>
      <p:sp>
        <p:nvSpPr>
          <p:cNvPr id="16" name="Slide Number Placeholder 15"/>
          <p:cNvSpPr>
            <a:spLocks noGrp="1"/>
          </p:cNvSpPr>
          <p:nvPr>
            <p:ph type="sldNum" sz="quarter" idx="12"/>
          </p:nvPr>
        </p:nvSpPr>
        <p:spPr>
          <a:xfrm>
            <a:off x="8229600" y="6473952"/>
            <a:ext cx="758952" cy="246888"/>
          </a:xfrm>
        </p:spPr>
        <p:txBody>
          <a:bodyPr/>
          <a:lstStyle/>
          <a:p>
            <a:fld id="{09E50622-044C-49BF-8BE0-45DB4CAEBDCB}"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11" name="Footer Placeholder 10"/>
          <p:cNvSpPr>
            <a:spLocks noGrp="1"/>
          </p:cNvSpPr>
          <p:nvPr>
            <p:ph type="ftr" sz="quarter" idx="11"/>
          </p:nvPr>
        </p:nvSpPr>
        <p:spPr/>
        <p:txBody>
          <a:bodyPr/>
          <a:lstStyle/>
          <a:p>
            <a:endParaRPr lang="en-IN"/>
          </a:p>
        </p:txBody>
      </p:sp>
      <p:sp>
        <p:nvSpPr>
          <p:cNvPr id="16" name="Slide Number Placeholder 15"/>
          <p:cNvSpPr>
            <a:spLocks noGrp="1"/>
          </p:cNvSpPr>
          <p:nvPr>
            <p:ph type="sldNum" sz="quarter" idx="12"/>
          </p:nvPr>
        </p:nvSpPr>
        <p:spPr/>
        <p:txBody>
          <a:bodyPr/>
          <a:lstStyle/>
          <a:p>
            <a:fld id="{09E50622-044C-49BF-8BE0-45DB4CAEBDCB}" type="slidenum">
              <a:rPr lang="en-IN" smtClean="0"/>
              <a:pPr/>
              <a:t>‹#›</a:t>
            </a:fld>
            <a:endParaRPr lang="en-IN"/>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10" name="Footer Placeholder 9"/>
          <p:cNvSpPr>
            <a:spLocks noGrp="1"/>
          </p:cNvSpPr>
          <p:nvPr>
            <p:ph type="ftr" sz="quarter" idx="11"/>
          </p:nvPr>
        </p:nvSpPr>
        <p:spPr/>
        <p:txBody>
          <a:bodyPr/>
          <a:lstStyle/>
          <a:p>
            <a:endParaRPr lang="en-IN"/>
          </a:p>
        </p:txBody>
      </p:sp>
      <p:sp>
        <p:nvSpPr>
          <p:cNvPr id="31" name="Slide Number Placeholder 30"/>
          <p:cNvSpPr>
            <a:spLocks noGrp="1"/>
          </p:cNvSpPr>
          <p:nvPr>
            <p:ph type="sldNum" sz="quarter" idx="12"/>
          </p:nvPr>
        </p:nvSpPr>
        <p:spPr/>
        <p:txBody>
          <a:bodyPr/>
          <a:lstStyle/>
          <a:p>
            <a:fld id="{09E50622-044C-49BF-8BE0-45DB4CAEBDCB}"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229600" y="6477000"/>
            <a:ext cx="762000" cy="246888"/>
          </a:xfrm>
        </p:spPr>
        <p:txBody>
          <a:bodyPr/>
          <a:lstStyle/>
          <a:p>
            <a:fld id="{09E50622-044C-49BF-8BE0-45DB4CAEBDCB}" type="slidenum">
              <a:rPr lang="en-IN" smtClean="0"/>
              <a:pPr/>
              <a:t>‹#›</a:t>
            </a:fld>
            <a:endParaRPr lang="en-IN"/>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21" name="Footer Placeholder 20"/>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9E50622-044C-49BF-8BE0-45DB4CAEBDCB}"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24" name="Footer Placeholder 23"/>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9E50622-044C-49BF-8BE0-45DB4CAEBDCB}"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29" name="Footer Placeholder 28"/>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9E50622-044C-49BF-8BE0-45DB4CAEBDCB}"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7F2D7650-04CE-438C-ADE3-AF7987434A08}" type="datetimeFigureOut">
              <a:rPr lang="en-IN" smtClean="0"/>
              <a:pPr/>
              <a:t>10/06/2020</a:t>
            </a:fld>
            <a:endParaRPr lang="en-IN"/>
          </a:p>
        </p:txBody>
      </p:sp>
      <p:sp>
        <p:nvSpPr>
          <p:cNvPr id="5" name="Footer Placeholder 4"/>
          <p:cNvSpPr>
            <a:spLocks noGrp="1"/>
          </p:cNvSpPr>
          <p:nvPr>
            <p:ph type="ftr" sz="quarter" idx="11"/>
          </p:nvPr>
        </p:nvSpPr>
        <p:spPr/>
        <p:txBody>
          <a:bodyPr/>
          <a:lstStyle/>
          <a:p>
            <a:endParaRPr lang="en-IN"/>
          </a:p>
        </p:txBody>
      </p:sp>
      <p:sp>
        <p:nvSpPr>
          <p:cNvPr id="31" name="Slide Number Placeholder 30"/>
          <p:cNvSpPr>
            <a:spLocks noGrp="1"/>
          </p:cNvSpPr>
          <p:nvPr>
            <p:ph type="sldNum" sz="quarter" idx="12"/>
          </p:nvPr>
        </p:nvSpPr>
        <p:spPr/>
        <p:txBody>
          <a:bodyPr/>
          <a:lstStyle/>
          <a:p>
            <a:fld id="{09E50622-044C-49BF-8BE0-45DB4CAEBDCB}" type="slidenum">
              <a:rPr lang="en-IN" smtClean="0"/>
              <a:pPr/>
              <a:t>‹#›</a:t>
            </a:fld>
            <a:endParaRPr lang="en-IN"/>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F2D7650-04CE-438C-ADE3-AF7987434A08}" type="datetimeFigureOut">
              <a:rPr lang="en-IN" smtClean="0"/>
              <a:pPr/>
              <a:t>10/06/2020</a:t>
            </a:fld>
            <a:endParaRPr lang="en-IN"/>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IN"/>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9E50622-044C-49BF-8BE0-45DB4CAEBDCB}" type="slidenum">
              <a:rPr lang="en-IN" smtClean="0"/>
              <a:pPr/>
              <a:t>‹#›</a:t>
            </a:fld>
            <a:endParaRPr lang="en-IN"/>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R.R._Bowker" TargetMode="External"/><Relationship Id="rId2" Type="http://schemas.openxmlformats.org/officeDocument/2006/relationships/hyperlink" Target="https://en.wikipedia.org/wiki/Booklan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en.wikipedia.org/wiki/File:ISBN_Details.svg"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n.wikipedia.org/wiki/R.R._Bowke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420888"/>
            <a:ext cx="8458200" cy="2952328"/>
          </a:xfrm>
        </p:spPr>
        <p:txBody>
          <a:bodyPr>
            <a:normAutofit fontScale="90000"/>
          </a:bodyPr>
          <a:lstStyle/>
          <a:p>
            <a:pPr algn="ctr"/>
            <a:r>
              <a:rPr lang="en-US" cap="none" dirty="0" smtClean="0"/>
              <a:t>By</a:t>
            </a:r>
            <a:br>
              <a:rPr lang="en-US" cap="none" dirty="0" smtClean="0"/>
            </a:br>
            <a:r>
              <a:rPr lang="en-US" cap="none" dirty="0" smtClean="0"/>
              <a:t>Dr. P.S. </a:t>
            </a:r>
            <a:r>
              <a:rPr lang="en-US" cap="none" dirty="0" err="1" smtClean="0"/>
              <a:t>Rajput</a:t>
            </a:r>
            <a:r>
              <a:rPr lang="en-US" cap="none" dirty="0" smtClean="0"/>
              <a:t/>
            </a:r>
            <a:br>
              <a:rPr lang="en-US" cap="none" dirty="0" smtClean="0"/>
            </a:br>
            <a:r>
              <a:rPr lang="en-US" cap="none" dirty="0" smtClean="0"/>
              <a:t>Assistant Professor, </a:t>
            </a:r>
            <a:br>
              <a:rPr lang="en-US" cap="none" dirty="0" smtClean="0"/>
            </a:br>
            <a:r>
              <a:rPr lang="en-US" cap="none" dirty="0" err="1" smtClean="0"/>
              <a:t>DLISc</a:t>
            </a:r>
            <a:r>
              <a:rPr lang="en-US" cap="none" dirty="0" smtClean="0"/>
              <a:t>, UCSSH</a:t>
            </a:r>
            <a:br>
              <a:rPr lang="en-US" cap="none" dirty="0" smtClean="0"/>
            </a:br>
            <a:r>
              <a:rPr lang="en-US" cap="none" dirty="0" err="1" smtClean="0"/>
              <a:t>Mohanlal</a:t>
            </a:r>
            <a:r>
              <a:rPr lang="en-US" cap="none" dirty="0" smtClean="0"/>
              <a:t> </a:t>
            </a:r>
            <a:r>
              <a:rPr lang="en-US" cap="none" dirty="0" err="1" smtClean="0"/>
              <a:t>Sukhadia</a:t>
            </a:r>
            <a:r>
              <a:rPr lang="en-US" cap="none" dirty="0" smtClean="0"/>
              <a:t> University, Udaipur</a:t>
            </a:r>
            <a:br>
              <a:rPr lang="en-US" cap="none" dirty="0" smtClean="0"/>
            </a:br>
            <a:r>
              <a:rPr lang="en-US" cap="none" dirty="0" smtClean="0"/>
              <a:t>E-mail: drpsrajput@mlsu.ac.in</a:t>
            </a:r>
            <a:r>
              <a:rPr lang="en-US" dirty="0" smtClean="0"/>
              <a:t/>
            </a:r>
            <a:br>
              <a:rPr lang="en-US" dirty="0" smtClean="0"/>
            </a:br>
            <a:endParaRPr lang="en-IN" dirty="0"/>
          </a:p>
        </p:txBody>
      </p:sp>
      <p:sp>
        <p:nvSpPr>
          <p:cNvPr id="3" name="Subtitle 2"/>
          <p:cNvSpPr>
            <a:spLocks noGrp="1"/>
          </p:cNvSpPr>
          <p:nvPr>
            <p:ph type="subTitle" idx="1"/>
          </p:nvPr>
        </p:nvSpPr>
        <p:spPr>
          <a:xfrm>
            <a:off x="323528" y="188640"/>
            <a:ext cx="8458200" cy="1440160"/>
          </a:xfrm>
        </p:spPr>
        <p:txBody>
          <a:bodyPr>
            <a:noAutofit/>
          </a:bodyPr>
          <a:lstStyle/>
          <a:p>
            <a:pPr algn="ctr"/>
            <a:r>
              <a:rPr lang="en-IN" sz="4000" b="1" dirty="0" smtClean="0"/>
              <a:t>International Standard Book Number</a:t>
            </a:r>
          </a:p>
          <a:p>
            <a:pPr algn="ctr"/>
            <a:r>
              <a:rPr lang="en-IN" sz="4000" dirty="0" smtClean="0"/>
              <a:t>(</a:t>
            </a:r>
            <a:r>
              <a:rPr lang="en-IN" sz="4000" b="1" dirty="0" smtClean="0"/>
              <a:t>ISBN</a:t>
            </a:r>
            <a:r>
              <a:rPr lang="en-IN" sz="4000" dirty="0" smtClean="0"/>
              <a:t>) </a:t>
            </a:r>
            <a:endParaRPr lang="en-IN"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24744"/>
            <a:ext cx="8686800" cy="4955381"/>
          </a:xfrm>
        </p:spPr>
        <p:txBody>
          <a:bodyPr>
            <a:noAutofit/>
          </a:bodyPr>
          <a:lstStyle/>
          <a:p>
            <a:pPr algn="ctr">
              <a:buNone/>
            </a:pPr>
            <a:r>
              <a:rPr lang="en-IN" sz="16600" dirty="0" smtClean="0">
                <a:solidFill>
                  <a:srgbClr val="00B050"/>
                </a:solidFill>
                <a:effectLst>
                  <a:outerShdw blurRad="38100" dist="38100" dir="2700000" algn="tl">
                    <a:srgbClr val="000000">
                      <a:alpha val="43137"/>
                    </a:srgbClr>
                  </a:outerShdw>
                </a:effectLst>
                <a:latin typeface="AR BLANCA" pitchFamily="2" charset="0"/>
              </a:rPr>
              <a:t>Thanks </a:t>
            </a:r>
            <a:endParaRPr lang="en-IN" sz="16600" dirty="0">
              <a:solidFill>
                <a:srgbClr val="00B050"/>
              </a:solidFill>
              <a:effectLst>
                <a:outerShdw blurRad="38100" dist="38100" dir="2700000" algn="tl">
                  <a:srgbClr val="000000">
                    <a:alpha val="43137"/>
                  </a:srgbClr>
                </a:outerShdw>
              </a:effectLst>
              <a:latin typeface="AR BLANCA" pitchFamily="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2656"/>
            <a:ext cx="8686800" cy="720080"/>
          </a:xfrm>
        </p:spPr>
        <p:txBody>
          <a:bodyPr>
            <a:normAutofit/>
          </a:bodyPr>
          <a:lstStyle/>
          <a:p>
            <a:r>
              <a:rPr lang="en-IN" b="1" dirty="0" smtClean="0"/>
              <a:t>ISBN</a:t>
            </a:r>
            <a:endParaRPr lang="en-IN" dirty="0"/>
          </a:p>
        </p:txBody>
      </p:sp>
      <p:sp>
        <p:nvSpPr>
          <p:cNvPr id="3" name="Content Placeholder 2"/>
          <p:cNvSpPr>
            <a:spLocks noGrp="1"/>
          </p:cNvSpPr>
          <p:nvPr>
            <p:ph idx="1"/>
          </p:nvPr>
        </p:nvSpPr>
        <p:spPr>
          <a:xfrm>
            <a:off x="0" y="1052736"/>
            <a:ext cx="9144000" cy="5616624"/>
          </a:xfrm>
        </p:spPr>
        <p:txBody>
          <a:bodyPr>
            <a:normAutofit fontScale="25000" lnSpcReduction="20000"/>
          </a:bodyPr>
          <a:lstStyle/>
          <a:p>
            <a:pPr>
              <a:lnSpc>
                <a:spcPct val="170000"/>
              </a:lnSpc>
            </a:pPr>
            <a:r>
              <a:rPr lang="en-IN" sz="7200" dirty="0" smtClean="0"/>
              <a:t>The </a:t>
            </a:r>
            <a:r>
              <a:rPr lang="en-IN" sz="7200" b="1" dirty="0" smtClean="0"/>
              <a:t>ISBN</a:t>
            </a:r>
            <a:r>
              <a:rPr lang="en-IN" sz="7200" dirty="0" smtClean="0"/>
              <a:t> is a numeric commercial book identifier which is intended to be unique.</a:t>
            </a:r>
          </a:p>
          <a:p>
            <a:pPr>
              <a:lnSpc>
                <a:spcPct val="170000"/>
              </a:lnSpc>
            </a:pPr>
            <a:r>
              <a:rPr lang="en-IN" sz="7200" baseline="30000" dirty="0" smtClean="0"/>
              <a:t> </a:t>
            </a:r>
            <a:r>
              <a:rPr lang="en-IN" sz="7200" dirty="0" smtClean="0"/>
              <a:t>Publishers purchase ISBNs from an affiliate of the International ISBN Agency.</a:t>
            </a:r>
          </a:p>
          <a:p>
            <a:pPr>
              <a:lnSpc>
                <a:spcPct val="170000"/>
              </a:lnSpc>
            </a:pPr>
            <a:r>
              <a:rPr lang="en-IN" sz="7200" baseline="30000" dirty="0" smtClean="0"/>
              <a:t> </a:t>
            </a:r>
            <a:r>
              <a:rPr lang="en-IN" sz="7200" dirty="0" smtClean="0"/>
              <a:t>An ISBN is assigned to each separate edition and variation (except re-printings) of a publication. </a:t>
            </a:r>
          </a:p>
          <a:p>
            <a:pPr>
              <a:lnSpc>
                <a:spcPct val="170000"/>
              </a:lnSpc>
            </a:pPr>
            <a:r>
              <a:rPr lang="en-IN" sz="7200" dirty="0" smtClean="0"/>
              <a:t> For example, an e-book, a paperback and a hardcover edition of the same book will each have a different ISBN. </a:t>
            </a:r>
          </a:p>
          <a:p>
            <a:pPr>
              <a:lnSpc>
                <a:spcPct val="170000"/>
              </a:lnSpc>
            </a:pPr>
            <a:r>
              <a:rPr lang="en-IN" sz="7200" dirty="0" smtClean="0"/>
              <a:t> The method of assigning an ISBN is nation-specific and varies between countries, often depending on how large the publishing industry is within a country.</a:t>
            </a:r>
          </a:p>
          <a:p>
            <a:pPr>
              <a:lnSpc>
                <a:spcPct val="170000"/>
              </a:lnSpc>
            </a:pPr>
            <a:r>
              <a:rPr lang="en-IN" sz="7200" dirty="0" smtClean="0"/>
              <a:t> The initial ISBN identification format was devised in 1967, based upon the 9-digit </a:t>
            </a:r>
            <a:r>
              <a:rPr lang="en-IN" sz="7200" b="1" dirty="0" smtClean="0"/>
              <a:t>Standard Book Numbering</a:t>
            </a:r>
            <a:r>
              <a:rPr lang="en-IN" sz="7200" dirty="0" smtClean="0"/>
              <a:t> (</a:t>
            </a:r>
            <a:r>
              <a:rPr lang="en-IN" sz="7200" b="1" dirty="0" smtClean="0"/>
              <a:t>SBN</a:t>
            </a:r>
            <a:r>
              <a:rPr lang="en-IN" sz="7200" dirty="0" smtClean="0"/>
              <a:t>) created in 1966. </a:t>
            </a:r>
          </a:p>
          <a:p>
            <a:pPr>
              <a:lnSpc>
                <a:spcPct val="170000"/>
              </a:lnSpc>
            </a:pPr>
            <a:r>
              <a:rPr lang="en-IN" sz="7200" dirty="0" smtClean="0"/>
              <a:t> The 10-digit ISBN format was developed by the International Organization for Standardization (ISO) and was published in 1970 as international standard ISO 2108 (the 9-digit SBN code can be converted to a 10-digit ISBN by prefixing it with a zero digit '0').</a:t>
            </a:r>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 </a:t>
            </a:r>
            <a:endParaRPr lang="en-IN" dirty="0"/>
          </a:p>
        </p:txBody>
      </p:sp>
      <p:sp>
        <p:nvSpPr>
          <p:cNvPr id="3" name="Content Placeholder 2"/>
          <p:cNvSpPr>
            <a:spLocks noGrp="1"/>
          </p:cNvSpPr>
          <p:nvPr>
            <p:ph idx="1"/>
          </p:nvPr>
        </p:nvSpPr>
        <p:spPr/>
        <p:txBody>
          <a:bodyPr>
            <a:normAutofit fontScale="92500" lnSpcReduction="10000"/>
          </a:bodyPr>
          <a:lstStyle/>
          <a:p>
            <a:pPr algn="just"/>
            <a:r>
              <a:rPr lang="en-IN" dirty="0" smtClean="0">
                <a:solidFill>
                  <a:schemeClr val="tx1"/>
                </a:solidFill>
              </a:rPr>
              <a:t>Since 1 January 2007, ISBNs have contained thirteen digits, a format that is compatible with </a:t>
            </a:r>
            <a:r>
              <a:rPr lang="en-IN" i="1" dirty="0" smtClean="0">
                <a:solidFill>
                  <a:schemeClr val="tx1"/>
                </a:solidFill>
              </a:rPr>
              <a:t>"</a:t>
            </a:r>
            <a:r>
              <a:rPr lang="en-IN" i="1" dirty="0" err="1" smtClean="0">
                <a:solidFill>
                  <a:schemeClr val="tx1"/>
                </a:solidFill>
                <a:hlinkClick r:id="rId2" tooltip="Bookland"/>
              </a:rPr>
              <a:t>Bookland</a:t>
            </a:r>
            <a:r>
              <a:rPr lang="en-IN" i="1" dirty="0" smtClean="0">
                <a:solidFill>
                  <a:schemeClr val="tx1"/>
                </a:solidFill>
              </a:rPr>
              <a:t>"</a:t>
            </a:r>
            <a:r>
              <a:rPr lang="en-IN" dirty="0" smtClean="0">
                <a:solidFill>
                  <a:schemeClr val="tx1"/>
                </a:solidFill>
              </a:rPr>
              <a:t> European Article Number EAN-13. </a:t>
            </a:r>
          </a:p>
          <a:p>
            <a:pPr algn="just"/>
            <a:endParaRPr lang="en-IN" dirty="0" smtClean="0">
              <a:solidFill>
                <a:schemeClr val="tx1"/>
              </a:solidFill>
            </a:endParaRPr>
          </a:p>
          <a:p>
            <a:pPr algn="just"/>
            <a:r>
              <a:rPr lang="en-IN" dirty="0" smtClean="0">
                <a:solidFill>
                  <a:schemeClr val="tx1"/>
                </a:solidFill>
              </a:rPr>
              <a:t>The ISBN identification format was conceived in 1967 in the United Kingdom by David Whitaker (regarded as the "Father of the ISBN") and in 1968 in the United States by Emery </a:t>
            </a:r>
            <a:r>
              <a:rPr lang="en-IN" dirty="0" err="1" smtClean="0">
                <a:solidFill>
                  <a:schemeClr val="tx1"/>
                </a:solidFill>
              </a:rPr>
              <a:t>Koltay</a:t>
            </a:r>
            <a:r>
              <a:rPr lang="en-IN" dirty="0" smtClean="0">
                <a:solidFill>
                  <a:schemeClr val="tx1"/>
                </a:solidFill>
              </a:rPr>
              <a:t> (who later became director of the U.S. ISBN agency </a:t>
            </a:r>
            <a:r>
              <a:rPr lang="en-IN" i="1" dirty="0" smtClean="0">
                <a:solidFill>
                  <a:schemeClr val="tx1"/>
                </a:solidFill>
                <a:hlinkClick r:id="rId3" tooltip="R.R. Bowker"/>
              </a:rPr>
              <a:t>R.R. </a:t>
            </a:r>
            <a:r>
              <a:rPr lang="en-IN" i="1" dirty="0" err="1" smtClean="0">
                <a:solidFill>
                  <a:schemeClr val="tx1"/>
                </a:solidFill>
                <a:hlinkClick r:id="rId3" tooltip="R.R. Bowker"/>
              </a:rPr>
              <a:t>Bowker</a:t>
            </a:r>
            <a:r>
              <a:rPr lang="en-IN" i="1" dirty="0" smtClean="0">
                <a:solidFill>
                  <a:schemeClr val="tx1"/>
                </a:solidFill>
              </a:rPr>
              <a:t>). </a:t>
            </a:r>
          </a:p>
          <a:p>
            <a:pPr algn="just"/>
            <a:endParaRPr lang="en-IN" dirty="0" smtClean="0"/>
          </a:p>
          <a:p>
            <a:pPr algn="just"/>
            <a:endParaRPr lang="en-IN" dirty="0" smtClean="0"/>
          </a:p>
          <a:p>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
            </a:r>
            <a:br>
              <a:rPr lang="en-IN" b="1" dirty="0" smtClean="0"/>
            </a:br>
            <a:endParaRPr lang="en-IN" dirty="0"/>
          </a:p>
        </p:txBody>
      </p:sp>
      <p:sp>
        <p:nvSpPr>
          <p:cNvPr id="5" name="Text Placeholder 4"/>
          <p:cNvSpPr>
            <a:spLocks noGrp="1"/>
          </p:cNvSpPr>
          <p:nvPr>
            <p:ph type="body" idx="1"/>
          </p:nvPr>
        </p:nvSpPr>
        <p:spPr>
          <a:xfrm>
            <a:off x="251520" y="188640"/>
            <a:ext cx="4896544" cy="1008112"/>
          </a:xfrm>
        </p:spPr>
        <p:txBody>
          <a:bodyPr/>
          <a:lstStyle/>
          <a:p>
            <a:r>
              <a:rPr lang="en-IN" b="1" dirty="0" smtClean="0"/>
              <a:t>Format</a:t>
            </a:r>
            <a:endParaRPr lang="en-IN" dirty="0"/>
          </a:p>
        </p:txBody>
      </p:sp>
      <p:pic>
        <p:nvPicPr>
          <p:cNvPr id="4" name="Content Placeholder 3" descr="https://upload.wikimedia.org/wikipedia/commons/thumb/8/84/ISBN_Details.svg/220px-ISBN_Details.svg.png">
            <a:hlinkClick r:id="rId2"/>
          </p:cNvPr>
          <p:cNvPicPr>
            <a:picLocks noGrp="1"/>
          </p:cNvPicPr>
          <p:nvPr>
            <p:ph sz="quarter" idx="2"/>
          </p:nvPr>
        </p:nvPicPr>
        <p:blipFill>
          <a:blip r:embed="rId3" cstate="print"/>
          <a:stretch>
            <a:fillRect/>
          </a:stretch>
        </p:blipFill>
        <p:spPr bwMode="auto">
          <a:xfrm>
            <a:off x="323528" y="1196752"/>
            <a:ext cx="4392488" cy="4176464"/>
          </a:xfrm>
          <a:prstGeom prst="rect">
            <a:avLst/>
          </a:prstGeom>
          <a:noFill/>
          <a:ln w="9525">
            <a:noFill/>
            <a:miter lim="800000"/>
            <a:headEnd/>
            <a:tailEnd/>
          </a:ln>
        </p:spPr>
      </p:pic>
      <p:sp>
        <p:nvSpPr>
          <p:cNvPr id="7" name="Content Placeholder 6"/>
          <p:cNvSpPr>
            <a:spLocks noGrp="1"/>
          </p:cNvSpPr>
          <p:nvPr>
            <p:ph sz="quarter" idx="4"/>
          </p:nvPr>
        </p:nvSpPr>
        <p:spPr/>
        <p:txBody>
          <a:bodyPr>
            <a:normAutofit fontScale="70000" lnSpcReduction="20000"/>
          </a:bodyPr>
          <a:lstStyle/>
          <a:p>
            <a:pPr algn="just">
              <a:lnSpc>
                <a:spcPct val="170000"/>
              </a:lnSpc>
            </a:pPr>
            <a:r>
              <a:rPr lang="en-IN" b="1" dirty="0" smtClean="0"/>
              <a:t>EAN: </a:t>
            </a:r>
            <a:r>
              <a:rPr lang="en-IN" dirty="0" smtClean="0"/>
              <a:t>European Article Number (Bar code 978 - 979) </a:t>
            </a:r>
          </a:p>
          <a:p>
            <a:pPr algn="just">
              <a:lnSpc>
                <a:spcPct val="170000"/>
              </a:lnSpc>
            </a:pPr>
            <a:r>
              <a:rPr lang="en-IN" b="1" dirty="0" smtClean="0"/>
              <a:t>Group: The country of origin or language area code</a:t>
            </a:r>
            <a:endParaRPr lang="en-IN" dirty="0" smtClean="0"/>
          </a:p>
          <a:p>
            <a:pPr algn="just">
              <a:lnSpc>
                <a:spcPct val="170000"/>
              </a:lnSpc>
            </a:pPr>
            <a:r>
              <a:rPr lang="en-IN" b="1" dirty="0" smtClean="0"/>
              <a:t>Publisher: Information of publishers (</a:t>
            </a:r>
            <a:r>
              <a:rPr lang="en-IN" dirty="0" smtClean="0"/>
              <a:t>the </a:t>
            </a:r>
            <a:r>
              <a:rPr lang="en-IN" i="1" dirty="0" smtClean="0"/>
              <a:t>registrant</a:t>
            </a:r>
            <a:r>
              <a:rPr lang="en-IN" dirty="0" smtClean="0"/>
              <a:t> element)</a:t>
            </a:r>
          </a:p>
          <a:p>
            <a:pPr algn="just">
              <a:lnSpc>
                <a:spcPct val="170000"/>
              </a:lnSpc>
            </a:pPr>
            <a:r>
              <a:rPr lang="en-IN" b="1" dirty="0" smtClean="0"/>
              <a:t>Title: The item number (</a:t>
            </a:r>
            <a:r>
              <a:rPr lang="en-IN" dirty="0" smtClean="0"/>
              <a:t>the </a:t>
            </a:r>
            <a:r>
              <a:rPr lang="en-IN" i="1" dirty="0" smtClean="0"/>
              <a:t>publication element</a:t>
            </a:r>
            <a:r>
              <a:rPr lang="en-IN" b="1" dirty="0" smtClean="0"/>
              <a:t>)</a:t>
            </a:r>
            <a:endParaRPr lang="en-IN" dirty="0" smtClean="0"/>
          </a:p>
          <a:p>
            <a:pPr algn="just">
              <a:lnSpc>
                <a:spcPct val="170000"/>
              </a:lnSpc>
            </a:pPr>
            <a:r>
              <a:rPr lang="en-IN" b="1" dirty="0" smtClean="0"/>
              <a:t>Check digit: Character as check digit </a:t>
            </a:r>
            <a:endParaRPr lang="en-IN" dirty="0" smtClean="0"/>
          </a:p>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595536"/>
          </a:xfrm>
        </p:spPr>
        <p:txBody>
          <a:bodyPr>
            <a:normAutofit fontScale="90000"/>
          </a:bodyPr>
          <a:lstStyle/>
          <a:p>
            <a:r>
              <a:rPr lang="en-IN" b="1" dirty="0" smtClean="0"/>
              <a:t>Process of ISBNs </a:t>
            </a:r>
            <a:endParaRPr lang="en-IN" dirty="0"/>
          </a:p>
        </p:txBody>
      </p:sp>
      <p:sp>
        <p:nvSpPr>
          <p:cNvPr id="3" name="Content Placeholder 2"/>
          <p:cNvSpPr>
            <a:spLocks noGrp="1"/>
          </p:cNvSpPr>
          <p:nvPr>
            <p:ph idx="1"/>
          </p:nvPr>
        </p:nvSpPr>
        <p:spPr>
          <a:xfrm>
            <a:off x="179512" y="1196752"/>
            <a:ext cx="8812088" cy="5256584"/>
          </a:xfrm>
        </p:spPr>
        <p:txBody>
          <a:bodyPr>
            <a:normAutofit fontScale="62500" lnSpcReduction="20000"/>
          </a:bodyPr>
          <a:lstStyle/>
          <a:p>
            <a:pPr algn="just">
              <a:lnSpc>
                <a:spcPct val="170000"/>
              </a:lnSpc>
            </a:pPr>
            <a:r>
              <a:rPr lang="en-IN" dirty="0" smtClean="0"/>
              <a:t>ISBN issuance is country-specific, in that ISBNs are issued by the ISBN registration agency that is responsible for that country or territory regardless of the publication language. The ranges of ISBNs assigned to any particular country are based on the publishing profile of the country concerned, and so the ranges will vary depending on the number of books and the number, type, and size of publishers that are active. </a:t>
            </a:r>
          </a:p>
          <a:p>
            <a:pPr algn="just">
              <a:lnSpc>
                <a:spcPct val="170000"/>
              </a:lnSpc>
            </a:pPr>
            <a:r>
              <a:rPr lang="en-IN" dirty="0" smtClean="0"/>
              <a:t>Some ISBN registration agencies are based in national libraries or within ministries of culture and thus may receive direct funding from government to support their services. </a:t>
            </a:r>
          </a:p>
          <a:p>
            <a:pPr algn="just">
              <a:lnSpc>
                <a:spcPct val="170000"/>
              </a:lnSpc>
            </a:pPr>
            <a:r>
              <a:rPr lang="en-IN" dirty="0" smtClean="0"/>
              <a:t>In other cases, the ISBN registration service is provided by organisations such as bibliographic data providers that are not government funded.</a:t>
            </a:r>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2656"/>
            <a:ext cx="8686800" cy="720080"/>
          </a:xfrm>
        </p:spPr>
        <p:txBody>
          <a:bodyPr>
            <a:normAutofit/>
          </a:bodyPr>
          <a:lstStyle/>
          <a:p>
            <a:r>
              <a:rPr lang="en-IN" b="1" dirty="0" smtClean="0"/>
              <a:t>Major ISBN agencies</a:t>
            </a:r>
            <a:endParaRPr lang="en-IN" dirty="0"/>
          </a:p>
        </p:txBody>
      </p:sp>
      <p:sp>
        <p:nvSpPr>
          <p:cNvPr id="3" name="Content Placeholder 2"/>
          <p:cNvSpPr>
            <a:spLocks noGrp="1"/>
          </p:cNvSpPr>
          <p:nvPr>
            <p:ph idx="1"/>
          </p:nvPr>
        </p:nvSpPr>
        <p:spPr>
          <a:xfrm>
            <a:off x="251520" y="1052736"/>
            <a:ext cx="8640960" cy="5472608"/>
          </a:xfrm>
        </p:spPr>
        <p:txBody>
          <a:bodyPr>
            <a:noAutofit/>
          </a:bodyPr>
          <a:lstStyle/>
          <a:p>
            <a:pPr lvl="0" algn="just">
              <a:lnSpc>
                <a:spcPct val="170000"/>
              </a:lnSpc>
            </a:pPr>
            <a:r>
              <a:rPr lang="en-IN" sz="1700" dirty="0" smtClean="0"/>
              <a:t>Australia – the commercial library services agency Thorpe-</a:t>
            </a:r>
            <a:r>
              <a:rPr lang="en-IN" sz="1700" dirty="0" err="1" smtClean="0"/>
              <a:t>Bowker</a:t>
            </a:r>
            <a:endParaRPr lang="en-IN" sz="1700" dirty="0" smtClean="0"/>
          </a:p>
          <a:p>
            <a:pPr lvl="0" algn="just">
              <a:lnSpc>
                <a:spcPct val="170000"/>
              </a:lnSpc>
            </a:pPr>
            <a:r>
              <a:rPr lang="en-IN" sz="1700" dirty="0" smtClean="0"/>
              <a:t>India – The Raja </a:t>
            </a:r>
            <a:r>
              <a:rPr lang="en-IN" sz="1700" dirty="0" err="1" smtClean="0"/>
              <a:t>Rammohun</a:t>
            </a:r>
            <a:r>
              <a:rPr lang="en-IN" sz="1700" dirty="0" smtClean="0"/>
              <a:t> Roy National Agency for ISBN (Book Promotion and Copyright Division), under Department of Higher Education, a constituent of the Ministry of Human Resource Development</a:t>
            </a:r>
          </a:p>
          <a:p>
            <a:pPr lvl="0" algn="just">
              <a:lnSpc>
                <a:spcPct val="170000"/>
              </a:lnSpc>
            </a:pPr>
            <a:r>
              <a:rPr lang="en-IN" sz="1700" dirty="0" smtClean="0"/>
              <a:t>New Zealand – The National Library of New Zealand;</a:t>
            </a:r>
          </a:p>
          <a:p>
            <a:pPr lvl="0" algn="just">
              <a:lnSpc>
                <a:spcPct val="170000"/>
              </a:lnSpc>
            </a:pPr>
            <a:r>
              <a:rPr lang="en-IN" sz="1700" dirty="0" smtClean="0"/>
              <a:t>Pakistan – National Library of Pakistan</a:t>
            </a:r>
          </a:p>
          <a:p>
            <a:pPr lvl="0" algn="just">
              <a:lnSpc>
                <a:spcPct val="170000"/>
              </a:lnSpc>
            </a:pPr>
            <a:r>
              <a:rPr lang="en-IN" sz="1700" dirty="0" smtClean="0"/>
              <a:t>Philippines – National Library of the Philippines</a:t>
            </a:r>
          </a:p>
          <a:p>
            <a:pPr lvl="0" algn="just">
              <a:lnSpc>
                <a:spcPct val="170000"/>
              </a:lnSpc>
            </a:pPr>
            <a:r>
              <a:rPr lang="en-IN" sz="1700" dirty="0" smtClean="0"/>
              <a:t>South Africa – National Library of South Africa</a:t>
            </a:r>
          </a:p>
          <a:p>
            <a:pPr lvl="0" algn="just">
              <a:lnSpc>
                <a:spcPct val="170000"/>
              </a:lnSpc>
            </a:pPr>
            <a:r>
              <a:rPr lang="en-IN" sz="1700" dirty="0" smtClean="0"/>
              <a:t>United Kingdom and Republic of Ireland -</a:t>
            </a:r>
            <a:r>
              <a:rPr lang="en-IN" sz="1700" i="1" dirty="0" smtClean="0"/>
              <a:t>Nielsen Book Services Ltd</a:t>
            </a:r>
            <a:r>
              <a:rPr lang="en-IN" sz="1700" dirty="0" smtClean="0"/>
              <a:t>, part of Nielsen Holdings</a:t>
            </a:r>
          </a:p>
          <a:p>
            <a:pPr lvl="0" algn="just">
              <a:lnSpc>
                <a:spcPct val="170000"/>
              </a:lnSpc>
            </a:pPr>
            <a:r>
              <a:rPr lang="en-IN" sz="1700" dirty="0" smtClean="0"/>
              <a:t>United States – </a:t>
            </a:r>
            <a:r>
              <a:rPr lang="en-IN" sz="1700" dirty="0" smtClean="0">
                <a:hlinkClick r:id="rId2" tooltip="R.R. Bowker"/>
              </a:rPr>
              <a:t>R.R. </a:t>
            </a:r>
            <a:r>
              <a:rPr lang="en-IN" sz="1700" dirty="0" err="1" smtClean="0">
                <a:hlinkClick r:id="rId2" tooltip="R.R. Bowker"/>
              </a:rPr>
              <a:t>Bowker</a:t>
            </a:r>
            <a:endParaRPr lang="en-IN" sz="17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2656"/>
            <a:ext cx="8686800" cy="720080"/>
          </a:xfrm>
        </p:spPr>
        <p:txBody>
          <a:bodyPr>
            <a:normAutofit/>
          </a:bodyPr>
          <a:lstStyle/>
          <a:p>
            <a:r>
              <a:rPr lang="en-IN" b="1" dirty="0" smtClean="0"/>
              <a:t>ISBN-13 check digit calculation</a:t>
            </a:r>
            <a:endParaRPr lang="en-IN" dirty="0"/>
          </a:p>
        </p:txBody>
      </p:sp>
      <p:sp>
        <p:nvSpPr>
          <p:cNvPr id="3" name="Content Placeholder 2"/>
          <p:cNvSpPr>
            <a:spLocks noGrp="1"/>
          </p:cNvSpPr>
          <p:nvPr>
            <p:ph idx="1"/>
          </p:nvPr>
        </p:nvSpPr>
        <p:spPr>
          <a:xfrm>
            <a:off x="304800" y="1340768"/>
            <a:ext cx="8686800" cy="5328592"/>
          </a:xfrm>
        </p:spPr>
        <p:txBody>
          <a:bodyPr>
            <a:normAutofit fontScale="70000" lnSpcReduction="20000"/>
          </a:bodyPr>
          <a:lstStyle/>
          <a:p>
            <a:pPr algn="just">
              <a:lnSpc>
                <a:spcPct val="170000"/>
              </a:lnSpc>
            </a:pPr>
            <a:r>
              <a:rPr lang="en-IN" dirty="0" smtClean="0">
                <a:solidFill>
                  <a:schemeClr val="tx1"/>
                </a:solidFill>
              </a:rPr>
              <a:t>The ISBN-13 check digit, which is the last digit of the ISBN, must range from 0 to 9 and must be such that the sum of all the thirteen digits, each multiplied by its (integer) weight, alternating between 1 and 3, is a multiple of </a:t>
            </a:r>
            <a:r>
              <a:rPr lang="en-IN" u="sng" dirty="0" smtClean="0">
                <a:solidFill>
                  <a:schemeClr val="tx1"/>
                </a:solidFill>
              </a:rPr>
              <a:t>10</a:t>
            </a:r>
            <a:r>
              <a:rPr lang="en-IN" dirty="0" smtClean="0">
                <a:solidFill>
                  <a:schemeClr val="tx1"/>
                </a:solidFill>
              </a:rPr>
              <a:t>.</a:t>
            </a:r>
          </a:p>
          <a:p>
            <a:pPr algn="just">
              <a:lnSpc>
                <a:spcPct val="170000"/>
              </a:lnSpc>
            </a:pPr>
            <a:r>
              <a:rPr lang="en-IN" dirty="0" smtClean="0">
                <a:solidFill>
                  <a:schemeClr val="tx1"/>
                </a:solidFill>
              </a:rPr>
              <a:t>The calculation of an ISBN-13 check digit begins with the first twelve digits of the 13-digit ISBN (thus excluding the check digit itself). Each digit, from left to right, is alternately multiplied by 1 or 3. </a:t>
            </a:r>
          </a:p>
          <a:p>
            <a:pPr algn="just">
              <a:lnSpc>
                <a:spcPct val="170000"/>
              </a:lnSpc>
            </a:pPr>
            <a:r>
              <a:rPr lang="en-IN" dirty="0" smtClean="0">
                <a:solidFill>
                  <a:schemeClr val="tx1"/>
                </a:solidFill>
              </a:rPr>
              <a:t>Subtracted from 10, that leaves a result from 1 to 10. </a:t>
            </a:r>
          </a:p>
          <a:p>
            <a:pPr algn="just">
              <a:lnSpc>
                <a:spcPct val="170000"/>
              </a:lnSpc>
            </a:pPr>
            <a:r>
              <a:rPr lang="en-IN" dirty="0" smtClean="0">
                <a:solidFill>
                  <a:schemeClr val="tx1"/>
                </a:solidFill>
              </a:rPr>
              <a:t>A zero (0) replaces a ten (10), so, in all cases, a single check digit results.</a:t>
            </a:r>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80728"/>
            <a:ext cx="8686800" cy="5688632"/>
          </a:xfrm>
        </p:spPr>
        <p:txBody>
          <a:bodyPr>
            <a:normAutofit fontScale="85000" lnSpcReduction="10000"/>
          </a:bodyPr>
          <a:lstStyle/>
          <a:p>
            <a:pPr algn="just">
              <a:lnSpc>
                <a:spcPct val="150000"/>
              </a:lnSpc>
            </a:pPr>
            <a:r>
              <a:rPr lang="en-IN" dirty="0" smtClean="0"/>
              <a:t>For example, the ISBN-13 check digit of </a:t>
            </a:r>
            <a:r>
              <a:rPr lang="en-IN" b="1" dirty="0" smtClean="0"/>
              <a:t>978-0-306-40615-</a:t>
            </a:r>
            <a:r>
              <a:rPr lang="en-IN" b="1" i="1" dirty="0" smtClean="0"/>
              <a:t>?</a:t>
            </a:r>
            <a:r>
              <a:rPr lang="en-IN" dirty="0" smtClean="0"/>
              <a:t> is calculated as follows:</a:t>
            </a:r>
          </a:p>
          <a:p>
            <a:pPr algn="just">
              <a:lnSpc>
                <a:spcPct val="150000"/>
              </a:lnSpc>
            </a:pPr>
            <a:r>
              <a:rPr lang="en-IN" dirty="0" smtClean="0"/>
              <a:t>s = </a:t>
            </a:r>
            <a:r>
              <a:rPr lang="en-IN" b="1" dirty="0" smtClean="0"/>
              <a:t>9</a:t>
            </a:r>
            <a:r>
              <a:rPr lang="en-IN" dirty="0" smtClean="0"/>
              <a:t>×1 + </a:t>
            </a:r>
            <a:r>
              <a:rPr lang="en-IN" b="1" dirty="0" smtClean="0"/>
              <a:t>7</a:t>
            </a:r>
            <a:r>
              <a:rPr lang="en-IN" dirty="0" smtClean="0"/>
              <a:t>×3 + </a:t>
            </a:r>
            <a:r>
              <a:rPr lang="en-IN" b="1" dirty="0" smtClean="0"/>
              <a:t>8</a:t>
            </a:r>
            <a:r>
              <a:rPr lang="en-IN" dirty="0" smtClean="0"/>
              <a:t>×1 + 0×3 + 3×1 + 0×3 + 6×1 + 4×3 + 0×1 + 6×3 + 1×1 + 5×3  =   9 + 21 +   8 +   0 +   3 +   0 +   6 + 12 +   0 + 18 +   1 + 15  = 93</a:t>
            </a:r>
          </a:p>
          <a:p>
            <a:pPr algn="just">
              <a:lnSpc>
                <a:spcPct val="150000"/>
              </a:lnSpc>
            </a:pPr>
            <a:r>
              <a:rPr lang="en-IN" dirty="0" smtClean="0"/>
              <a:t>93 / 10 = 9 </a:t>
            </a:r>
            <a:r>
              <a:rPr lang="en-IN" dirty="0" smtClean="0">
                <a:solidFill>
                  <a:srgbClr val="FF0000"/>
                </a:solidFill>
              </a:rPr>
              <a:t>remainder 3</a:t>
            </a:r>
          </a:p>
          <a:p>
            <a:pPr algn="just">
              <a:lnSpc>
                <a:spcPct val="150000"/>
              </a:lnSpc>
              <a:buNone/>
            </a:pPr>
            <a:r>
              <a:rPr lang="en-IN" dirty="0" smtClean="0"/>
              <a:t>			10 –  3 = </a:t>
            </a:r>
            <a:r>
              <a:rPr lang="en-IN" dirty="0" smtClean="0">
                <a:solidFill>
                  <a:srgbClr val="FF0000"/>
                </a:solidFill>
              </a:rPr>
              <a:t>7</a:t>
            </a:r>
          </a:p>
          <a:p>
            <a:pPr algn="just">
              <a:lnSpc>
                <a:spcPct val="150000"/>
              </a:lnSpc>
              <a:buNone/>
            </a:pPr>
            <a:r>
              <a:rPr lang="en-IN" dirty="0" smtClean="0"/>
              <a:t>A zero (0) replaces a ten (10), so, in all cases, a single check digit results</a:t>
            </a:r>
            <a:endParaRPr lang="en-IN" dirty="0" smtClean="0">
              <a:solidFill>
                <a:srgbClr val="FF0000"/>
              </a:solidFill>
            </a:endParaRPr>
          </a:p>
          <a:p>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595536"/>
          </a:xfrm>
        </p:spPr>
        <p:txBody>
          <a:bodyPr>
            <a:normAutofit fontScale="90000"/>
          </a:bodyPr>
          <a:lstStyle/>
          <a:p>
            <a:r>
              <a:rPr lang="en-IN" b="1" dirty="0" err="1" smtClean="0"/>
              <a:t>eISBN</a:t>
            </a:r>
            <a:endParaRPr lang="en-IN" dirty="0"/>
          </a:p>
        </p:txBody>
      </p:sp>
      <p:sp>
        <p:nvSpPr>
          <p:cNvPr id="3" name="Content Placeholder 2"/>
          <p:cNvSpPr>
            <a:spLocks noGrp="1"/>
          </p:cNvSpPr>
          <p:nvPr>
            <p:ph idx="1"/>
          </p:nvPr>
        </p:nvSpPr>
        <p:spPr>
          <a:xfrm>
            <a:off x="179512" y="1052736"/>
            <a:ext cx="8812088" cy="5544616"/>
          </a:xfrm>
        </p:spPr>
        <p:txBody>
          <a:bodyPr>
            <a:normAutofit fontScale="77500" lnSpcReduction="20000"/>
          </a:bodyPr>
          <a:lstStyle/>
          <a:p>
            <a:pPr algn="just">
              <a:lnSpc>
                <a:spcPct val="170000"/>
              </a:lnSpc>
            </a:pPr>
            <a:r>
              <a:rPr lang="en-IN" dirty="0" smtClean="0"/>
              <a:t>Only the term "ISBN" should be used; the terms "</a:t>
            </a:r>
            <a:r>
              <a:rPr lang="en-IN" dirty="0" err="1" smtClean="0"/>
              <a:t>eISBN</a:t>
            </a:r>
            <a:r>
              <a:rPr lang="en-IN" dirty="0" smtClean="0"/>
              <a:t>" and "e-ISBN" have historically been sources of confusion and should be avoided. If a book exists in one or more digital (e-book) formats, each of those formats must have its own ISBN. </a:t>
            </a:r>
          </a:p>
          <a:p>
            <a:pPr algn="just">
              <a:lnSpc>
                <a:spcPct val="170000"/>
              </a:lnSpc>
            </a:pPr>
            <a:r>
              <a:rPr lang="en-IN" dirty="0" smtClean="0"/>
              <a:t>In other words, each of the three separate EPUB, Amazon Kindle, and PDF formats of a particular book will have its own specific ISBN. They should not share the ISBN of the paper version, and there is no generic "</a:t>
            </a:r>
            <a:r>
              <a:rPr lang="en-IN" dirty="0" err="1" smtClean="0"/>
              <a:t>eISBN</a:t>
            </a:r>
            <a:r>
              <a:rPr lang="en-IN" dirty="0" smtClean="0"/>
              <a:t>" which encompasses all the e-book formats for a title.</a:t>
            </a:r>
          </a:p>
          <a:p>
            <a:endParaRPr lang="en-IN"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26</TotalTime>
  <Words>335</Words>
  <Application>Microsoft Office PowerPoint</Application>
  <PresentationFormat>On-screen Show (4:3)</PresentationFormat>
  <Paragraphs>50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Trek</vt:lpstr>
      <vt:lpstr>By Dr. P.S. Rajput Assistant Professor,  DLISc, UCSSH Mohanlal Sukhadia University, Udaipur E-mail: drpsrajput@mlsu.ac.in </vt:lpstr>
      <vt:lpstr>ISBN</vt:lpstr>
      <vt:lpstr>Cont... </vt:lpstr>
      <vt:lpstr> </vt:lpstr>
      <vt:lpstr>Process of ISBNs </vt:lpstr>
      <vt:lpstr>Major ISBN agencies</vt:lpstr>
      <vt:lpstr>ISBN-13 check digit calculation</vt:lpstr>
      <vt:lpstr>Slide 8</vt:lpstr>
      <vt:lpstr>eISBN</vt:lpstr>
      <vt:lpstr>Slide 10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By Dr. P.S. Rajput Assistant Professor,  DLISc, UCSSH Mohanlal Sukhadia University, Udaipur E-mail: drpsrajput@mlsu.ac.in </dc:title>
  <dc:creator>library</dc:creator>
  <cp:lastModifiedBy>library</cp:lastModifiedBy>
  <cp:revision>12</cp:revision>
  <dcterms:created xsi:type="dcterms:W3CDTF">2020-06-04T17:03:57Z</dcterms:created>
  <dcterms:modified xsi:type="dcterms:W3CDTF">2020-06-10T03:07:25Z</dcterms:modified>
</cp:coreProperties>
</file>