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4C672-EEF7-4B08-B97E-8119FB18A4E5}" type="doc">
      <dgm:prSet loTypeId="urn:microsoft.com/office/officeart/2005/8/layout/pyramid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B35BE6-476C-48D0-BD82-541354E7F921}">
      <dgm:prSet phldrT="[Text]"/>
      <dgm:spPr/>
      <dgm:t>
        <a:bodyPr/>
        <a:lstStyle/>
        <a:p>
          <a:r>
            <a:rPr lang="en-US" b="1" dirty="0" smtClean="0"/>
            <a:t>OCR</a:t>
          </a:r>
          <a:endParaRPr lang="en-US" b="1" dirty="0"/>
        </a:p>
      </dgm:t>
    </dgm:pt>
    <dgm:pt modelId="{7B5AF79D-885E-4E18-8FD7-09C5D136560F}" type="parTrans" cxnId="{7645F70A-5EB1-4873-B1E0-2A31FB4B6DCD}">
      <dgm:prSet/>
      <dgm:spPr/>
      <dgm:t>
        <a:bodyPr/>
        <a:lstStyle/>
        <a:p>
          <a:endParaRPr lang="en-US"/>
        </a:p>
      </dgm:t>
    </dgm:pt>
    <dgm:pt modelId="{070A4327-F817-47E7-A5E8-AC799EAA7988}" type="sibTrans" cxnId="{7645F70A-5EB1-4873-B1E0-2A31FB4B6DCD}">
      <dgm:prSet/>
      <dgm:spPr/>
      <dgm:t>
        <a:bodyPr/>
        <a:lstStyle/>
        <a:p>
          <a:endParaRPr lang="en-US"/>
        </a:p>
      </dgm:t>
    </dgm:pt>
    <dgm:pt modelId="{95F7E51B-923B-4695-A557-A7C5B5BF5284}">
      <dgm:prSet phldrT="[Text]"/>
      <dgm:spPr/>
      <dgm:t>
        <a:bodyPr/>
        <a:lstStyle/>
        <a:p>
          <a:r>
            <a:rPr lang="en-US" b="1" dirty="0" smtClean="0"/>
            <a:t>ICR</a:t>
          </a:r>
          <a:endParaRPr lang="en-US" b="1" dirty="0"/>
        </a:p>
      </dgm:t>
    </dgm:pt>
    <dgm:pt modelId="{50029BA5-7611-4A87-976F-3AED52FDEE77}" type="parTrans" cxnId="{464092D1-D806-4114-9A9B-5D0349F3A623}">
      <dgm:prSet/>
      <dgm:spPr/>
      <dgm:t>
        <a:bodyPr/>
        <a:lstStyle/>
        <a:p>
          <a:endParaRPr lang="en-US"/>
        </a:p>
      </dgm:t>
    </dgm:pt>
    <dgm:pt modelId="{D69E810D-3924-49EE-AB1B-F5A9E104F939}" type="sibTrans" cxnId="{464092D1-D806-4114-9A9B-5D0349F3A623}">
      <dgm:prSet/>
      <dgm:spPr/>
      <dgm:t>
        <a:bodyPr/>
        <a:lstStyle/>
        <a:p>
          <a:endParaRPr lang="en-US"/>
        </a:p>
      </dgm:t>
    </dgm:pt>
    <dgm:pt modelId="{5DFDBC36-59C5-491C-8EC6-35144A9874BC}">
      <dgm:prSet phldrT="[Text]"/>
      <dgm:spPr/>
      <dgm:t>
        <a:bodyPr/>
        <a:lstStyle/>
        <a:p>
          <a:r>
            <a:rPr lang="en-US" b="1" dirty="0" smtClean="0"/>
            <a:t>OWR</a:t>
          </a:r>
          <a:endParaRPr lang="en-US" b="1" dirty="0"/>
        </a:p>
      </dgm:t>
    </dgm:pt>
    <dgm:pt modelId="{06D2282F-7FC8-4858-9260-29BD6479BAFC}" type="parTrans" cxnId="{FD499661-6B94-4ECA-BE04-F8BA28B0AC0B}">
      <dgm:prSet/>
      <dgm:spPr/>
      <dgm:t>
        <a:bodyPr/>
        <a:lstStyle/>
        <a:p>
          <a:endParaRPr lang="en-US"/>
        </a:p>
      </dgm:t>
    </dgm:pt>
    <dgm:pt modelId="{A457B9E4-C564-4D63-8FCE-7BE88D82B1DF}" type="sibTrans" cxnId="{FD499661-6B94-4ECA-BE04-F8BA28B0AC0B}">
      <dgm:prSet/>
      <dgm:spPr/>
      <dgm:t>
        <a:bodyPr/>
        <a:lstStyle/>
        <a:p>
          <a:endParaRPr lang="en-US"/>
        </a:p>
      </dgm:t>
    </dgm:pt>
    <dgm:pt modelId="{936379D6-4862-40AC-B8C7-2D4FC3098F2C}">
      <dgm:prSet phldrT="[Text]"/>
      <dgm:spPr/>
      <dgm:t>
        <a:bodyPr/>
        <a:lstStyle/>
        <a:p>
          <a:r>
            <a:rPr lang="en-US" b="1" dirty="0" smtClean="0"/>
            <a:t>IWR</a:t>
          </a:r>
          <a:endParaRPr lang="en-US" b="1" dirty="0"/>
        </a:p>
      </dgm:t>
    </dgm:pt>
    <dgm:pt modelId="{D03CFB6B-8D35-460F-AE91-C0E66F0C942B}" type="parTrans" cxnId="{6F5D1446-4E14-43C4-B9ED-BE1DFC846025}">
      <dgm:prSet/>
      <dgm:spPr/>
      <dgm:t>
        <a:bodyPr/>
        <a:lstStyle/>
        <a:p>
          <a:endParaRPr lang="en-US"/>
        </a:p>
      </dgm:t>
    </dgm:pt>
    <dgm:pt modelId="{DDA43917-038D-4B1C-8AB9-59D844464F31}" type="sibTrans" cxnId="{6F5D1446-4E14-43C4-B9ED-BE1DFC846025}">
      <dgm:prSet/>
      <dgm:spPr/>
      <dgm:t>
        <a:bodyPr/>
        <a:lstStyle/>
        <a:p>
          <a:endParaRPr lang="en-US"/>
        </a:p>
      </dgm:t>
    </dgm:pt>
    <dgm:pt modelId="{7D2810FA-FCF5-4F10-877A-A2D04EE0B6CA}" type="pres">
      <dgm:prSet presAssocID="{DE24C672-EEF7-4B08-B97E-8119FB18A4E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282354-05A3-4D06-8C74-9C3E67D662B3}" type="pres">
      <dgm:prSet presAssocID="{DE24C672-EEF7-4B08-B97E-8119FB18A4E5}" presName="triangle1" presStyleLbl="node1" presStyleIdx="0" presStyleCnt="4" custLinFactNeighborX="1250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62AED-3160-4543-BA8E-9116951C9F32}" type="pres">
      <dgm:prSet presAssocID="{DE24C672-EEF7-4B08-B97E-8119FB18A4E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8EB4E-A701-4E77-9C6E-53A1AD12D46D}" type="pres">
      <dgm:prSet presAssocID="{DE24C672-EEF7-4B08-B97E-8119FB18A4E5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7B512-F6A2-4A7E-87E7-CD8EF0A9A7A8}" type="pres">
      <dgm:prSet presAssocID="{DE24C672-EEF7-4B08-B97E-8119FB18A4E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45F70A-5EB1-4873-B1E0-2A31FB4B6DCD}" srcId="{DE24C672-EEF7-4B08-B97E-8119FB18A4E5}" destId="{57B35BE6-476C-48D0-BD82-541354E7F921}" srcOrd="0" destOrd="0" parTransId="{7B5AF79D-885E-4E18-8FD7-09C5D136560F}" sibTransId="{070A4327-F817-47E7-A5E8-AC799EAA7988}"/>
    <dgm:cxn modelId="{0575E905-49D8-428D-ACE7-4A0101A2422D}" type="presOf" srcId="{5DFDBC36-59C5-491C-8EC6-35144A9874BC}" destId="{A6C8EB4E-A701-4E77-9C6E-53A1AD12D46D}" srcOrd="0" destOrd="0" presId="urn:microsoft.com/office/officeart/2005/8/layout/pyramid4"/>
    <dgm:cxn modelId="{71180D3C-CAEB-491E-AECF-3094EB133FA0}" type="presOf" srcId="{936379D6-4862-40AC-B8C7-2D4FC3098F2C}" destId="{F867B512-F6A2-4A7E-87E7-CD8EF0A9A7A8}" srcOrd="0" destOrd="0" presId="urn:microsoft.com/office/officeart/2005/8/layout/pyramid4"/>
    <dgm:cxn modelId="{6F5D1446-4E14-43C4-B9ED-BE1DFC846025}" srcId="{DE24C672-EEF7-4B08-B97E-8119FB18A4E5}" destId="{936379D6-4862-40AC-B8C7-2D4FC3098F2C}" srcOrd="3" destOrd="0" parTransId="{D03CFB6B-8D35-460F-AE91-C0E66F0C942B}" sibTransId="{DDA43917-038D-4B1C-8AB9-59D844464F31}"/>
    <dgm:cxn modelId="{464092D1-D806-4114-9A9B-5D0349F3A623}" srcId="{DE24C672-EEF7-4B08-B97E-8119FB18A4E5}" destId="{95F7E51B-923B-4695-A557-A7C5B5BF5284}" srcOrd="1" destOrd="0" parTransId="{50029BA5-7611-4A87-976F-3AED52FDEE77}" sibTransId="{D69E810D-3924-49EE-AB1B-F5A9E104F939}"/>
    <dgm:cxn modelId="{FD499661-6B94-4ECA-BE04-F8BA28B0AC0B}" srcId="{DE24C672-EEF7-4B08-B97E-8119FB18A4E5}" destId="{5DFDBC36-59C5-491C-8EC6-35144A9874BC}" srcOrd="2" destOrd="0" parTransId="{06D2282F-7FC8-4858-9260-29BD6479BAFC}" sibTransId="{A457B9E4-C564-4D63-8FCE-7BE88D82B1DF}"/>
    <dgm:cxn modelId="{6F4DABF4-8358-4C00-970D-33874C37CF6B}" type="presOf" srcId="{57B35BE6-476C-48D0-BD82-541354E7F921}" destId="{5B282354-05A3-4D06-8C74-9C3E67D662B3}" srcOrd="0" destOrd="0" presId="urn:microsoft.com/office/officeart/2005/8/layout/pyramid4"/>
    <dgm:cxn modelId="{46377874-C2EE-48C7-819E-967D928D03D7}" type="presOf" srcId="{95F7E51B-923B-4695-A557-A7C5B5BF5284}" destId="{8B062AED-3160-4543-BA8E-9116951C9F32}" srcOrd="0" destOrd="0" presId="urn:microsoft.com/office/officeart/2005/8/layout/pyramid4"/>
    <dgm:cxn modelId="{D2A29519-6C46-4B89-B338-F0B992E7C64D}" type="presOf" srcId="{DE24C672-EEF7-4B08-B97E-8119FB18A4E5}" destId="{7D2810FA-FCF5-4F10-877A-A2D04EE0B6CA}" srcOrd="0" destOrd="0" presId="urn:microsoft.com/office/officeart/2005/8/layout/pyramid4"/>
    <dgm:cxn modelId="{6B987609-326F-46CD-AAF5-79FD97D78FA7}" type="presParOf" srcId="{7D2810FA-FCF5-4F10-877A-A2D04EE0B6CA}" destId="{5B282354-05A3-4D06-8C74-9C3E67D662B3}" srcOrd="0" destOrd="0" presId="urn:microsoft.com/office/officeart/2005/8/layout/pyramid4"/>
    <dgm:cxn modelId="{1504C5FD-3A85-4986-A376-F275EE60C29C}" type="presParOf" srcId="{7D2810FA-FCF5-4F10-877A-A2D04EE0B6CA}" destId="{8B062AED-3160-4543-BA8E-9116951C9F32}" srcOrd="1" destOrd="0" presId="urn:microsoft.com/office/officeart/2005/8/layout/pyramid4"/>
    <dgm:cxn modelId="{0BE0AEF1-B06B-4E2E-96C4-2A8CA8D09976}" type="presParOf" srcId="{7D2810FA-FCF5-4F10-877A-A2D04EE0B6CA}" destId="{A6C8EB4E-A701-4E77-9C6E-53A1AD12D46D}" srcOrd="2" destOrd="0" presId="urn:microsoft.com/office/officeart/2005/8/layout/pyramid4"/>
    <dgm:cxn modelId="{35ECC9ED-ACCE-4E70-8450-87AD674C1FC9}" type="presParOf" srcId="{7D2810FA-FCF5-4F10-877A-A2D04EE0B6CA}" destId="{F867B512-F6A2-4A7E-87E7-CD8EF0A9A7A8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3B2823-94CD-4330-A394-6E3D5FF04E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8B9A8F-F301-4E30-874B-44F30ACD4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740664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Dr. P.S. </a:t>
            </a:r>
            <a:r>
              <a:rPr lang="en-US" dirty="0" err="1" smtClean="0">
                <a:solidFill>
                  <a:srgbClr val="0070C0"/>
                </a:solidFill>
              </a:rPr>
              <a:t>Rajput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620000" cy="5334000"/>
          </a:xfrm>
        </p:spPr>
        <p:txBody>
          <a:bodyPr/>
          <a:lstStyle/>
          <a:p>
            <a:r>
              <a:rPr lang="en-US" dirty="0" smtClean="0"/>
              <a:t>No </a:t>
            </a:r>
            <a:r>
              <a:rPr lang="en-US" b="1" dirty="0" smtClean="0"/>
              <a:t>OCR</a:t>
            </a:r>
            <a:r>
              <a:rPr lang="en-US" dirty="0" smtClean="0"/>
              <a:t> scanning system is infallible</a:t>
            </a:r>
          </a:p>
          <a:p>
            <a:r>
              <a:rPr lang="en-US" dirty="0" smtClean="0"/>
              <a:t>Time-consuming </a:t>
            </a:r>
          </a:p>
          <a:p>
            <a:r>
              <a:rPr lang="en-US" dirty="0" smtClean="0"/>
              <a:t>Proofreading</a:t>
            </a:r>
          </a:p>
          <a:p>
            <a:r>
              <a:rPr lang="en-US" dirty="0" smtClean="0"/>
              <a:t>Lack of accuracy</a:t>
            </a:r>
          </a:p>
          <a:p>
            <a:r>
              <a:rPr lang="en-US" dirty="0" smtClean="0"/>
              <a:t>Additional works </a:t>
            </a:r>
          </a:p>
          <a:p>
            <a:r>
              <a:rPr lang="en-US" dirty="0" smtClean="0"/>
              <a:t>Limitation of documents: Face problems in old documents.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Definition: An </a:t>
            </a:r>
            <a:r>
              <a:rPr lang="en-US" b="1" dirty="0"/>
              <a:t>OCR</a:t>
            </a:r>
            <a:r>
              <a:rPr lang="en-US" dirty="0"/>
              <a:t> (</a:t>
            </a:r>
            <a:r>
              <a:rPr lang="en-US" b="1" dirty="0"/>
              <a:t>Optical Character Recognition</a:t>
            </a:r>
            <a:r>
              <a:rPr lang="en-US" dirty="0"/>
              <a:t>) </a:t>
            </a:r>
            <a:r>
              <a:rPr lang="en-US" b="1" dirty="0"/>
              <a:t>system</a:t>
            </a:r>
            <a:r>
              <a:rPr lang="en-US" dirty="0"/>
              <a:t> is a computerized scanning </a:t>
            </a:r>
            <a:r>
              <a:rPr lang="en-US" b="1" dirty="0"/>
              <a:t>system</a:t>
            </a:r>
            <a:r>
              <a:rPr lang="en-US" dirty="0"/>
              <a:t> enabling you to scan text documents into an electronic computer file which you can then edit using a word processor on your computer. </a:t>
            </a:r>
            <a:r>
              <a:rPr lang="en-US" b="1" dirty="0"/>
              <a:t>Optical Character Recognition</a:t>
            </a:r>
            <a:r>
              <a:rPr lang="en-US" dirty="0"/>
              <a:t> is the machine recognition of printed text characters.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			</a:t>
            </a:r>
            <a:r>
              <a:rPr lang="en-US" sz="4800" b="1" dirty="0" smtClean="0">
                <a:solidFill>
                  <a:schemeClr val="tx1"/>
                </a:solidFill>
              </a:rPr>
              <a:t>Types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838199"/>
          <a:ext cx="6019800" cy="3962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51054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Optical Character Recognition (OCR)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Optical Word Recognition (OWR)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Intelligent Character Recognition (ICR)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Intelligent Word Recognition (IWR)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Optical character recognition (OCR)</a:t>
            </a:r>
            <a:r>
              <a:rPr lang="en-US" dirty="0"/>
              <a:t> – targets typewritten text, </a:t>
            </a:r>
            <a:r>
              <a:rPr lang="en-US" dirty="0" smtClean="0"/>
              <a:t>one character at </a:t>
            </a:r>
            <a:r>
              <a:rPr lang="en-US" dirty="0"/>
              <a:t>a time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Optical word recognition</a:t>
            </a:r>
            <a:r>
              <a:rPr lang="en-US" dirty="0"/>
              <a:t> – targets typewritten text, one word at a </a:t>
            </a:r>
            <a:r>
              <a:rPr lang="en-US" dirty="0" smtClean="0"/>
              <a:t>time.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467600" cy="5364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Intelligent Character Recognition (ICR): </a:t>
            </a:r>
            <a:r>
              <a:rPr lang="en-US" dirty="0" smtClean="0"/>
              <a:t>Handwritten print script text one character at a time.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Intelligent Word Recognition (IWR): </a:t>
            </a:r>
            <a:r>
              <a:rPr lang="en-US" dirty="0" smtClean="0"/>
              <a:t>Handwritten print script text one word at a time.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467600" cy="52117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Pre-processing</a:t>
            </a:r>
            <a:endParaRPr lang="en-US" b="1" dirty="0"/>
          </a:p>
          <a:p>
            <a:pPr algn="just"/>
            <a:r>
              <a:rPr lang="en-US" dirty="0" smtClean="0"/>
              <a:t>properly alignment when </a:t>
            </a:r>
            <a:r>
              <a:rPr lang="en-US" dirty="0"/>
              <a:t>scanned, it may need to be tilted a few degrees clockwise or counterclockwise in order to make lines of text perfectly horizontal or vertical.</a:t>
            </a:r>
          </a:p>
          <a:p>
            <a:pPr algn="just"/>
            <a:r>
              <a:rPr lang="en-US" dirty="0" smtClean="0"/>
              <a:t>Remove spots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Convert </a:t>
            </a:r>
            <a:r>
              <a:rPr lang="en-US" dirty="0"/>
              <a:t>an </a:t>
            </a:r>
            <a:r>
              <a:rPr lang="en-US" dirty="0" smtClean="0"/>
              <a:t>image in binary image (Colors)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Effectiveness for quality</a:t>
            </a:r>
            <a:endParaRPr lang="en-US" dirty="0"/>
          </a:p>
          <a:p>
            <a:pPr algn="just"/>
            <a:r>
              <a:rPr lang="en-US" dirty="0"/>
              <a:t>Line removal – Cleans up </a:t>
            </a:r>
            <a:r>
              <a:rPr lang="en-US" dirty="0" smtClean="0"/>
              <a:t>boxes </a:t>
            </a:r>
            <a:r>
              <a:rPr lang="en-US" dirty="0"/>
              <a:t>and </a:t>
            </a:r>
            <a:r>
              <a:rPr lang="en-US" dirty="0" smtClean="0"/>
              <a:t>lines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Layout: Columns</a:t>
            </a:r>
            <a:r>
              <a:rPr lang="en-US" dirty="0"/>
              <a:t>, paragraphs, captions, </a:t>
            </a:r>
            <a:r>
              <a:rPr lang="en-US" dirty="0" smtClean="0"/>
              <a:t>tables etc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Line and word </a:t>
            </a:r>
            <a:r>
              <a:rPr lang="en-US" dirty="0" smtClean="0"/>
              <a:t>detection: Establishes </a:t>
            </a:r>
            <a:r>
              <a:rPr lang="en-US" dirty="0"/>
              <a:t>baseline for word and character shapes, separates words if necessary.</a:t>
            </a:r>
          </a:p>
          <a:p>
            <a:pPr algn="just"/>
            <a:r>
              <a:rPr lang="en-US" dirty="0"/>
              <a:t>Script recognition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5438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Post-processing</a:t>
            </a:r>
          </a:p>
          <a:p>
            <a:endParaRPr lang="en-US" b="1" dirty="0"/>
          </a:p>
          <a:p>
            <a:r>
              <a:rPr lang="en-US" dirty="0" smtClean="0"/>
              <a:t>Out put accuracy:</a:t>
            </a:r>
          </a:p>
          <a:p>
            <a:r>
              <a:rPr lang="en-US" dirty="0" smtClean="0"/>
              <a:t>Correct errors: For </a:t>
            </a:r>
            <a:r>
              <a:rPr lang="en-US" dirty="0"/>
              <a:t>example, "Washington, D.C." is generally far more common in English than "Washington DOC".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Character Accuracy</a:t>
            </a:r>
          </a:p>
          <a:p>
            <a:r>
              <a:rPr lang="en-US" dirty="0" smtClean="0"/>
              <a:t>Page Quality</a:t>
            </a:r>
          </a:p>
          <a:p>
            <a:r>
              <a:rPr lang="en-US" dirty="0" smtClean="0"/>
              <a:t>Confusions: Generating the letter “c” when the correct character is an “e”.</a:t>
            </a:r>
          </a:p>
          <a:p>
            <a:r>
              <a:rPr lang="en-US" dirty="0" smtClean="0"/>
              <a:t>Word Accuracy</a:t>
            </a:r>
          </a:p>
          <a:p>
            <a:r>
              <a:rPr lang="en-US" dirty="0" smtClean="0"/>
              <a:t>Input formats </a:t>
            </a:r>
          </a:p>
          <a:p>
            <a:r>
              <a:rPr lang="en-US" dirty="0" smtClean="0"/>
              <a:t>Output  formats </a:t>
            </a:r>
          </a:p>
          <a:p>
            <a:r>
              <a:rPr lang="en-US" dirty="0" smtClean="0"/>
              <a:t>Installation and basic features </a:t>
            </a:r>
          </a:p>
          <a:p>
            <a:r>
              <a:rPr lang="en-US" dirty="0" smtClean="0"/>
              <a:t>Implementation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914400"/>
          </a:xfrm>
        </p:spPr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391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Higher Productivity</a:t>
            </a:r>
          </a:p>
          <a:p>
            <a:r>
              <a:rPr lang="en-US" dirty="0" smtClean="0"/>
              <a:t>Cost Reduction</a:t>
            </a:r>
          </a:p>
          <a:p>
            <a:r>
              <a:rPr lang="en-US" dirty="0" smtClean="0"/>
              <a:t>High Accuracy</a:t>
            </a:r>
          </a:p>
          <a:p>
            <a:r>
              <a:rPr lang="en-US" dirty="0" smtClean="0"/>
              <a:t>Increased Storage Space</a:t>
            </a:r>
          </a:p>
          <a:p>
            <a:r>
              <a:rPr lang="en-US" dirty="0" smtClean="0"/>
              <a:t>Superior Data Security</a:t>
            </a:r>
          </a:p>
          <a:p>
            <a:r>
              <a:rPr lang="en-US" dirty="0" smtClean="0"/>
              <a:t>Text-searchable Documents</a:t>
            </a:r>
          </a:p>
          <a:p>
            <a:r>
              <a:rPr lang="en-US" dirty="0" smtClean="0"/>
              <a:t>Improves quality</a:t>
            </a:r>
          </a:p>
          <a:p>
            <a:r>
              <a:rPr lang="en-US" dirty="0" smtClean="0"/>
              <a:t>Makes Documents Editable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207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OCR</vt:lpstr>
      <vt:lpstr>OCR</vt:lpstr>
      <vt:lpstr>   Types</vt:lpstr>
      <vt:lpstr>Types</vt:lpstr>
      <vt:lpstr>Slide 5</vt:lpstr>
      <vt:lpstr>Process</vt:lpstr>
      <vt:lpstr>Slide 7</vt:lpstr>
      <vt:lpstr>Evaluation</vt:lpstr>
      <vt:lpstr>Advantages </vt:lpstr>
      <vt:lpstr>Disadvantages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2020-04-15T06:55:53Z</dcterms:created>
  <dcterms:modified xsi:type="dcterms:W3CDTF">2020-04-15T07:44:03Z</dcterms:modified>
</cp:coreProperties>
</file>