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336" r:id="rId13"/>
    <p:sldId id="337" r:id="rId14"/>
    <p:sldId id="33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8" r:id="rId29"/>
    <p:sldId id="289" r:id="rId30"/>
    <p:sldId id="291" r:id="rId31"/>
    <p:sldId id="292" r:id="rId32"/>
    <p:sldId id="293" r:id="rId33"/>
    <p:sldId id="339" r:id="rId34"/>
    <p:sldId id="340" r:id="rId35"/>
    <p:sldId id="295" r:id="rId36"/>
    <p:sldId id="341" r:id="rId37"/>
    <p:sldId id="300" r:id="rId38"/>
    <p:sldId id="304" r:id="rId39"/>
    <p:sldId id="305" r:id="rId40"/>
    <p:sldId id="306" r:id="rId4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7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Biofilm </a:t>
            </a:r>
            <a:r>
              <a:rPr dirty="0"/>
              <a:t>in </a:t>
            </a:r>
            <a:r>
              <a:rPr spc="-5" dirty="0"/>
              <a:t>Endodontics </a:t>
            </a:r>
            <a:r>
              <a:rPr dirty="0"/>
              <a:t>– </a:t>
            </a:r>
            <a:r>
              <a:rPr spc="-65" dirty="0"/>
              <a:t>Dr. </a:t>
            </a:r>
            <a:r>
              <a:rPr spc="-5" dirty="0"/>
              <a:t>Nithin</a:t>
            </a:r>
            <a:r>
              <a:rPr spc="45" dirty="0"/>
              <a:t> </a:t>
            </a:r>
            <a:r>
              <a:rPr spc="-5" dirty="0"/>
              <a:t>Mathew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Noto Sans Bengali"/>
                <a:cs typeface="Noto Sans Bengali"/>
              </a:defRPr>
            </a:lvl1pPr>
          </a:lstStyle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Biofilm </a:t>
            </a:r>
            <a:r>
              <a:rPr dirty="0"/>
              <a:t>in </a:t>
            </a:r>
            <a:r>
              <a:rPr spc="-5" dirty="0"/>
              <a:t>Endodontics </a:t>
            </a:r>
            <a:r>
              <a:rPr dirty="0"/>
              <a:t>– </a:t>
            </a:r>
            <a:r>
              <a:rPr spc="-65" dirty="0"/>
              <a:t>Dr. </a:t>
            </a:r>
            <a:r>
              <a:rPr spc="-5" dirty="0"/>
              <a:t>Nithin</a:t>
            </a:r>
            <a:r>
              <a:rPr spc="45" dirty="0"/>
              <a:t> </a:t>
            </a:r>
            <a:r>
              <a:rPr spc="-5" dirty="0"/>
              <a:t>Mathew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Noto Sans Bengali"/>
                <a:cs typeface="Noto Sans Bengali"/>
              </a:defRPr>
            </a:lvl1pPr>
          </a:lstStyle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6693" y="1071099"/>
            <a:ext cx="529209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Biofilm </a:t>
            </a:r>
            <a:r>
              <a:rPr dirty="0"/>
              <a:t>in </a:t>
            </a:r>
            <a:r>
              <a:rPr spc="-5" dirty="0"/>
              <a:t>Endodontics </a:t>
            </a:r>
            <a:r>
              <a:rPr dirty="0"/>
              <a:t>– </a:t>
            </a:r>
            <a:r>
              <a:rPr spc="-65" dirty="0"/>
              <a:t>Dr. </a:t>
            </a:r>
            <a:r>
              <a:rPr spc="-5" dirty="0"/>
              <a:t>Nithin</a:t>
            </a:r>
            <a:r>
              <a:rPr spc="45" dirty="0"/>
              <a:t> </a:t>
            </a:r>
            <a:r>
              <a:rPr spc="-5" dirty="0"/>
              <a:t>Mathew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Noto Sans Bengali"/>
                <a:cs typeface="Noto Sans Bengali"/>
              </a:defRPr>
            </a:lvl1pPr>
          </a:lstStyle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Biofilm </a:t>
            </a:r>
            <a:r>
              <a:rPr dirty="0"/>
              <a:t>in </a:t>
            </a:r>
            <a:r>
              <a:rPr spc="-5" dirty="0"/>
              <a:t>Endodontics </a:t>
            </a:r>
            <a:r>
              <a:rPr dirty="0"/>
              <a:t>– </a:t>
            </a:r>
            <a:r>
              <a:rPr spc="-65" dirty="0"/>
              <a:t>Dr. </a:t>
            </a:r>
            <a:r>
              <a:rPr spc="-5" dirty="0"/>
              <a:t>Nithin</a:t>
            </a:r>
            <a:r>
              <a:rPr spc="45" dirty="0"/>
              <a:t> </a:t>
            </a:r>
            <a:r>
              <a:rPr spc="-5" dirty="0"/>
              <a:t>Mathew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Noto Sans Bengali"/>
                <a:cs typeface="Noto Sans Bengali"/>
              </a:defRPr>
            </a:lvl1pPr>
          </a:lstStyle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Biofilm </a:t>
            </a:r>
            <a:r>
              <a:rPr dirty="0"/>
              <a:t>in </a:t>
            </a:r>
            <a:r>
              <a:rPr spc="-5" dirty="0"/>
              <a:t>Endodontics </a:t>
            </a:r>
            <a:r>
              <a:rPr dirty="0"/>
              <a:t>– </a:t>
            </a:r>
            <a:r>
              <a:rPr spc="-65" dirty="0"/>
              <a:t>Dr. </a:t>
            </a:r>
            <a:r>
              <a:rPr spc="-5" dirty="0"/>
              <a:t>Nithin</a:t>
            </a:r>
            <a:r>
              <a:rPr spc="45" dirty="0"/>
              <a:t> </a:t>
            </a:r>
            <a:r>
              <a:rPr spc="-5" dirty="0"/>
              <a:t>Mathew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Noto Sans Bengali"/>
                <a:cs typeface="Noto Sans Bengali"/>
              </a:defRPr>
            </a:lvl1pPr>
          </a:lstStyle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19300"/>
            <a:ext cx="12192000" cy="4105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126488"/>
            <a:ext cx="12192000" cy="731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64162" y="863346"/>
            <a:ext cx="9607551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24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797" y="1417406"/>
            <a:ext cx="11720417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8753" y="1228072"/>
            <a:ext cx="115145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45" y="6484109"/>
            <a:ext cx="42398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Biofilm </a:t>
            </a:r>
            <a:r>
              <a:rPr dirty="0"/>
              <a:t>in </a:t>
            </a:r>
            <a:r>
              <a:rPr spc="-5" dirty="0"/>
              <a:t>Endodontics </a:t>
            </a:r>
            <a:r>
              <a:rPr dirty="0"/>
              <a:t>– </a:t>
            </a:r>
            <a:r>
              <a:rPr spc="-65" dirty="0"/>
              <a:t>Dr. </a:t>
            </a:r>
            <a:r>
              <a:rPr spc="-5" dirty="0"/>
              <a:t>Nithin</a:t>
            </a:r>
            <a:r>
              <a:rPr spc="45" dirty="0"/>
              <a:t> </a:t>
            </a:r>
            <a:r>
              <a:rPr spc="-5" dirty="0"/>
              <a:t>Mathew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36810" y="6349698"/>
            <a:ext cx="35687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Noto Sans Bengali"/>
                <a:cs typeface="Noto Sans Bengali"/>
              </a:defRPr>
            </a:lvl1pPr>
          </a:lstStyle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19300"/>
              <a:ext cx="12192000" cy="410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26480"/>
              <a:ext cx="12192000" cy="7315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115050"/>
          </a:xfrm>
        </p:grpSpPr>
        <p:sp>
          <p:nvSpPr>
            <p:cNvPr id="8" name="object 8"/>
            <p:cNvSpPr/>
            <p:nvPr/>
          </p:nvSpPr>
          <p:spPr>
            <a:xfrm>
              <a:off x="2417826" y="3528821"/>
              <a:ext cx="8637270" cy="0"/>
            </a:xfrm>
            <a:custGeom>
              <a:avLst/>
              <a:gdLst/>
              <a:ahLst/>
              <a:cxnLst/>
              <a:rect l="l" t="t" r="r" b="b"/>
              <a:pathLst>
                <a:path w="8637270">
                  <a:moveTo>
                    <a:pt x="0" y="0"/>
                  </a:moveTo>
                  <a:lnTo>
                    <a:pt x="8637066" y="0"/>
                  </a:lnTo>
                </a:path>
              </a:pathLst>
            </a:custGeom>
            <a:ln w="3200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61148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200400" y="2743200"/>
            <a:ext cx="6336792" cy="869008"/>
            <a:chOff x="359663" y="5988991"/>
            <a:chExt cx="6336792" cy="869008"/>
          </a:xfrm>
        </p:grpSpPr>
        <p:sp>
          <p:nvSpPr>
            <p:cNvPr id="11" name="object 11"/>
            <p:cNvSpPr/>
            <p:nvPr/>
          </p:nvSpPr>
          <p:spPr>
            <a:xfrm>
              <a:off x="359663" y="6323075"/>
              <a:ext cx="2860548" cy="5349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12263" y="5988991"/>
              <a:ext cx="2845333" cy="596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2968" y="6298691"/>
              <a:ext cx="3523487" cy="5593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9291831" y="6588260"/>
            <a:ext cx="2900172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5" y="152406"/>
            <a:ext cx="9246871" cy="683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EPS </a:t>
            </a:r>
            <a:r>
              <a:rPr sz="2100" spc="-10" dirty="0">
                <a:latin typeface="Caladea"/>
                <a:cs typeface="Caladea"/>
              </a:rPr>
              <a:t>production </a:t>
            </a:r>
            <a:r>
              <a:rPr sz="2100" spc="-5" dirty="0">
                <a:latin typeface="Caladea"/>
                <a:cs typeface="Caladea"/>
              </a:rPr>
              <a:t>is known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dirty="0">
                <a:latin typeface="Caladea"/>
                <a:cs typeface="Caladea"/>
              </a:rPr>
              <a:t>be </a:t>
            </a:r>
            <a:r>
              <a:rPr sz="2100" spc="-15" dirty="0">
                <a:latin typeface="Caladea"/>
                <a:cs typeface="Caladea"/>
              </a:rPr>
              <a:t>affected</a:t>
            </a:r>
            <a:r>
              <a:rPr sz="2100" spc="50" dirty="0">
                <a:latin typeface="Caladea"/>
                <a:cs typeface="Caladea"/>
              </a:rPr>
              <a:t> </a:t>
            </a:r>
            <a:r>
              <a:rPr sz="2100" spc="-35" dirty="0">
                <a:latin typeface="Caladea"/>
                <a:cs typeface="Caladea"/>
              </a:rPr>
              <a:t>by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00"/>
              </a:spcBef>
              <a:buClr>
                <a:srgbClr val="B71E42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100" dirty="0">
                <a:latin typeface="Caladea"/>
                <a:cs typeface="Caladea"/>
              </a:rPr>
              <a:t>Nutrient </a:t>
            </a:r>
            <a:r>
              <a:rPr sz="2100" spc="-5" dirty="0">
                <a:latin typeface="Caladea"/>
                <a:cs typeface="Caladea"/>
              </a:rPr>
              <a:t>status of the </a:t>
            </a:r>
            <a:r>
              <a:rPr sz="2100" spc="-15" dirty="0">
                <a:latin typeface="Caladea"/>
                <a:cs typeface="Caladea"/>
              </a:rPr>
              <a:t>growth </a:t>
            </a:r>
            <a:r>
              <a:rPr sz="2100" spc="-5" dirty="0">
                <a:latin typeface="Caladea"/>
                <a:cs typeface="Caladea"/>
              </a:rPr>
              <a:t>medium</a:t>
            </a:r>
            <a:endParaRPr sz="2100">
              <a:latin typeface="Caladea"/>
              <a:cs typeface="Caladea"/>
            </a:endParaRPr>
          </a:p>
          <a:p>
            <a:pPr marL="1155700" marR="5080" lvl="1" indent="-2286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buFont typeface="Arial"/>
              <a:buChar char="•"/>
              <a:tabLst>
                <a:tab pos="1155700" algn="l"/>
                <a:tab pos="1156335" algn="l"/>
                <a:tab pos="2063750" algn="l"/>
                <a:tab pos="3228340" algn="l"/>
                <a:tab pos="4176395" algn="l"/>
                <a:tab pos="4758690" algn="l"/>
                <a:tab pos="6034405" algn="l"/>
                <a:tab pos="6410325" algn="l"/>
                <a:tab pos="7590155" algn="l"/>
                <a:tab pos="8981440" algn="l"/>
              </a:tabLst>
            </a:pPr>
            <a:r>
              <a:rPr sz="2100" spc="-10" dirty="0">
                <a:latin typeface="Caladea"/>
                <a:cs typeface="Caladea"/>
              </a:rPr>
              <a:t>Exces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45" dirty="0">
                <a:latin typeface="Caladea"/>
                <a:cs typeface="Caladea"/>
              </a:rPr>
              <a:t>a</a:t>
            </a:r>
            <a:r>
              <a:rPr sz="2100" spc="-60" dirty="0">
                <a:latin typeface="Caladea"/>
                <a:cs typeface="Caladea"/>
              </a:rPr>
              <a:t>v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b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ca</a:t>
            </a:r>
            <a:r>
              <a:rPr sz="2100" spc="-2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b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dirty="0">
                <a:latin typeface="Caladea"/>
                <a:cs typeface="Caladea"/>
              </a:rPr>
              <a:t>n	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n</a:t>
            </a:r>
            <a:r>
              <a:rPr sz="2100" spc="-5" dirty="0">
                <a:latin typeface="Caladea"/>
                <a:cs typeface="Caladea"/>
              </a:rPr>
              <a:t>d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15" dirty="0">
                <a:latin typeface="Caladea"/>
                <a:cs typeface="Caladea"/>
              </a:rPr>
              <a:t>i</a:t>
            </a:r>
            <a:r>
              <a:rPr sz="2100" dirty="0">
                <a:latin typeface="Caladea"/>
                <a:cs typeface="Caladea"/>
              </a:rPr>
              <a:t>mi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5" dirty="0">
                <a:latin typeface="Caladea"/>
                <a:cs typeface="Caladea"/>
              </a:rPr>
              <a:t>t</a:t>
            </a:r>
            <a:r>
              <a:rPr sz="2100" spc="-5" dirty="0">
                <a:latin typeface="Caladea"/>
                <a:cs typeface="Caladea"/>
              </a:rPr>
              <a:t>io</a:t>
            </a:r>
            <a:r>
              <a:rPr sz="2100" dirty="0">
                <a:latin typeface="Caladea"/>
                <a:cs typeface="Caladea"/>
              </a:rPr>
              <a:t>n	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dirty="0">
                <a:latin typeface="Caladea"/>
                <a:cs typeface="Caladea"/>
              </a:rPr>
              <a:t>	ni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20" dirty="0">
                <a:latin typeface="Caladea"/>
                <a:cs typeface="Caladea"/>
              </a:rPr>
              <a:t>o</a:t>
            </a:r>
            <a:r>
              <a:rPr sz="2100" spc="-10" dirty="0">
                <a:latin typeface="Caladea"/>
                <a:cs typeface="Caladea"/>
              </a:rPr>
              <a:t>ge</a:t>
            </a:r>
            <a:r>
              <a:rPr sz="2100" dirty="0">
                <a:latin typeface="Caladea"/>
                <a:cs typeface="Caladea"/>
              </a:rPr>
              <a:t>n,	</a:t>
            </a:r>
            <a:r>
              <a:rPr sz="2100" spc="-5" dirty="0">
                <a:latin typeface="Caladea"/>
                <a:cs typeface="Caladea"/>
              </a:rPr>
              <a:t>pot</a:t>
            </a:r>
            <a:r>
              <a:rPr sz="2100" spc="-10" dirty="0">
                <a:latin typeface="Caladea"/>
                <a:cs typeface="Caladea"/>
              </a:rPr>
              <a:t>ass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dirty="0">
                <a:latin typeface="Caladea"/>
                <a:cs typeface="Caladea"/>
              </a:rPr>
              <a:t>um,	</a:t>
            </a:r>
            <a:r>
              <a:rPr sz="2100" spc="-5" dirty="0">
                <a:latin typeface="Caladea"/>
                <a:cs typeface="Caladea"/>
              </a:rPr>
              <a:t>or  </a:t>
            </a:r>
            <a:r>
              <a:rPr sz="2100" spc="-10" dirty="0">
                <a:latin typeface="Caladea"/>
                <a:cs typeface="Caladea"/>
              </a:rPr>
              <a:t>phosphate </a:t>
            </a:r>
            <a:r>
              <a:rPr sz="2100" spc="-15" dirty="0">
                <a:latin typeface="Caladea"/>
                <a:cs typeface="Caladea"/>
              </a:rPr>
              <a:t>promote </a:t>
            </a:r>
            <a:r>
              <a:rPr sz="2100" spc="-5">
                <a:latin typeface="Caladea"/>
                <a:cs typeface="Caladea"/>
              </a:rPr>
              <a:t>EPS</a:t>
            </a:r>
            <a:r>
              <a:rPr sz="2100" spc="25">
                <a:latin typeface="Caladea"/>
                <a:cs typeface="Caladea"/>
              </a:rPr>
              <a:t> </a:t>
            </a:r>
            <a:r>
              <a:rPr sz="2100" spc="-5" smtClean="0">
                <a:latin typeface="Caladea"/>
                <a:cs typeface="Caladea"/>
              </a:rPr>
              <a:t>synthesi</a:t>
            </a:r>
            <a:r>
              <a:rPr lang="en-IN" sz="2100" spc="-5" dirty="0" smtClean="0">
                <a:latin typeface="Caladea"/>
                <a:cs typeface="Caladea"/>
              </a:rPr>
              <a:t>s</a:t>
            </a:r>
          </a:p>
          <a:p>
            <a:pPr marL="1155700" marR="5080" lvl="1" indent="-2286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tabLst>
                <a:tab pos="1155700" algn="l"/>
                <a:tab pos="1156335" algn="l"/>
                <a:tab pos="2063750" algn="l"/>
                <a:tab pos="3228340" algn="l"/>
                <a:tab pos="4176395" algn="l"/>
                <a:tab pos="4758690" algn="l"/>
                <a:tab pos="6034405" algn="l"/>
                <a:tab pos="6410325" algn="l"/>
                <a:tab pos="7590155" algn="l"/>
                <a:tab pos="8981440" algn="l"/>
              </a:tabLst>
            </a:pPr>
            <a:endParaRPr lang="en-IN" sz="2100" spc="-5" dirty="0" smtClean="0">
              <a:latin typeface="Caladea"/>
              <a:cs typeface="Caladea"/>
            </a:endParaRPr>
          </a:p>
          <a:p>
            <a:pPr marL="240665" marR="6985" indent="-228600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  <a:tab pos="1524000" algn="l"/>
                <a:tab pos="2301240" algn="l"/>
                <a:tab pos="3312160" algn="l"/>
                <a:tab pos="4335780" algn="l"/>
                <a:tab pos="5539740" algn="l"/>
                <a:tab pos="7548245" algn="l"/>
              </a:tabLst>
            </a:pPr>
            <a:r>
              <a:rPr lang="en-US" sz="2100" spc="-10" dirty="0" smtClean="0">
                <a:latin typeface="Caladea"/>
                <a:cs typeface="Caladea"/>
              </a:rPr>
              <a:t>Bacteria</a:t>
            </a:r>
            <a:r>
              <a:rPr lang="en-US" sz="2100" dirty="0" smtClean="0">
                <a:latin typeface="Caladea"/>
                <a:cs typeface="Caladea"/>
              </a:rPr>
              <a:t>l	</a:t>
            </a:r>
            <a:r>
              <a:rPr lang="en-US" sz="2100" spc="-10" dirty="0" smtClean="0">
                <a:latin typeface="Caladea"/>
                <a:cs typeface="Caladea"/>
              </a:rPr>
              <a:t>c</a:t>
            </a:r>
            <a:r>
              <a:rPr lang="en-US" sz="2100" spc="5" dirty="0" smtClean="0">
                <a:latin typeface="Caladea"/>
                <a:cs typeface="Caladea"/>
              </a:rPr>
              <a:t>ell</a:t>
            </a:r>
            <a:r>
              <a:rPr lang="en-US" sz="2100" dirty="0" smtClean="0">
                <a:latin typeface="Caladea"/>
                <a:cs typeface="Caladea"/>
              </a:rPr>
              <a:t>s	</a:t>
            </a:r>
            <a:r>
              <a:rPr lang="en-US" sz="2100" spc="5" dirty="0" smtClean="0">
                <a:latin typeface="Caladea"/>
                <a:cs typeface="Caladea"/>
              </a:rPr>
              <a:t>w</a:t>
            </a:r>
            <a:r>
              <a:rPr lang="en-US" sz="2100" dirty="0" smtClean="0">
                <a:latin typeface="Caladea"/>
                <a:cs typeface="Caladea"/>
              </a:rPr>
              <a:t>i</a:t>
            </a:r>
            <a:r>
              <a:rPr lang="en-US" sz="2100" spc="-5" dirty="0" smtClean="0">
                <a:latin typeface="Caladea"/>
                <a:cs typeface="Caladea"/>
              </a:rPr>
              <a:t>thin</a:t>
            </a:r>
            <a:r>
              <a:rPr lang="en-US" sz="2100" dirty="0" smtClean="0">
                <a:latin typeface="Caladea"/>
                <a:cs typeface="Caladea"/>
              </a:rPr>
              <a:t>	m</a:t>
            </a:r>
            <a:r>
              <a:rPr lang="en-US" sz="2100" spc="-5" dirty="0" smtClean="0">
                <a:latin typeface="Caladea"/>
                <a:cs typeface="Caladea"/>
              </a:rPr>
              <a:t>at</a:t>
            </a:r>
            <a:r>
              <a:rPr lang="en-US" sz="2100" spc="-10" dirty="0" smtClean="0">
                <a:latin typeface="Caladea"/>
                <a:cs typeface="Caladea"/>
              </a:rPr>
              <a:t>r</a:t>
            </a:r>
            <a:r>
              <a:rPr lang="en-US" sz="2100" dirty="0" smtClean="0">
                <a:latin typeface="Caladea"/>
                <a:cs typeface="Caladea"/>
              </a:rPr>
              <a:t>ix	</a:t>
            </a:r>
            <a:r>
              <a:rPr lang="en-US" sz="2100" spc="-5" dirty="0" smtClean="0">
                <a:latin typeface="Caladea"/>
                <a:cs typeface="Caladea"/>
              </a:rPr>
              <a:t>p</a:t>
            </a:r>
            <a:r>
              <a:rPr lang="en-US" sz="2100" spc="-50" dirty="0" smtClean="0">
                <a:latin typeface="Caladea"/>
                <a:cs typeface="Caladea"/>
              </a:rPr>
              <a:t>r</a:t>
            </a:r>
            <a:r>
              <a:rPr lang="en-US" sz="2100" spc="-20" dirty="0" smtClean="0">
                <a:latin typeface="Caladea"/>
                <a:cs typeface="Caladea"/>
              </a:rPr>
              <a:t>o</a:t>
            </a:r>
            <a:r>
              <a:rPr lang="en-US" sz="2100" spc="-10" dirty="0" smtClean="0">
                <a:latin typeface="Caladea"/>
                <a:cs typeface="Caladea"/>
              </a:rPr>
              <a:t>d</a:t>
            </a:r>
            <a:r>
              <a:rPr lang="en-US" sz="2100" dirty="0" smtClean="0">
                <a:latin typeface="Caladea"/>
                <a:cs typeface="Caladea"/>
              </a:rPr>
              <a:t>u</a:t>
            </a:r>
            <a:r>
              <a:rPr lang="en-US" sz="2100" spc="-10" dirty="0" smtClean="0">
                <a:latin typeface="Caladea"/>
                <a:cs typeface="Caladea"/>
              </a:rPr>
              <a:t>c</a:t>
            </a:r>
            <a:r>
              <a:rPr lang="en-US" sz="2100" spc="-5" dirty="0" smtClean="0">
                <a:latin typeface="Caladea"/>
                <a:cs typeface="Caladea"/>
              </a:rPr>
              <a:t>e</a:t>
            </a:r>
            <a:r>
              <a:rPr lang="en-US" sz="2100" dirty="0" smtClean="0">
                <a:latin typeface="Caladea"/>
                <a:cs typeface="Caladea"/>
              </a:rPr>
              <a:t>	</a:t>
            </a:r>
            <a:r>
              <a:rPr lang="en-US" sz="2100" dirty="0" smtClean="0">
                <a:solidFill>
                  <a:srgbClr val="B71E42"/>
                </a:solidFill>
                <a:latin typeface="Caladea"/>
                <a:cs typeface="Caladea"/>
              </a:rPr>
              <a:t>B</a:t>
            </a:r>
            <a:r>
              <a:rPr lang="en-US" sz="2100" spc="-5" dirty="0" smtClean="0">
                <a:solidFill>
                  <a:srgbClr val="B71E42"/>
                </a:solidFill>
                <a:latin typeface="Caladea"/>
                <a:cs typeface="Caladea"/>
              </a:rPr>
              <a:t>et</a:t>
            </a:r>
            <a:r>
              <a:rPr lang="en-US" sz="2100" spc="5" dirty="0" smtClean="0">
                <a:solidFill>
                  <a:srgbClr val="B71E42"/>
                </a:solidFill>
                <a:latin typeface="Caladea"/>
                <a:cs typeface="Caladea"/>
              </a:rPr>
              <a:t>a</a:t>
            </a:r>
            <a:r>
              <a:rPr lang="en-US" sz="2100" spc="-5" dirty="0" smtClean="0">
                <a:solidFill>
                  <a:srgbClr val="B71E42"/>
                </a:solidFill>
                <a:latin typeface="Caladea"/>
                <a:cs typeface="Caladea"/>
              </a:rPr>
              <a:t>-</a:t>
            </a:r>
            <a:r>
              <a:rPr lang="en-US" sz="2100" spc="15" dirty="0" err="1" smtClean="0">
                <a:solidFill>
                  <a:srgbClr val="B71E42"/>
                </a:solidFill>
                <a:latin typeface="Caladea"/>
                <a:cs typeface="Caladea"/>
              </a:rPr>
              <a:t>l</a:t>
            </a:r>
            <a:r>
              <a:rPr lang="en-US" sz="2100" spc="-10" dirty="0" err="1" smtClean="0">
                <a:solidFill>
                  <a:srgbClr val="B71E42"/>
                </a:solidFill>
                <a:latin typeface="Caladea"/>
                <a:cs typeface="Caladea"/>
              </a:rPr>
              <a:t>ac</a:t>
            </a:r>
            <a:r>
              <a:rPr lang="en-US" sz="2100" spc="-5" dirty="0" err="1" smtClean="0">
                <a:solidFill>
                  <a:srgbClr val="B71E42"/>
                </a:solidFill>
                <a:latin typeface="Caladea"/>
                <a:cs typeface="Caladea"/>
              </a:rPr>
              <a:t>t</a:t>
            </a:r>
            <a:r>
              <a:rPr lang="en-US" sz="2100" spc="-10" dirty="0" err="1" smtClean="0">
                <a:solidFill>
                  <a:srgbClr val="B71E42"/>
                </a:solidFill>
                <a:latin typeface="Caladea"/>
                <a:cs typeface="Caladea"/>
              </a:rPr>
              <a:t>a</a:t>
            </a:r>
            <a:r>
              <a:rPr lang="en-US" sz="2100" spc="15" dirty="0" err="1" smtClean="0">
                <a:solidFill>
                  <a:srgbClr val="B71E42"/>
                </a:solidFill>
                <a:latin typeface="Caladea"/>
                <a:cs typeface="Caladea"/>
              </a:rPr>
              <a:t>m</a:t>
            </a:r>
            <a:r>
              <a:rPr lang="en-US" sz="2100" spc="-10" dirty="0" err="1" smtClean="0">
                <a:solidFill>
                  <a:srgbClr val="B71E42"/>
                </a:solidFill>
                <a:latin typeface="Caladea"/>
                <a:cs typeface="Caladea"/>
              </a:rPr>
              <a:t>as</a:t>
            </a:r>
            <a:r>
              <a:rPr lang="en-US" sz="2100" spc="-5" dirty="0" err="1" smtClean="0">
                <a:solidFill>
                  <a:srgbClr val="B71E42"/>
                </a:solidFill>
                <a:latin typeface="Caladea"/>
                <a:cs typeface="Caladea"/>
              </a:rPr>
              <a:t>e</a:t>
            </a:r>
            <a:r>
              <a:rPr lang="en-US" sz="2100" dirty="0" smtClean="0">
                <a:solidFill>
                  <a:srgbClr val="B71E42"/>
                </a:solidFill>
                <a:latin typeface="Caladea"/>
                <a:cs typeface="Caladea"/>
              </a:rPr>
              <a:t>	</a:t>
            </a:r>
            <a:r>
              <a:rPr lang="en-US" sz="2100" spc="5" dirty="0" smtClean="0">
                <a:latin typeface="Caladea"/>
                <a:cs typeface="Caladea"/>
              </a:rPr>
              <a:t>a</a:t>
            </a:r>
            <a:r>
              <a:rPr lang="en-US" sz="2100" spc="-20" dirty="0" smtClean="0">
                <a:latin typeface="Caladea"/>
                <a:cs typeface="Caladea"/>
              </a:rPr>
              <a:t>g</a:t>
            </a:r>
            <a:r>
              <a:rPr lang="en-US" sz="2100" spc="-10" dirty="0" smtClean="0">
                <a:latin typeface="Caladea"/>
                <a:cs typeface="Caladea"/>
              </a:rPr>
              <a:t>a</a:t>
            </a:r>
            <a:r>
              <a:rPr lang="en-US" sz="2100" spc="-5" dirty="0" smtClean="0">
                <a:latin typeface="Caladea"/>
                <a:cs typeface="Caladea"/>
              </a:rPr>
              <a:t>in</a:t>
            </a:r>
            <a:r>
              <a:rPr lang="en-US" sz="2100" spc="-10" dirty="0" smtClean="0">
                <a:latin typeface="Caladea"/>
                <a:cs typeface="Caladea"/>
              </a:rPr>
              <a:t>s</a:t>
            </a:r>
            <a:r>
              <a:rPr lang="en-US" sz="2100" dirty="0" smtClean="0">
                <a:latin typeface="Caladea"/>
                <a:cs typeface="Caladea"/>
              </a:rPr>
              <a:t>t  </a:t>
            </a:r>
            <a:r>
              <a:rPr lang="en-US" sz="2100" spc="-5" dirty="0" smtClean="0">
                <a:latin typeface="Caladea"/>
                <a:cs typeface="Caladea"/>
              </a:rPr>
              <a:t>antibiotics</a:t>
            </a:r>
            <a:endParaRPr lang="en-US" sz="2100" dirty="0" smtClean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</a:pPr>
            <a:endParaRPr lang="en-US" sz="1850" dirty="0" smtClean="0">
              <a:latin typeface="Caladea"/>
              <a:cs typeface="Caladea"/>
            </a:endParaRPr>
          </a:p>
          <a:p>
            <a:pPr marL="241300" marR="5080" indent="-229235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100" spc="-5" dirty="0" smtClean="0">
                <a:latin typeface="Caladea"/>
                <a:cs typeface="Caladea"/>
              </a:rPr>
              <a:t>Also </a:t>
            </a:r>
            <a:r>
              <a:rPr lang="en-US" sz="2100" spc="-10" dirty="0" smtClean="0">
                <a:latin typeface="Caladea"/>
                <a:cs typeface="Caladea"/>
              </a:rPr>
              <a:t>produce </a:t>
            </a:r>
            <a:r>
              <a:rPr lang="en-US" sz="2100" spc="-5" dirty="0" err="1" smtClean="0">
                <a:solidFill>
                  <a:srgbClr val="B71E42"/>
                </a:solidFill>
                <a:latin typeface="Caladea"/>
                <a:cs typeface="Caladea"/>
              </a:rPr>
              <a:t>catalases</a:t>
            </a:r>
            <a:r>
              <a:rPr lang="en-US" sz="2100" spc="-5" dirty="0" smtClean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lang="en-US" sz="2100" spc="-5" dirty="0" smtClean="0">
                <a:latin typeface="Caladea"/>
                <a:cs typeface="Caladea"/>
              </a:rPr>
              <a:t>and </a:t>
            </a:r>
            <a:r>
              <a:rPr lang="en-US" sz="2100" spc="-10" dirty="0" smtClean="0">
                <a:solidFill>
                  <a:srgbClr val="B71E42"/>
                </a:solidFill>
                <a:latin typeface="Caladea"/>
                <a:cs typeface="Caladea"/>
              </a:rPr>
              <a:t>superoxide </a:t>
            </a:r>
            <a:r>
              <a:rPr lang="en-US" sz="2100" spc="-5" dirty="0" smtClean="0">
                <a:latin typeface="Caladea"/>
                <a:cs typeface="Caladea"/>
              </a:rPr>
              <a:t>dismutase against </a:t>
            </a:r>
            <a:r>
              <a:rPr lang="en-US" sz="2100" spc="-10" dirty="0" err="1" smtClean="0">
                <a:latin typeface="Caladea"/>
                <a:cs typeface="Caladea"/>
              </a:rPr>
              <a:t>oxidising</a:t>
            </a:r>
            <a:r>
              <a:rPr lang="en-US" sz="2100" spc="-10" dirty="0" smtClean="0">
                <a:latin typeface="Caladea"/>
                <a:cs typeface="Caladea"/>
              </a:rPr>
              <a:t> </a:t>
            </a:r>
            <a:r>
              <a:rPr lang="en-US" sz="2100" spc="-5" dirty="0" smtClean="0">
                <a:latin typeface="Caladea"/>
                <a:cs typeface="Caladea"/>
              </a:rPr>
              <a:t>ions  of </a:t>
            </a:r>
            <a:r>
              <a:rPr lang="en-US" sz="2100" spc="-10" dirty="0" smtClean="0">
                <a:latin typeface="Caladea"/>
                <a:cs typeface="Caladea"/>
              </a:rPr>
              <a:t>phagocytes</a:t>
            </a:r>
            <a:endParaRPr lang="en-US" sz="2100" dirty="0" smtClean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71E42"/>
              </a:buClr>
            </a:pPr>
            <a:endParaRPr lang="en-US" sz="1850" dirty="0" smtClean="0">
              <a:latin typeface="Caladea"/>
              <a:cs typeface="Caladea"/>
            </a:endParaRPr>
          </a:p>
          <a:p>
            <a:pPr marL="241300" marR="5080" indent="-229235">
              <a:lnSpc>
                <a:spcPct val="12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100" spc="-10" dirty="0" err="1" smtClean="0">
                <a:solidFill>
                  <a:srgbClr val="B71E42"/>
                </a:solidFill>
                <a:latin typeface="Caladea"/>
                <a:cs typeface="Caladea"/>
              </a:rPr>
              <a:t>Elastases</a:t>
            </a:r>
            <a:r>
              <a:rPr lang="en-US" sz="2100" spc="-10" dirty="0" smtClean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lang="en-US" sz="2100" spc="-5" dirty="0" smtClean="0">
                <a:latin typeface="Caladea"/>
                <a:cs typeface="Caladea"/>
              </a:rPr>
              <a:t>and </a:t>
            </a:r>
            <a:r>
              <a:rPr lang="en-US" sz="2100" spc="-5" dirty="0" err="1" smtClean="0">
                <a:solidFill>
                  <a:srgbClr val="B71E42"/>
                </a:solidFill>
                <a:latin typeface="Caladea"/>
                <a:cs typeface="Caladea"/>
              </a:rPr>
              <a:t>cellulases</a:t>
            </a:r>
            <a:r>
              <a:rPr lang="en-US" sz="2100" spc="-5" dirty="0" smtClean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lang="en-US" sz="2100" spc="-10" dirty="0" smtClean="0">
                <a:latin typeface="Caladea"/>
                <a:cs typeface="Caladea"/>
              </a:rPr>
              <a:t>produced </a:t>
            </a:r>
            <a:r>
              <a:rPr lang="en-US" sz="2100" spc="-20" dirty="0" smtClean="0">
                <a:latin typeface="Caladea"/>
                <a:cs typeface="Caladea"/>
              </a:rPr>
              <a:t>by </a:t>
            </a:r>
            <a:r>
              <a:rPr lang="en-US" sz="2100" spc="-5" dirty="0" smtClean="0">
                <a:latin typeface="Caladea"/>
                <a:cs typeface="Caladea"/>
              </a:rPr>
              <a:t>bacteria </a:t>
            </a:r>
            <a:r>
              <a:rPr lang="en-US" sz="2100" spc="-15" dirty="0" smtClean="0">
                <a:latin typeface="Caladea"/>
                <a:cs typeface="Caladea"/>
              </a:rPr>
              <a:t>are </a:t>
            </a:r>
            <a:r>
              <a:rPr lang="en-US" sz="2100" spc="-10" dirty="0" smtClean="0">
                <a:latin typeface="Caladea"/>
                <a:cs typeface="Caladea"/>
              </a:rPr>
              <a:t>concentrated </a:t>
            </a:r>
            <a:r>
              <a:rPr lang="en-US" sz="2100" dirty="0" smtClean="0">
                <a:latin typeface="Caladea"/>
                <a:cs typeface="Caladea"/>
              </a:rPr>
              <a:t>in </a:t>
            </a:r>
            <a:r>
              <a:rPr lang="en-US" sz="2100" spc="-5" dirty="0" smtClean="0">
                <a:latin typeface="Caladea"/>
                <a:cs typeface="Caladea"/>
              </a:rPr>
              <a:t>the  matrix and </a:t>
            </a:r>
            <a:r>
              <a:rPr lang="en-US" sz="2100" spc="-10" dirty="0" smtClean="0">
                <a:latin typeface="Caladea"/>
                <a:cs typeface="Caladea"/>
              </a:rPr>
              <a:t>produce </a:t>
            </a:r>
            <a:r>
              <a:rPr lang="en-US" sz="2100" spc="-5" dirty="0" smtClean="0">
                <a:latin typeface="Caladea"/>
                <a:cs typeface="Caladea"/>
              </a:rPr>
              <a:t>tissue</a:t>
            </a:r>
            <a:r>
              <a:rPr lang="en-US" sz="2100" spc="15" dirty="0" smtClean="0">
                <a:latin typeface="Caladea"/>
                <a:cs typeface="Caladea"/>
              </a:rPr>
              <a:t> </a:t>
            </a:r>
            <a:r>
              <a:rPr lang="en-US" sz="2100" spc="-10" dirty="0" smtClean="0">
                <a:latin typeface="Caladea"/>
                <a:cs typeface="Caladea"/>
              </a:rPr>
              <a:t>damage.</a:t>
            </a:r>
            <a:endParaRPr lang="en-US" sz="2100" dirty="0" smtClean="0">
              <a:latin typeface="Caladea"/>
              <a:cs typeface="Caladea"/>
            </a:endParaRPr>
          </a:p>
          <a:p>
            <a:pPr marL="1155700" marR="5080" lvl="1" indent="-2286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buFont typeface="Arial"/>
              <a:buChar char="•"/>
              <a:tabLst>
                <a:tab pos="1155700" algn="l"/>
                <a:tab pos="1156335" algn="l"/>
                <a:tab pos="2063750" algn="l"/>
                <a:tab pos="3228340" algn="l"/>
                <a:tab pos="4176395" algn="l"/>
                <a:tab pos="4758690" algn="l"/>
                <a:tab pos="6034405" algn="l"/>
                <a:tab pos="6410325" algn="l"/>
                <a:tab pos="7590155" algn="l"/>
                <a:tab pos="8981440" algn="l"/>
              </a:tabLst>
            </a:pP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52431" y="8"/>
            <a:ext cx="2639568" cy="6019801"/>
            <a:chOff x="9552431" y="1516380"/>
            <a:chExt cx="2639568" cy="4455910"/>
          </a:xfrm>
        </p:grpSpPr>
        <p:sp>
          <p:nvSpPr>
            <p:cNvPr id="4" name="object 4"/>
            <p:cNvSpPr/>
            <p:nvPr/>
          </p:nvSpPr>
          <p:spPr>
            <a:xfrm>
              <a:off x="9552431" y="1516380"/>
              <a:ext cx="2639568" cy="4320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47503" y="1711452"/>
              <a:ext cx="2304021" cy="42608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3" y="1228071"/>
            <a:ext cx="11430000" cy="401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adea"/>
                <a:cs typeface="Caladea"/>
              </a:rPr>
              <a:t>Bacteria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dirty="0">
                <a:solidFill>
                  <a:srgbClr val="C00000"/>
                </a:solidFill>
                <a:latin typeface="Caladea"/>
                <a:cs typeface="Caladea"/>
              </a:rPr>
              <a:t>unique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capacity </a:t>
            </a:r>
            <a:r>
              <a:rPr sz="2100" spc="-15" dirty="0">
                <a:solidFill>
                  <a:srgbClr val="C00000"/>
                </a:solidFill>
                <a:latin typeface="Caladea"/>
                <a:cs typeface="Caladea"/>
              </a:rPr>
              <a:t>to survive </a:t>
            </a:r>
            <a:r>
              <a:rPr sz="2100" spc="-10" dirty="0">
                <a:solidFill>
                  <a:srgbClr val="C00000"/>
                </a:solidFill>
                <a:latin typeface="Caladea"/>
                <a:cs typeface="Caladea"/>
              </a:rPr>
              <a:t>tough </a:t>
            </a:r>
            <a:r>
              <a:rPr sz="2100" spc="-15" dirty="0">
                <a:solidFill>
                  <a:srgbClr val="C00000"/>
                </a:solidFill>
                <a:latin typeface="Caladea"/>
                <a:cs typeface="Caladea"/>
              </a:rPr>
              <a:t>growth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and </a:t>
            </a:r>
            <a:r>
              <a:rPr sz="2100" spc="-10" dirty="0">
                <a:solidFill>
                  <a:srgbClr val="C00000"/>
                </a:solidFill>
                <a:latin typeface="Caladea"/>
                <a:cs typeface="Caladea"/>
              </a:rPr>
              <a:t>environmental</a:t>
            </a:r>
            <a:r>
              <a:rPr sz="2100" spc="16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conditions.</a:t>
            </a:r>
            <a:endParaRPr sz="2100">
              <a:solidFill>
                <a:srgbClr val="C00000"/>
              </a:solidFill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"/>
              <a:buChar char="•"/>
            </a:pPr>
            <a:endParaRPr sz="235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Biofilm </a:t>
            </a:r>
            <a:r>
              <a:rPr sz="2100" spc="-10" dirty="0">
                <a:latin typeface="Caladea"/>
                <a:cs typeface="Caladea"/>
              </a:rPr>
              <a:t>structure </a:t>
            </a:r>
            <a:r>
              <a:rPr sz="2100" spc="-15" dirty="0">
                <a:latin typeface="Caladea"/>
                <a:cs typeface="Caladea"/>
              </a:rPr>
              <a:t>protects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residing bacteria </a:t>
            </a:r>
            <a:r>
              <a:rPr sz="2100" spc="-15" dirty="0">
                <a:latin typeface="Caladea"/>
                <a:cs typeface="Caladea"/>
              </a:rPr>
              <a:t>from </a:t>
            </a:r>
            <a:r>
              <a:rPr sz="2100" spc="-10" dirty="0">
                <a:latin typeface="Caladea"/>
                <a:cs typeface="Caladea"/>
              </a:rPr>
              <a:t>environmental</a:t>
            </a:r>
            <a:r>
              <a:rPr sz="2100" spc="15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threats.</a:t>
            </a:r>
            <a:endParaRPr sz="2100">
              <a:latin typeface="Caladea"/>
              <a:cs typeface="Caladea"/>
            </a:endParaRPr>
          </a:p>
          <a:p>
            <a:pPr marL="1155700" marR="6350" lvl="1" indent="-229235">
              <a:lnSpc>
                <a:spcPct val="150000"/>
              </a:lnSpc>
              <a:spcBef>
                <a:spcPts val="50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Structure of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10" dirty="0">
                <a:latin typeface="Caladea"/>
                <a:cs typeface="Caladea"/>
              </a:rPr>
              <a:t>permits trapping </a:t>
            </a:r>
            <a:r>
              <a:rPr sz="2100" spc="-5" dirty="0">
                <a:latin typeface="Caladea"/>
                <a:cs typeface="Caladea"/>
              </a:rPr>
              <a:t>of nutrients and metabolic </a:t>
            </a:r>
            <a:r>
              <a:rPr sz="2100" spc="-10" dirty="0">
                <a:latin typeface="Caladea"/>
                <a:cs typeface="Caladea"/>
              </a:rPr>
              <a:t>cooperativity </a:t>
            </a:r>
            <a:r>
              <a:rPr sz="2100" spc="-5" dirty="0">
                <a:latin typeface="Caladea"/>
                <a:cs typeface="Caladea"/>
              </a:rPr>
              <a:t>between  </a:t>
            </a:r>
            <a:r>
              <a:rPr sz="2100" spc="-10" dirty="0">
                <a:latin typeface="Caladea"/>
                <a:cs typeface="Caladea"/>
              </a:rPr>
              <a:t>resident </a:t>
            </a:r>
            <a:r>
              <a:rPr sz="2100" dirty="0">
                <a:latin typeface="Caladea"/>
                <a:cs typeface="Caladea"/>
              </a:rPr>
              <a:t>cells </a:t>
            </a:r>
            <a:r>
              <a:rPr sz="2100" spc="-5" dirty="0">
                <a:latin typeface="Caladea"/>
                <a:cs typeface="Caladea"/>
              </a:rPr>
              <a:t>of the same species and or </a:t>
            </a:r>
            <a:r>
              <a:rPr sz="2100" spc="-10" dirty="0">
                <a:latin typeface="Caladea"/>
                <a:cs typeface="Caladea"/>
              </a:rPr>
              <a:t>different</a:t>
            </a:r>
            <a:r>
              <a:rPr sz="2100" spc="5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species.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764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Biofilm </a:t>
            </a:r>
            <a:r>
              <a:rPr sz="2100" spc="-10" dirty="0">
                <a:latin typeface="Caladea"/>
                <a:cs typeface="Caladea"/>
              </a:rPr>
              <a:t>structure </a:t>
            </a:r>
            <a:r>
              <a:rPr sz="2100" spc="-15" dirty="0">
                <a:latin typeface="Caladea"/>
                <a:cs typeface="Caladea"/>
              </a:rPr>
              <a:t>displays </a:t>
            </a:r>
            <a:r>
              <a:rPr sz="2100" spc="-10" dirty="0">
                <a:latin typeface="Caladea"/>
                <a:cs typeface="Caladea"/>
              </a:rPr>
              <a:t>organized internal</a:t>
            </a:r>
            <a:r>
              <a:rPr sz="2100" spc="6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compartmentalization.</a:t>
            </a:r>
            <a:endParaRPr sz="2100">
              <a:latin typeface="Caladea"/>
              <a:cs typeface="Caladea"/>
            </a:endParaRPr>
          </a:p>
          <a:p>
            <a:pPr marL="1155700" marR="5080" lvl="1" indent="-229235">
              <a:lnSpc>
                <a:spcPct val="150000"/>
              </a:lnSpc>
              <a:spcBef>
                <a:spcPts val="49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dirty="0">
                <a:latin typeface="Caladea"/>
                <a:cs typeface="Caladea"/>
              </a:rPr>
              <a:t>cells in a biofilm </a:t>
            </a:r>
            <a:r>
              <a:rPr sz="2100" spc="-5" dirty="0">
                <a:latin typeface="Caladea"/>
                <a:cs typeface="Caladea"/>
              </a:rPr>
              <a:t>community </a:t>
            </a:r>
            <a:r>
              <a:rPr sz="2100" spc="-15" dirty="0">
                <a:latin typeface="Caladea"/>
                <a:cs typeface="Caladea"/>
              </a:rPr>
              <a:t>may </a:t>
            </a:r>
            <a:r>
              <a:rPr sz="2100" spc="-5" dirty="0">
                <a:latin typeface="Caladea"/>
                <a:cs typeface="Caladea"/>
              </a:rPr>
              <a:t>communicate and </a:t>
            </a:r>
            <a:r>
              <a:rPr sz="2100" spc="-15" dirty="0">
                <a:latin typeface="Caladea"/>
                <a:cs typeface="Caladea"/>
              </a:rPr>
              <a:t>exchange </a:t>
            </a:r>
            <a:r>
              <a:rPr sz="2100" dirty="0">
                <a:latin typeface="Caladea"/>
                <a:cs typeface="Caladea"/>
              </a:rPr>
              <a:t>genetic </a:t>
            </a:r>
            <a:r>
              <a:rPr sz="2100" spc="-10" dirty="0">
                <a:latin typeface="Caladea"/>
                <a:cs typeface="Caladea"/>
              </a:rPr>
              <a:t>material </a:t>
            </a:r>
            <a:r>
              <a:rPr sz="2100" spc="-15" dirty="0">
                <a:latin typeface="Caladea"/>
                <a:cs typeface="Caladea"/>
              </a:rPr>
              <a:t>to  </a:t>
            </a:r>
            <a:r>
              <a:rPr sz="2100" spc="-10" dirty="0">
                <a:latin typeface="Caladea"/>
                <a:cs typeface="Caladea"/>
              </a:rPr>
              <a:t>acquire </a:t>
            </a:r>
            <a:r>
              <a:rPr sz="2100" spc="-5" dirty="0">
                <a:latin typeface="Caladea"/>
                <a:cs typeface="Caladea"/>
              </a:rPr>
              <a:t>new</a:t>
            </a:r>
            <a:r>
              <a:rPr sz="2100" spc="1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traits.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11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63635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B71E42"/>
                </a:solidFill>
                <a:latin typeface="Caladea"/>
                <a:cs typeface="Caladea"/>
              </a:rPr>
              <a:t>CHARACTERISTICS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OF</a:t>
            </a:r>
            <a:r>
              <a:rPr sz="2400" b="1" spc="-2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BIOFILM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111250"/>
          </a:xfrm>
          <a:prstGeom prst="rect">
            <a:avLst/>
          </a:prstGeom>
        </p:spPr>
        <p:txBody>
          <a:bodyPr vert="horz" wrap="square" lIns="0" tIns="488950" rIns="0" bIns="0" rtlCol="0">
            <a:spAutoFit/>
          </a:bodyPr>
          <a:lstStyle/>
          <a:p>
            <a:pPr marL="1696720">
              <a:lnSpc>
                <a:spcPts val="4900"/>
              </a:lnSpc>
              <a:spcBef>
                <a:spcPts val="3850"/>
              </a:spcBef>
            </a:pPr>
            <a:r>
              <a:rPr sz="4550" b="1" i="1" spc="-80" dirty="0">
                <a:solidFill>
                  <a:srgbClr val="FF00FF"/>
                </a:solidFill>
                <a:latin typeface="Tahoma"/>
                <a:cs typeface="Tahoma"/>
              </a:rPr>
              <a:t>Biofilms</a:t>
            </a:r>
            <a:r>
              <a:rPr sz="4550" b="1" i="1" spc="-95" dirty="0">
                <a:solidFill>
                  <a:srgbClr val="FF00FF"/>
                </a:solidFill>
                <a:latin typeface="Tahoma"/>
                <a:cs typeface="Tahoma"/>
              </a:rPr>
              <a:t> everyw</a:t>
            </a:r>
            <a:endParaRPr sz="45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203" y="381000"/>
            <a:ext cx="171958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b="1" i="1" spc="-100" dirty="0">
                <a:solidFill>
                  <a:srgbClr val="FF00FF"/>
                </a:solidFill>
                <a:latin typeface="Tahoma"/>
                <a:cs typeface="Tahoma"/>
              </a:rPr>
              <a:t>h</a:t>
            </a:r>
            <a:r>
              <a:rPr sz="4550" b="1" i="1" spc="-95" dirty="0">
                <a:solidFill>
                  <a:srgbClr val="FF00FF"/>
                </a:solidFill>
                <a:latin typeface="Tahoma"/>
                <a:cs typeface="Tahoma"/>
              </a:rPr>
              <a:t>e</a:t>
            </a:r>
            <a:r>
              <a:rPr sz="4550" b="1" i="1" spc="-80" dirty="0">
                <a:solidFill>
                  <a:srgbClr val="FF00FF"/>
                </a:solidFill>
                <a:latin typeface="Tahoma"/>
                <a:cs typeface="Tahoma"/>
              </a:rPr>
              <a:t>re</a:t>
            </a:r>
            <a:endParaRPr sz="45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1981200"/>
            <a:ext cx="4964853" cy="305532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They're everywhere</a:t>
            </a:r>
            <a:r>
              <a:rPr sz="2400" spc="-5">
                <a:latin typeface="Tahoma"/>
                <a:cs typeface="Tahoma"/>
              </a:rPr>
              <a:t>: </a:t>
            </a:r>
            <a:endParaRPr lang="en-IN" sz="2400" spc="-5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mtClean="0">
                <a:latin typeface="Tahoma"/>
                <a:cs typeface="Tahoma"/>
              </a:rPr>
              <a:t>on  </a:t>
            </a:r>
            <a:r>
              <a:rPr sz="2400" dirty="0">
                <a:latin typeface="Tahoma"/>
                <a:cs typeface="Tahoma"/>
              </a:rPr>
              <a:t>your </a:t>
            </a:r>
            <a:r>
              <a:rPr sz="2400" spc="-5" dirty="0">
                <a:latin typeface="Tahoma"/>
                <a:cs typeface="Tahoma"/>
              </a:rPr>
              <a:t>shower </a:t>
            </a:r>
            <a:r>
              <a:rPr sz="2400" dirty="0">
                <a:latin typeface="Tahoma"/>
                <a:cs typeface="Tahoma"/>
              </a:rPr>
              <a:t>curtain</a:t>
            </a:r>
            <a:r>
              <a:rPr sz="2400">
                <a:latin typeface="Tahoma"/>
                <a:cs typeface="Tahoma"/>
              </a:rPr>
              <a:t>, </a:t>
            </a:r>
            <a:endParaRPr lang="en-IN" sz="2400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smtClean="0">
                <a:latin typeface="Tahoma"/>
                <a:cs typeface="Tahoma"/>
              </a:rPr>
              <a:t>on  </a:t>
            </a:r>
            <a:r>
              <a:rPr sz="2400" spc="-5" dirty="0">
                <a:latin typeface="Tahoma"/>
                <a:cs typeface="Tahoma"/>
              </a:rPr>
              <a:t>medical </a:t>
            </a:r>
            <a:r>
              <a:rPr sz="2400" spc="-5">
                <a:latin typeface="Tahoma"/>
                <a:cs typeface="Tahoma"/>
              </a:rPr>
              <a:t>devices </a:t>
            </a:r>
            <a:endParaRPr lang="en-IN" sz="2400" spc="-5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smtClean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implanted in </a:t>
            </a:r>
            <a:r>
              <a:rPr sz="2400" spc="-5" dirty="0">
                <a:latin typeface="Tahoma"/>
                <a:cs typeface="Tahoma"/>
              </a:rPr>
              <a:t>patients</a:t>
            </a:r>
            <a:r>
              <a:rPr sz="2400" spc="-5">
                <a:latin typeface="Tahoma"/>
                <a:cs typeface="Tahoma"/>
              </a:rPr>
              <a:t>, </a:t>
            </a:r>
            <a:endParaRPr lang="en-IN" sz="2400" spc="-5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mtClean="0">
                <a:latin typeface="Tahoma"/>
                <a:cs typeface="Tahoma"/>
              </a:rPr>
              <a:t>on  </a:t>
            </a:r>
            <a:r>
              <a:rPr sz="2400" spc="-5">
                <a:latin typeface="Tahoma"/>
                <a:cs typeface="Tahoma"/>
              </a:rPr>
              <a:t>rocks </a:t>
            </a:r>
            <a:endParaRPr lang="en-IN" sz="2400" spc="-5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mtClean="0">
                <a:latin typeface="Tahoma"/>
                <a:cs typeface="Tahoma"/>
              </a:rPr>
              <a:t>in </a:t>
            </a:r>
            <a:r>
              <a:rPr sz="2400" spc="-5" dirty="0">
                <a:latin typeface="Tahoma"/>
                <a:cs typeface="Tahoma"/>
              </a:rPr>
              <a:t>rivers </a:t>
            </a:r>
            <a:r>
              <a:rPr sz="2400" dirty="0">
                <a:latin typeface="Tahoma"/>
                <a:cs typeface="Tahoma"/>
              </a:rPr>
              <a:t>and  </a:t>
            </a:r>
            <a:r>
              <a:rPr sz="2400" spc="-5" dirty="0">
                <a:latin typeface="Tahoma"/>
                <a:cs typeface="Tahoma"/>
              </a:rPr>
              <a:t>streams</a:t>
            </a:r>
            <a:r>
              <a:rPr sz="2400" spc="-5">
                <a:latin typeface="Tahoma"/>
                <a:cs typeface="Tahoma"/>
              </a:rPr>
              <a:t>, </a:t>
            </a:r>
            <a:endParaRPr lang="en-IN" sz="2400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mtClean="0">
                <a:latin typeface="Tahoma"/>
                <a:cs typeface="Tahoma"/>
              </a:rPr>
              <a:t>in </a:t>
            </a:r>
            <a:r>
              <a:rPr sz="2400">
                <a:latin typeface="Tahoma"/>
                <a:cs typeface="Tahoma"/>
              </a:rPr>
              <a:t>your  </a:t>
            </a:r>
            <a:r>
              <a:rPr sz="2400" spc="-5" smtClean="0">
                <a:latin typeface="Tahoma"/>
                <a:cs typeface="Tahoma"/>
              </a:rPr>
              <a:t>nose</a:t>
            </a:r>
            <a:endParaRPr lang="en-IN" sz="2400" spc="-5" dirty="0">
              <a:latin typeface="Tahoma"/>
              <a:cs typeface="Tahoma"/>
            </a:endParaRPr>
          </a:p>
          <a:p>
            <a:pPr marL="354965" marR="5080" indent="-342900">
              <a:lnSpc>
                <a:spcPct val="100499"/>
              </a:lnSpc>
              <a:spcBef>
                <a:spcPts val="8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latin typeface="Tahoma"/>
                <a:cs typeface="Tahoma"/>
              </a:rPr>
              <a:t>Dental plaque</a:t>
            </a:r>
          </a:p>
        </p:txBody>
      </p:sp>
      <p:sp>
        <p:nvSpPr>
          <p:cNvPr id="5" name="object 5"/>
          <p:cNvSpPr/>
          <p:nvPr/>
        </p:nvSpPr>
        <p:spPr>
          <a:xfrm>
            <a:off x="6197600" y="1143000"/>
            <a:ext cx="5994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87000" cy="1128514"/>
          </a:xfrm>
          <a:prstGeom prst="rect">
            <a:avLst/>
          </a:prstGeom>
        </p:spPr>
        <p:txBody>
          <a:bodyPr vert="horz" wrap="square" lIns="0" tIns="508000" rIns="0" bIns="0" rtlCol="0">
            <a:spAutoFit/>
          </a:bodyPr>
          <a:lstStyle/>
          <a:p>
            <a:pPr marL="1129665" algn="ctr">
              <a:lnSpc>
                <a:spcPts val="4750"/>
              </a:lnSpc>
              <a:spcBef>
                <a:spcPts val="4000"/>
              </a:spcBef>
              <a:tabLst>
                <a:tab pos="4310380" algn="l"/>
              </a:tabLst>
            </a:pPr>
            <a:r>
              <a:rPr sz="4400" dirty="0">
                <a:solidFill>
                  <a:srgbClr val="C00000"/>
                </a:solidFill>
              </a:rPr>
              <a:t>Biofilms</a:t>
            </a:r>
            <a:r>
              <a:rPr sz="4400" spc="20" dirty="0">
                <a:solidFill>
                  <a:srgbClr val="C00000"/>
                </a:solidFill>
              </a:rPr>
              <a:t> </a:t>
            </a:r>
            <a:r>
              <a:rPr sz="4400" dirty="0">
                <a:solidFill>
                  <a:srgbClr val="C00000"/>
                </a:solidFill>
              </a:rPr>
              <a:t>and	Cont</a:t>
            </a:r>
            <a:endParaRPr sz="440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8601" y="381000"/>
            <a:ext cx="3290993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C00000"/>
                </a:solidFill>
                <a:latin typeface="Tahoma"/>
                <a:cs typeface="Tahoma"/>
              </a:rPr>
              <a:t>act</a:t>
            </a:r>
            <a:r>
              <a:rPr sz="4400" spc="-6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C00000"/>
                </a:solidFill>
                <a:latin typeface="Tahoma"/>
                <a:cs typeface="Tahoma"/>
              </a:rPr>
              <a:t>lenses</a:t>
            </a:r>
            <a:endParaRPr sz="440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5994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0895" y="1657351"/>
            <a:ext cx="27686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4601" y="1634490"/>
            <a:ext cx="5135880" cy="3425168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ct val="80300"/>
              </a:lnSpc>
              <a:spcBef>
                <a:spcPts val="665"/>
              </a:spcBef>
            </a:pPr>
            <a:r>
              <a:rPr sz="2400" spc="-5" dirty="0">
                <a:latin typeface="Tahoma"/>
                <a:cs typeface="Tahoma"/>
              </a:rPr>
              <a:t>Bacterial </a:t>
            </a:r>
            <a:r>
              <a:rPr sz="2400" dirty="0">
                <a:latin typeface="Tahoma"/>
                <a:cs typeface="Tahoma"/>
              </a:rPr>
              <a:t>biofilm  formation on </a:t>
            </a:r>
            <a:r>
              <a:rPr sz="2400" spc="-5" dirty="0">
                <a:latin typeface="Tahoma"/>
                <a:cs typeface="Tahoma"/>
              </a:rPr>
              <a:t>contact  lenses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contact </a:t>
            </a:r>
            <a:r>
              <a:rPr sz="2400" dirty="0">
                <a:latin typeface="Tahoma"/>
                <a:cs typeface="Tahoma"/>
              </a:rPr>
              <a:t>lens  </a:t>
            </a:r>
            <a:r>
              <a:rPr sz="2400" spc="-5" dirty="0">
                <a:latin typeface="Tahoma"/>
                <a:cs typeface="Tahoma"/>
              </a:rPr>
              <a:t>storage cases may </a:t>
            </a:r>
            <a:r>
              <a:rPr sz="2400" dirty="0">
                <a:latin typeface="Tahoma"/>
                <a:cs typeface="Tahoma"/>
              </a:rPr>
              <a:t>be a  </a:t>
            </a:r>
            <a:r>
              <a:rPr sz="2400" spc="-5" dirty="0">
                <a:latin typeface="Tahoma"/>
                <a:cs typeface="Tahoma"/>
              </a:rPr>
              <a:t>risk factor </a:t>
            </a:r>
            <a:r>
              <a:rPr sz="2400" spc="5" dirty="0">
                <a:latin typeface="Tahoma"/>
                <a:cs typeface="Tahoma"/>
              </a:rPr>
              <a:t>in </a:t>
            </a:r>
            <a:r>
              <a:rPr sz="2400" spc="-5" dirty="0">
                <a:latin typeface="Tahoma"/>
                <a:cs typeface="Tahoma"/>
              </a:rPr>
              <a:t>contact lens-  associated corneal  </a:t>
            </a:r>
            <a:r>
              <a:rPr sz="2400" spc="-5">
                <a:latin typeface="Tahoma"/>
                <a:cs typeface="Tahoma"/>
              </a:rPr>
              <a:t>infections</a:t>
            </a:r>
            <a:r>
              <a:rPr sz="2400" spc="-5" smtClean="0">
                <a:latin typeface="Tahoma"/>
                <a:cs typeface="Tahoma"/>
              </a:rPr>
              <a:t>.</a:t>
            </a:r>
            <a:endParaRPr lang="en-IN" sz="2400" spc="-5" dirty="0" smtClean="0">
              <a:latin typeface="Tahoma"/>
              <a:cs typeface="Tahoma"/>
            </a:endParaRPr>
          </a:p>
          <a:p>
            <a:pPr marL="12700" marR="5080">
              <a:lnSpc>
                <a:spcPct val="80300"/>
              </a:lnSpc>
              <a:spcBef>
                <a:spcPts val="665"/>
              </a:spcBef>
            </a:pPr>
            <a:r>
              <a:rPr sz="2400" spc="-5" smtClean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Studies </a:t>
            </a:r>
            <a:r>
              <a:rPr sz="2400" dirty="0">
                <a:latin typeface="Tahoma"/>
                <a:cs typeface="Tahoma"/>
              </a:rPr>
              <a:t>have  </a:t>
            </a:r>
            <a:r>
              <a:rPr sz="2400" spc="-5" dirty="0">
                <a:latin typeface="Tahoma"/>
                <a:cs typeface="Tahoma"/>
              </a:rPr>
              <a:t>shown that </a:t>
            </a:r>
            <a:r>
              <a:rPr sz="2400" dirty="0">
                <a:latin typeface="Tahoma"/>
                <a:cs typeface="Tahoma"/>
              </a:rPr>
              <a:t>contamination  </a:t>
            </a:r>
            <a:r>
              <a:rPr sz="2400" spc="-5" dirty="0">
                <a:latin typeface="Tahoma"/>
                <a:cs typeface="Tahoma"/>
              </a:rPr>
              <a:t>of lens cases </a:t>
            </a:r>
            <a:r>
              <a:rPr sz="2400" dirty="0">
                <a:latin typeface="Tahoma"/>
                <a:cs typeface="Tahoma"/>
              </a:rPr>
              <a:t>by </a:t>
            </a:r>
            <a:r>
              <a:rPr sz="2400" spc="-5" dirty="0">
                <a:latin typeface="Tahoma"/>
                <a:cs typeface="Tahoma"/>
              </a:rPr>
              <a:t>bacteria,  </a:t>
            </a:r>
            <a:r>
              <a:rPr sz="2400" dirty="0">
                <a:latin typeface="Tahoma"/>
                <a:cs typeface="Tahoma"/>
              </a:rPr>
              <a:t>fungi, and </a:t>
            </a:r>
            <a:r>
              <a:rPr sz="2400" spc="-5" dirty="0">
                <a:latin typeface="Tahoma"/>
                <a:cs typeface="Tahoma"/>
              </a:rPr>
              <a:t>amoebae </a:t>
            </a:r>
            <a:r>
              <a:rPr sz="2400" dirty="0">
                <a:latin typeface="Tahoma"/>
                <a:cs typeface="Tahoma"/>
              </a:rPr>
              <a:t>is  common </a:t>
            </a:r>
            <a:r>
              <a:rPr sz="2400" spc="-5" dirty="0">
                <a:latin typeface="Tahoma"/>
                <a:cs typeface="Tahoma"/>
              </a:rPr>
              <a:t>with </a:t>
            </a:r>
            <a:r>
              <a:rPr sz="2400" dirty="0">
                <a:latin typeface="Tahoma"/>
                <a:cs typeface="Tahoma"/>
              </a:rPr>
              <a:t>20% to  </a:t>
            </a:r>
            <a:r>
              <a:rPr sz="2400" spc="-5" dirty="0">
                <a:latin typeface="Tahoma"/>
                <a:cs typeface="Tahoma"/>
              </a:rPr>
              <a:t>80% </a:t>
            </a:r>
            <a:r>
              <a:rPr sz="2400" dirty="0">
                <a:latin typeface="Tahoma"/>
                <a:cs typeface="Tahoma"/>
              </a:rPr>
              <a:t>of lens </a:t>
            </a:r>
            <a:r>
              <a:rPr sz="2400" spc="-5" dirty="0">
                <a:latin typeface="Tahoma"/>
                <a:cs typeface="Tahoma"/>
              </a:rPr>
              <a:t>wearers  </a:t>
            </a:r>
            <a:r>
              <a:rPr sz="2400" dirty="0">
                <a:latin typeface="Tahoma"/>
                <a:cs typeface="Tahoma"/>
              </a:rPr>
              <a:t>having a contaminated  </a:t>
            </a:r>
            <a:r>
              <a:rPr sz="2400" spc="-5" dirty="0">
                <a:latin typeface="Tahoma"/>
                <a:cs typeface="Tahoma"/>
              </a:rPr>
              <a:t>lens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case.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89640" y="6021070"/>
            <a:ext cx="1102360" cy="83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481" y="527052"/>
            <a:ext cx="103589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Urinary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catheters 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and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Biofilms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1" y="990601"/>
            <a:ext cx="10747587" cy="375795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4965" marR="337820" indent="-342900">
              <a:lnSpc>
                <a:spcPct val="80300"/>
              </a:lnSpc>
              <a:spcBef>
                <a:spcPts val="76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Urinary catheters </a:t>
            </a:r>
            <a:r>
              <a:rPr sz="2400" dirty="0">
                <a:latin typeface="Tahoma"/>
                <a:cs typeface="Tahoma"/>
              </a:rPr>
              <a:t>are </a:t>
            </a:r>
            <a:r>
              <a:rPr sz="2400" spc="-5" dirty="0">
                <a:latin typeface="Tahoma"/>
                <a:cs typeface="Tahoma"/>
              </a:rPr>
              <a:t>tubular latex </a:t>
            </a:r>
            <a:r>
              <a:rPr sz="2400" dirty="0">
                <a:latin typeface="Tahoma"/>
                <a:cs typeface="Tahoma"/>
              </a:rPr>
              <a:t>or </a:t>
            </a:r>
            <a:r>
              <a:rPr sz="2400" spc="-5" dirty="0">
                <a:latin typeface="Tahoma"/>
                <a:cs typeface="Tahoma"/>
              </a:rPr>
              <a:t>silicone  devices, which when inserted may readily  acquire biofilms </a:t>
            </a:r>
            <a:r>
              <a:rPr sz="2400" dirty="0">
                <a:latin typeface="Tahoma"/>
                <a:cs typeface="Tahoma"/>
              </a:rPr>
              <a:t>on </a:t>
            </a:r>
            <a:r>
              <a:rPr sz="2400" spc="-5" dirty="0">
                <a:latin typeface="Tahoma"/>
                <a:cs typeface="Tahoma"/>
              </a:rPr>
              <a:t>the inner </a:t>
            </a:r>
            <a:r>
              <a:rPr sz="2400" dirty="0">
                <a:latin typeface="Tahoma"/>
                <a:cs typeface="Tahoma"/>
              </a:rPr>
              <a:t>or </a:t>
            </a:r>
            <a:r>
              <a:rPr sz="2400" spc="-5" dirty="0">
                <a:latin typeface="Tahoma"/>
                <a:cs typeface="Tahoma"/>
              </a:rPr>
              <a:t>outer surfaces</a:t>
            </a:r>
            <a:r>
              <a:rPr sz="2400" spc="-5">
                <a:latin typeface="Tahoma"/>
                <a:cs typeface="Tahoma"/>
              </a:rPr>
              <a:t>.  </a:t>
            </a:r>
            <a:endParaRPr lang="en-IN" sz="2400" spc="-5" dirty="0" smtClean="0">
              <a:latin typeface="Tahoma"/>
              <a:cs typeface="Tahoma"/>
            </a:endParaRPr>
          </a:p>
          <a:p>
            <a:pPr marL="354965" marR="337820" indent="-342900">
              <a:lnSpc>
                <a:spcPct val="80300"/>
              </a:lnSpc>
              <a:spcBef>
                <a:spcPts val="76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en-IN" sz="2400" spc="-5" dirty="0" smtClean="0">
              <a:latin typeface="Tahoma"/>
              <a:cs typeface="Tahoma"/>
            </a:endParaRPr>
          </a:p>
          <a:p>
            <a:pPr marL="354965" marR="337820" indent="-342900">
              <a:lnSpc>
                <a:spcPct val="80300"/>
              </a:lnSpc>
              <a:spcBef>
                <a:spcPts val="76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smtClean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organisms commonly contaminating these  devices and developing </a:t>
            </a:r>
            <a:r>
              <a:rPr sz="2400" spc="-5">
                <a:latin typeface="Tahoma"/>
                <a:cs typeface="Tahoma"/>
              </a:rPr>
              <a:t>biofilms</a:t>
            </a:r>
            <a:r>
              <a:rPr sz="2400">
                <a:latin typeface="Tahoma"/>
                <a:cs typeface="Tahoma"/>
              </a:rPr>
              <a:t> </a:t>
            </a:r>
            <a:r>
              <a:rPr sz="2400" spc="-5" smtClean="0">
                <a:latin typeface="Tahoma"/>
                <a:cs typeface="Tahoma"/>
              </a:rPr>
              <a:t>are</a:t>
            </a:r>
            <a:r>
              <a:rPr lang="en-IN" sz="2400" spc="-5" dirty="0" smtClean="0">
                <a:latin typeface="Tahoma"/>
                <a:cs typeface="Tahoma"/>
              </a:rPr>
              <a:t> </a:t>
            </a:r>
            <a:r>
              <a:rPr sz="2400" b="1" i="1" spc="-50" smtClean="0">
                <a:latin typeface="Tahoma"/>
                <a:cs typeface="Tahoma"/>
              </a:rPr>
              <a:t>S</a:t>
            </a:r>
            <a:r>
              <a:rPr sz="2400" b="1" i="1" spc="-50" dirty="0">
                <a:solidFill>
                  <a:srgbClr val="C00000"/>
                </a:solidFill>
                <a:latin typeface="Tahoma"/>
                <a:cs typeface="Tahoma"/>
              </a:rPr>
              <a:t>. </a:t>
            </a:r>
            <a:r>
              <a:rPr sz="2400" b="1" i="1" spc="-60" dirty="0">
                <a:solidFill>
                  <a:srgbClr val="C00000"/>
                </a:solidFill>
                <a:latin typeface="Tahoma"/>
                <a:cs typeface="Tahoma"/>
              </a:rPr>
              <a:t>epidermidis, Enterococcus </a:t>
            </a:r>
            <a:r>
              <a:rPr sz="2400" b="1" i="1" spc="-55" dirty="0">
                <a:solidFill>
                  <a:srgbClr val="C00000"/>
                </a:solidFill>
                <a:latin typeface="Tahoma"/>
                <a:cs typeface="Tahoma"/>
              </a:rPr>
              <a:t>faecalis</a:t>
            </a:r>
            <a:r>
              <a:rPr sz="2400" b="1" i="1" spc="-55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sz="2400" b="1" i="1" spc="1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i="1" spc="-50" smtClean="0">
                <a:solidFill>
                  <a:srgbClr val="C00000"/>
                </a:solidFill>
                <a:latin typeface="Tahoma"/>
                <a:cs typeface="Tahoma"/>
              </a:rPr>
              <a:t>E.coli</a:t>
            </a:r>
            <a:r>
              <a:rPr sz="2400" b="1" i="1" spc="-50" dirty="0">
                <a:solidFill>
                  <a:srgbClr val="C00000"/>
                </a:solidFill>
                <a:latin typeface="Tahoma"/>
                <a:cs typeface="Tahoma"/>
              </a:rPr>
              <a:t>, </a:t>
            </a:r>
            <a:r>
              <a:rPr sz="2400" b="1" i="1" spc="-60" dirty="0">
                <a:solidFill>
                  <a:srgbClr val="C00000"/>
                </a:solidFill>
                <a:latin typeface="Tahoma"/>
                <a:cs typeface="Tahoma"/>
              </a:rPr>
              <a:t>Proteus </a:t>
            </a:r>
            <a:r>
              <a:rPr sz="2400" b="1" i="1" spc="-55" dirty="0">
                <a:solidFill>
                  <a:srgbClr val="C00000"/>
                </a:solidFill>
                <a:latin typeface="Tahoma"/>
                <a:cs typeface="Tahoma"/>
              </a:rPr>
              <a:t>mirabilis, P. </a:t>
            </a:r>
            <a:r>
              <a:rPr sz="2400" b="1" i="1" spc="-60" dirty="0">
                <a:solidFill>
                  <a:srgbClr val="C00000"/>
                </a:solidFill>
                <a:latin typeface="Tahoma"/>
                <a:cs typeface="Tahoma"/>
              </a:rPr>
              <a:t>aeruginosa, K.  </a:t>
            </a:r>
            <a:r>
              <a:rPr sz="2400" b="1" i="1" spc="-65" dirty="0">
                <a:solidFill>
                  <a:srgbClr val="C00000"/>
                </a:solidFill>
                <a:latin typeface="Tahoma"/>
                <a:cs typeface="Tahoma"/>
              </a:rPr>
              <a:t>pneumoniae</a:t>
            </a:r>
            <a:r>
              <a:rPr sz="2400" i="1" spc="-65" dirty="0">
                <a:latin typeface="Tahoma"/>
                <a:cs typeface="Tahoma"/>
              </a:rPr>
              <a:t>, </a:t>
            </a:r>
            <a:r>
              <a:rPr sz="2400" spc="-1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other gram-negative  organisms</a:t>
            </a:r>
            <a:r>
              <a:rPr sz="2400" spc="-5">
                <a:latin typeface="Tahoma"/>
                <a:cs typeface="Tahoma"/>
              </a:rPr>
              <a:t>. </a:t>
            </a:r>
            <a:endParaRPr lang="en-IN" sz="2400" spc="-5" dirty="0" smtClean="0">
              <a:latin typeface="Tahoma"/>
              <a:cs typeface="Tahoma"/>
            </a:endParaRPr>
          </a:p>
          <a:p>
            <a:pPr marL="354965" marR="337820" indent="-342900">
              <a:lnSpc>
                <a:spcPct val="80300"/>
              </a:lnSpc>
              <a:spcBef>
                <a:spcPts val="76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en-IN" sz="2400" spc="-5" dirty="0" smtClean="0">
              <a:latin typeface="Tahoma"/>
              <a:cs typeface="Tahoma"/>
            </a:endParaRPr>
          </a:p>
          <a:p>
            <a:pPr marL="354965" marR="337820" indent="-342900">
              <a:lnSpc>
                <a:spcPct val="80300"/>
              </a:lnSpc>
              <a:spcBef>
                <a:spcPts val="76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smtClean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longer the urinary catheter  remains in place, the greater the tendency </a:t>
            </a:r>
            <a:r>
              <a:rPr sz="2400" dirty="0">
                <a:latin typeface="Tahoma"/>
                <a:cs typeface="Tahoma"/>
              </a:rPr>
              <a:t>of  </a:t>
            </a:r>
            <a:r>
              <a:rPr sz="2400" spc="-5" dirty="0">
                <a:latin typeface="Tahoma"/>
                <a:cs typeface="Tahoma"/>
              </a:rPr>
              <a:t>these organisms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develop biofilms </a:t>
            </a:r>
            <a:r>
              <a:rPr sz="2400" spc="-1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result in  urinary tract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infections.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89640" y="6021070"/>
            <a:ext cx="1102360" cy="836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5" y="1228068"/>
            <a:ext cx="10250171" cy="4037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adea"/>
                <a:cs typeface="Caladea"/>
              </a:rPr>
              <a:t>Bacteria can </a:t>
            </a:r>
            <a:r>
              <a:rPr sz="2100" spc="-10" dirty="0">
                <a:latin typeface="Caladea"/>
                <a:cs typeface="Caladea"/>
              </a:rPr>
              <a:t>form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5" dirty="0">
                <a:latin typeface="Caladea"/>
                <a:cs typeface="Caladea"/>
              </a:rPr>
              <a:t>on </a:t>
            </a:r>
            <a:r>
              <a:rPr sz="2100" spc="-15" dirty="0">
                <a:latin typeface="Caladea"/>
                <a:cs typeface="Caladea"/>
              </a:rPr>
              <a:t>any </a:t>
            </a:r>
            <a:r>
              <a:rPr sz="2100" spc="-10" dirty="0">
                <a:latin typeface="Caladea"/>
                <a:cs typeface="Caladea"/>
              </a:rPr>
              <a:t>surface </a:t>
            </a:r>
            <a:r>
              <a:rPr sz="2100" spc="-5" dirty="0">
                <a:latin typeface="Caladea"/>
                <a:cs typeface="Caladea"/>
              </a:rPr>
              <a:t>that is bathed </a:t>
            </a:r>
            <a:r>
              <a:rPr sz="2100" dirty="0">
                <a:latin typeface="Caladea"/>
                <a:cs typeface="Caladea"/>
              </a:rPr>
              <a:t>in a </a:t>
            </a:r>
            <a:r>
              <a:rPr sz="2100" spc="-5" dirty="0">
                <a:latin typeface="Caladea"/>
                <a:cs typeface="Caladea"/>
              </a:rPr>
              <a:t>nutrition containing</a:t>
            </a:r>
            <a:r>
              <a:rPr sz="2100" spc="135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fluid.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3 major components </a:t>
            </a:r>
            <a:r>
              <a:rPr sz="2100" spc="-20" dirty="0">
                <a:latin typeface="Caladea"/>
                <a:cs typeface="Caladea"/>
              </a:rPr>
              <a:t>involved </a:t>
            </a:r>
            <a:r>
              <a:rPr sz="2100" dirty="0">
                <a:latin typeface="Caladea"/>
                <a:cs typeface="Caladea"/>
              </a:rPr>
              <a:t>in biofilm </a:t>
            </a:r>
            <a:r>
              <a:rPr sz="2100" spc="-10" dirty="0">
                <a:latin typeface="Caladea"/>
                <a:cs typeface="Caladea"/>
              </a:rPr>
              <a:t>formation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00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Bacterial</a:t>
            </a:r>
            <a:r>
              <a:rPr sz="2100" spc="4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cells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solid</a:t>
            </a:r>
            <a:r>
              <a:rPr sz="2100" spc="-10" dirty="0">
                <a:latin typeface="Caladea"/>
                <a:cs typeface="Caladea"/>
              </a:rPr>
              <a:t> surface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A fluid</a:t>
            </a:r>
            <a:r>
              <a:rPr sz="2100" spc="-5" dirty="0">
                <a:latin typeface="Caladea"/>
                <a:cs typeface="Caladea"/>
              </a:rPr>
              <a:t> medium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Influenced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physicochemical properties </a:t>
            </a:r>
            <a:r>
              <a:rPr sz="2100" spc="-5" dirty="0">
                <a:latin typeface="Caladea"/>
                <a:cs typeface="Caladea"/>
              </a:rPr>
              <a:t>of the components </a:t>
            </a:r>
            <a:r>
              <a:rPr sz="2100" spc="-20" dirty="0">
                <a:latin typeface="Caladea"/>
                <a:cs typeface="Caladea"/>
              </a:rPr>
              <a:t>involved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the</a:t>
            </a:r>
            <a:r>
              <a:rPr sz="2100" spc="105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biofilm.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47633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DEVELOPMENT OF</a:t>
            </a:r>
            <a:r>
              <a:rPr sz="2400" b="1" spc="-65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BIOFILM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5" y="1164062"/>
            <a:ext cx="11075035" cy="1834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adea"/>
                <a:cs typeface="Caladea"/>
              </a:rPr>
              <a:t>Adsorption </a:t>
            </a:r>
            <a:r>
              <a:rPr sz="2100" spc="-10" dirty="0">
                <a:latin typeface="Caladea"/>
                <a:cs typeface="Caladea"/>
              </a:rPr>
              <a:t>of inorganic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10" dirty="0">
                <a:latin typeface="Caladea"/>
                <a:cs typeface="Caladea"/>
              </a:rPr>
              <a:t>organic </a:t>
            </a:r>
            <a:r>
              <a:rPr sz="2100" spc="-5" dirty="0">
                <a:latin typeface="Caladea"/>
                <a:cs typeface="Caladea"/>
              </a:rPr>
              <a:t>molecules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dirty="0">
                <a:latin typeface="Caladea"/>
                <a:cs typeface="Caladea"/>
              </a:rPr>
              <a:t>the </a:t>
            </a:r>
            <a:r>
              <a:rPr sz="2100" spc="-5" dirty="0">
                <a:latin typeface="Caladea"/>
                <a:cs typeface="Caladea"/>
              </a:rPr>
              <a:t>solid </a:t>
            </a:r>
            <a:r>
              <a:rPr sz="2100" spc="-10" dirty="0">
                <a:latin typeface="Caladea"/>
                <a:cs typeface="Caladea"/>
              </a:rPr>
              <a:t>surface, </a:t>
            </a:r>
            <a:r>
              <a:rPr sz="2100" spc="-5" dirty="0">
                <a:latin typeface="Caladea"/>
                <a:cs typeface="Caladea"/>
              </a:rPr>
              <a:t>forming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thin </a:t>
            </a:r>
            <a:r>
              <a:rPr sz="2100" spc="-20" dirty="0">
                <a:latin typeface="Caladea"/>
                <a:cs typeface="Caladea"/>
              </a:rPr>
              <a:t>layer </a:t>
            </a:r>
            <a:r>
              <a:rPr sz="2100" spc="-10" dirty="0">
                <a:latin typeface="Caladea"/>
                <a:cs typeface="Caladea"/>
              </a:rPr>
              <a:t>termed  </a:t>
            </a:r>
            <a:r>
              <a:rPr sz="2100" spc="-5" dirty="0">
                <a:latin typeface="Caladea"/>
                <a:cs typeface="Caladea"/>
              </a:rPr>
              <a:t>as conditioning</a:t>
            </a:r>
            <a:r>
              <a:rPr sz="2100" spc="-15" dirty="0">
                <a:latin typeface="Caladea"/>
                <a:cs typeface="Caladea"/>
              </a:rPr>
              <a:t> </a:t>
            </a:r>
            <a:r>
              <a:rPr sz="2100" spc="-50" dirty="0">
                <a:latin typeface="Caladea"/>
                <a:cs typeface="Caladea"/>
              </a:rPr>
              <a:t>layer.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During </a:t>
            </a:r>
            <a:r>
              <a:rPr sz="2100" spc="-5" dirty="0">
                <a:latin typeface="Caladea"/>
                <a:cs typeface="Caladea"/>
              </a:rPr>
              <a:t>dental plaque formation, the </a:t>
            </a:r>
            <a:r>
              <a:rPr sz="2100" spc="-10" dirty="0">
                <a:latin typeface="Caladea"/>
                <a:cs typeface="Caladea"/>
              </a:rPr>
              <a:t>tooth surface </a:t>
            </a:r>
            <a:r>
              <a:rPr sz="2100" spc="-5" dirty="0">
                <a:latin typeface="Caladea"/>
                <a:cs typeface="Caladea"/>
              </a:rPr>
              <a:t>is conditioned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20" dirty="0">
                <a:latin typeface="Caladea"/>
                <a:cs typeface="Caladea"/>
              </a:rPr>
              <a:t>saliva</a:t>
            </a:r>
            <a:r>
              <a:rPr sz="2100" spc="114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pellicle.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17153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</a:t>
            </a:r>
            <a:r>
              <a:rPr sz="2400" spc="-95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1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151889" y="3393947"/>
            <a:ext cx="7828915" cy="2430780"/>
            <a:chOff x="2151888" y="3393947"/>
            <a:chExt cx="7828915" cy="2430780"/>
          </a:xfrm>
        </p:grpSpPr>
        <p:sp>
          <p:nvSpPr>
            <p:cNvPr id="5" name="object 5"/>
            <p:cNvSpPr/>
            <p:nvPr/>
          </p:nvSpPr>
          <p:spPr>
            <a:xfrm>
              <a:off x="2151888" y="3393947"/>
              <a:ext cx="7828788" cy="24307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6960" y="3589019"/>
              <a:ext cx="7249833" cy="1847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4" y="1100049"/>
            <a:ext cx="8081277" cy="916276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5" dirty="0">
                <a:latin typeface="Caladea"/>
                <a:cs typeface="Caladea"/>
              </a:rPr>
              <a:t>Adhesion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microbial </a:t>
            </a:r>
            <a:r>
              <a:rPr sz="2100" dirty="0">
                <a:latin typeface="Caladea"/>
                <a:cs typeface="Caladea"/>
              </a:rPr>
              <a:t>cells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this</a:t>
            </a:r>
            <a:r>
              <a:rPr sz="2100" spc="135" dirty="0">
                <a:latin typeface="Caladea"/>
                <a:cs typeface="Caladea"/>
              </a:rPr>
              <a:t> </a:t>
            </a:r>
            <a:r>
              <a:rPr sz="2100" spc="-50" dirty="0">
                <a:latin typeface="Caladea"/>
                <a:cs typeface="Caladea"/>
              </a:rPr>
              <a:t>layer.</a:t>
            </a:r>
            <a:endParaRPr sz="2100">
              <a:latin typeface="Caladea"/>
              <a:cs typeface="Caladea"/>
            </a:endParaRPr>
          </a:p>
          <a:p>
            <a:pPr marL="1612900" lvl="1" indent="-2286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  <a:tab pos="2755265" algn="l"/>
              </a:tabLst>
            </a:pPr>
            <a:r>
              <a:rPr sz="2100" spc="-10" dirty="0">
                <a:latin typeface="Caladea"/>
                <a:cs typeface="Caladea"/>
              </a:rPr>
              <a:t>Phase</a:t>
            </a:r>
            <a:r>
              <a:rPr sz="2100" spc="1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1	</a:t>
            </a:r>
            <a:r>
              <a:rPr sz="2100" dirty="0">
                <a:latin typeface="Caladea"/>
                <a:cs typeface="Caladea"/>
              </a:rPr>
              <a:t>- </a:t>
            </a:r>
            <a:r>
              <a:rPr sz="2100" spc="-20" dirty="0">
                <a:latin typeface="Caladea"/>
                <a:cs typeface="Caladea"/>
              </a:rPr>
              <a:t>Transport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microbes </a:t>
            </a:r>
            <a:r>
              <a:rPr sz="2100" spc="-15" dirty="0">
                <a:latin typeface="Caladea"/>
                <a:cs typeface="Caladea"/>
              </a:rPr>
              <a:t>to</a:t>
            </a:r>
            <a:r>
              <a:rPr sz="2100" spc="3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surface.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524" y="1994488"/>
            <a:ext cx="1299477" cy="916276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smtClean="0">
                <a:latin typeface="Caladea"/>
                <a:cs typeface="Caladea"/>
              </a:rPr>
              <a:t>Phase</a:t>
            </a:r>
            <a:r>
              <a:rPr sz="2100" spc="-75" smtClean="0">
                <a:latin typeface="Caladea"/>
                <a:cs typeface="Caladea"/>
              </a:rPr>
              <a:t> </a:t>
            </a:r>
            <a:r>
              <a:rPr sz="2100" spc="-5" smtClean="0">
                <a:latin typeface="Caladea"/>
                <a:cs typeface="Caladea"/>
              </a:rPr>
              <a:t>2</a:t>
            </a:r>
            <a:endParaRPr sz="210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adea"/>
                <a:cs typeface="Caladea"/>
              </a:rPr>
              <a:t>Phase</a:t>
            </a:r>
            <a:r>
              <a:rPr sz="2100" spc="-7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3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0166" y="1994642"/>
            <a:ext cx="7166839" cy="916276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105"/>
              </a:spcBef>
              <a:buChar char="-"/>
              <a:tabLst>
                <a:tab pos="160655" algn="l"/>
              </a:tabLst>
            </a:pPr>
            <a:r>
              <a:rPr sz="2100" spc="-5" dirty="0">
                <a:latin typeface="Caladea"/>
                <a:cs typeface="Caladea"/>
              </a:rPr>
              <a:t>Initial </a:t>
            </a:r>
            <a:r>
              <a:rPr sz="2100" dirty="0">
                <a:latin typeface="Caladea"/>
                <a:cs typeface="Caladea"/>
              </a:rPr>
              <a:t>non </a:t>
            </a:r>
            <a:r>
              <a:rPr sz="2100" spc="-5" dirty="0">
                <a:latin typeface="Caladea"/>
                <a:cs typeface="Caladea"/>
              </a:rPr>
              <a:t>specific </a:t>
            </a:r>
            <a:r>
              <a:rPr sz="2100" spc="-10" dirty="0">
                <a:latin typeface="Caladea"/>
                <a:cs typeface="Caladea"/>
              </a:rPr>
              <a:t>microbial-substrate adherence</a:t>
            </a:r>
            <a:r>
              <a:rPr sz="2100" spc="5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phase.</a:t>
            </a:r>
            <a:endParaRPr sz="2100">
              <a:latin typeface="Caladea"/>
              <a:cs typeface="Caladea"/>
            </a:endParaRPr>
          </a:p>
          <a:p>
            <a:pPr marL="160020" indent="-147955">
              <a:lnSpc>
                <a:spcPct val="100000"/>
              </a:lnSpc>
              <a:spcBef>
                <a:spcPts val="1010"/>
              </a:spcBef>
              <a:buChar char="-"/>
              <a:tabLst>
                <a:tab pos="160655" algn="l"/>
              </a:tabLst>
            </a:pPr>
            <a:r>
              <a:rPr sz="2100" spc="-5" dirty="0">
                <a:latin typeface="Caladea"/>
                <a:cs typeface="Caladea"/>
              </a:rPr>
              <a:t>Specific </a:t>
            </a:r>
            <a:r>
              <a:rPr sz="2100" spc="-10" dirty="0">
                <a:latin typeface="Caladea"/>
                <a:cs typeface="Caladea"/>
              </a:rPr>
              <a:t>microbial-substrate adherence</a:t>
            </a:r>
            <a:r>
              <a:rPr sz="2100" spc="3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phase.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892" y="3593237"/>
            <a:ext cx="709071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Pioneer </a:t>
            </a:r>
            <a:r>
              <a:rPr sz="2100" spc="-10" dirty="0">
                <a:latin typeface="Caladea"/>
                <a:cs typeface="Caladea"/>
              </a:rPr>
              <a:t>organisms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10" dirty="0">
                <a:latin typeface="Caladea"/>
                <a:cs typeface="Caladea"/>
              </a:rPr>
              <a:t>streptococci </a:t>
            </a:r>
            <a:r>
              <a:rPr sz="2100" spc="-5" dirty="0">
                <a:latin typeface="Caladea"/>
                <a:cs typeface="Caladea"/>
              </a:rPr>
              <a:t>(major</a:t>
            </a:r>
            <a:r>
              <a:rPr sz="2100" spc="4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population)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20963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</a:t>
            </a:r>
            <a:r>
              <a:rPr sz="2400" spc="-95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2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2316481" y="3867924"/>
            <a:ext cx="7828915" cy="2557780"/>
            <a:chOff x="2316479" y="3867924"/>
            <a:chExt cx="7828915" cy="2557780"/>
          </a:xfrm>
        </p:grpSpPr>
        <p:sp>
          <p:nvSpPr>
            <p:cNvPr id="8" name="object 8"/>
            <p:cNvSpPr/>
            <p:nvPr/>
          </p:nvSpPr>
          <p:spPr>
            <a:xfrm>
              <a:off x="2316479" y="3867924"/>
              <a:ext cx="7828788" cy="2557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1551" y="4062984"/>
              <a:ext cx="7242822" cy="1974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3" y="1100052"/>
            <a:ext cx="7802880" cy="485068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40" dirty="0">
                <a:latin typeface="Caladea"/>
                <a:cs typeface="Caladea"/>
              </a:rPr>
              <a:t>Several </a:t>
            </a:r>
            <a:r>
              <a:rPr sz="2100" spc="-15" dirty="0">
                <a:latin typeface="Caladea"/>
                <a:cs typeface="Caladea"/>
              </a:rPr>
              <a:t>factors </a:t>
            </a:r>
            <a:r>
              <a:rPr sz="2100" spc="-5" dirty="0">
                <a:latin typeface="Caladea"/>
                <a:cs typeface="Caladea"/>
              </a:rPr>
              <a:t>that </a:t>
            </a:r>
            <a:r>
              <a:rPr sz="2100" spc="-10" dirty="0">
                <a:latin typeface="Caladea"/>
                <a:cs typeface="Caladea"/>
              </a:rPr>
              <a:t>affect bacterial </a:t>
            </a:r>
            <a:r>
              <a:rPr sz="2100" spc="-5" dirty="0">
                <a:latin typeface="Caladea"/>
                <a:cs typeface="Caladea"/>
              </a:rPr>
              <a:t>attachment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solid</a:t>
            </a:r>
            <a:r>
              <a:rPr sz="2100" spc="-7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substrate.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ph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Temperature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25" dirty="0">
                <a:latin typeface="Caladea"/>
                <a:cs typeface="Caladea"/>
              </a:rPr>
              <a:t>Surface </a:t>
            </a:r>
            <a:r>
              <a:rPr sz="2100" spc="-10" dirty="0">
                <a:latin typeface="Caladea"/>
                <a:cs typeface="Caladea"/>
              </a:rPr>
              <a:t>energy </a:t>
            </a:r>
            <a:r>
              <a:rPr sz="2100" spc="-5" dirty="0">
                <a:latin typeface="Caladea"/>
                <a:cs typeface="Caladea"/>
              </a:rPr>
              <a:t>of the</a:t>
            </a:r>
            <a:r>
              <a:rPr sz="2100" spc="150" dirty="0">
                <a:latin typeface="Caladea"/>
                <a:cs typeface="Caladea"/>
              </a:rPr>
              <a:t> </a:t>
            </a:r>
            <a:r>
              <a:rPr sz="2100" spc="-15" dirty="0">
                <a:latin typeface="Caladea"/>
                <a:cs typeface="Caladea"/>
              </a:rPr>
              <a:t>substrate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Flow </a:t>
            </a:r>
            <a:r>
              <a:rPr sz="2100" spc="-25" dirty="0">
                <a:latin typeface="Caladea"/>
                <a:cs typeface="Caladea"/>
              </a:rPr>
              <a:t>rate </a:t>
            </a:r>
            <a:r>
              <a:rPr sz="2100" spc="-5" dirty="0">
                <a:latin typeface="Caladea"/>
                <a:cs typeface="Caladea"/>
              </a:rPr>
              <a:t>of the </a:t>
            </a:r>
            <a:r>
              <a:rPr sz="2100" dirty="0">
                <a:latin typeface="Caladea"/>
                <a:cs typeface="Caladea"/>
              </a:rPr>
              <a:t>fluid </a:t>
            </a:r>
            <a:r>
              <a:rPr sz="2100" spc="-5" dirty="0">
                <a:latin typeface="Caladea"/>
                <a:cs typeface="Caladea"/>
              </a:rPr>
              <a:t>passing </a:t>
            </a:r>
            <a:r>
              <a:rPr sz="2100" spc="-25" dirty="0">
                <a:latin typeface="Caladea"/>
                <a:cs typeface="Caladea"/>
              </a:rPr>
              <a:t>over </a:t>
            </a:r>
            <a:r>
              <a:rPr sz="2100" spc="-5" dirty="0">
                <a:latin typeface="Caladea"/>
                <a:cs typeface="Caladea"/>
              </a:rPr>
              <a:t>the</a:t>
            </a:r>
            <a:r>
              <a:rPr sz="2100" spc="9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surface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Nutrient</a:t>
            </a:r>
            <a:r>
              <a:rPr sz="2100" spc="-4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availability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Length </a:t>
            </a:r>
            <a:r>
              <a:rPr sz="2100" spc="-5" dirty="0">
                <a:latin typeface="Caladea"/>
                <a:cs typeface="Caladea"/>
              </a:rPr>
              <a:t>of time the </a:t>
            </a:r>
            <a:r>
              <a:rPr sz="2100" spc="-10" dirty="0">
                <a:latin typeface="Caladea"/>
                <a:cs typeface="Caladea"/>
              </a:rPr>
              <a:t>bacteria </a:t>
            </a:r>
            <a:r>
              <a:rPr sz="2100" spc="-5" dirty="0">
                <a:latin typeface="Caladea"/>
                <a:cs typeface="Caladea"/>
              </a:rPr>
              <a:t>is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contact </a:t>
            </a:r>
            <a:r>
              <a:rPr sz="2100" dirty="0">
                <a:latin typeface="Caladea"/>
                <a:cs typeface="Caladea"/>
              </a:rPr>
              <a:t>with </a:t>
            </a:r>
            <a:r>
              <a:rPr sz="2100" spc="-5" dirty="0">
                <a:latin typeface="Caladea"/>
                <a:cs typeface="Caladea"/>
              </a:rPr>
              <a:t>the</a:t>
            </a:r>
            <a:r>
              <a:rPr sz="2100" spc="114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surface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spc="-15" dirty="0">
                <a:latin typeface="Caladea"/>
                <a:cs typeface="Caladea"/>
              </a:rPr>
              <a:t>growth</a:t>
            </a:r>
            <a:r>
              <a:rPr sz="2100" spc="6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stage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spc="-5" dirty="0">
                <a:latin typeface="Caladea"/>
                <a:cs typeface="Caladea"/>
              </a:rPr>
              <a:t>cell </a:t>
            </a:r>
            <a:r>
              <a:rPr sz="2100" spc="-10" dirty="0">
                <a:latin typeface="Caladea"/>
                <a:cs typeface="Caladea"/>
              </a:rPr>
              <a:t>surface</a:t>
            </a:r>
            <a:r>
              <a:rPr sz="2100" spc="5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charge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25" dirty="0">
                <a:latin typeface="Caladea"/>
                <a:cs typeface="Caladea"/>
              </a:rPr>
              <a:t>Surface</a:t>
            </a:r>
            <a:r>
              <a:rPr sz="2100" spc="105" dirty="0">
                <a:latin typeface="Caladea"/>
                <a:cs typeface="Caladea"/>
              </a:rPr>
              <a:t> </a:t>
            </a:r>
            <a:r>
              <a:rPr sz="2100" spc="-25" dirty="0">
                <a:latin typeface="Caladea"/>
                <a:cs typeface="Caladea"/>
              </a:rPr>
              <a:t>hydrophobicity.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82685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 </a:t>
            </a:r>
            <a:r>
              <a:rPr sz="2400" spc="-5" dirty="0">
                <a:solidFill>
                  <a:srgbClr val="B71E42"/>
                </a:solidFill>
              </a:rPr>
              <a:t>2 : Phase 1 : </a:t>
            </a:r>
            <a:r>
              <a:rPr sz="2400" spc="-15" dirty="0">
                <a:solidFill>
                  <a:srgbClr val="B71E42"/>
                </a:solidFill>
              </a:rPr>
              <a:t>Transport </a:t>
            </a:r>
            <a:r>
              <a:rPr sz="2400" spc="-5" dirty="0">
                <a:solidFill>
                  <a:srgbClr val="B71E42"/>
                </a:solidFill>
              </a:rPr>
              <a:t>of </a:t>
            </a:r>
            <a:r>
              <a:rPr sz="2400" spc="-10" dirty="0">
                <a:solidFill>
                  <a:srgbClr val="B71E42"/>
                </a:solidFill>
              </a:rPr>
              <a:t>microbes </a:t>
            </a:r>
            <a:r>
              <a:rPr sz="2400" spc="-15" dirty="0">
                <a:solidFill>
                  <a:srgbClr val="B71E42"/>
                </a:solidFill>
              </a:rPr>
              <a:t>to</a:t>
            </a:r>
            <a:r>
              <a:rPr sz="2400" spc="70" dirty="0">
                <a:solidFill>
                  <a:srgbClr val="B71E42"/>
                </a:solidFill>
              </a:rPr>
              <a:t> </a:t>
            </a:r>
            <a:r>
              <a:rPr sz="2400" spc="-10" dirty="0">
                <a:solidFill>
                  <a:srgbClr val="B71E42"/>
                </a:solidFill>
              </a:rPr>
              <a:t>surface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885" y="1164064"/>
            <a:ext cx="11075035" cy="3264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Physicochemical </a:t>
            </a:r>
            <a:r>
              <a:rPr sz="2100" spc="-10" dirty="0">
                <a:latin typeface="Caladea"/>
                <a:cs typeface="Caladea"/>
              </a:rPr>
              <a:t>properties </a:t>
            </a:r>
            <a:r>
              <a:rPr sz="2100" spc="-5" dirty="0">
                <a:latin typeface="Caladea"/>
                <a:cs typeface="Caladea"/>
              </a:rPr>
              <a:t>such as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surface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energy </a:t>
            </a:r>
            <a:r>
              <a:rPr sz="2100" dirty="0">
                <a:latin typeface="Caladea"/>
                <a:cs typeface="Caladea"/>
              </a:rPr>
              <a:t>and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charge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density </a:t>
            </a:r>
            <a:r>
              <a:rPr sz="2100" spc="-5" dirty="0">
                <a:latin typeface="Caladea"/>
                <a:cs typeface="Caladea"/>
              </a:rPr>
              <a:t>determine the </a:t>
            </a:r>
            <a:r>
              <a:rPr sz="2100" spc="-10" dirty="0">
                <a:latin typeface="Caladea"/>
                <a:cs typeface="Caladea"/>
              </a:rPr>
              <a:t>nature </a:t>
            </a:r>
            <a:r>
              <a:rPr sz="2100" spc="-5" dirty="0">
                <a:latin typeface="Caladea"/>
                <a:cs typeface="Caladea"/>
              </a:rPr>
              <a:t>of  initial </a:t>
            </a:r>
            <a:r>
              <a:rPr sz="2100" spc="-10" dirty="0">
                <a:latin typeface="Caladea"/>
                <a:cs typeface="Caladea"/>
              </a:rPr>
              <a:t>bacteria-substrate</a:t>
            </a:r>
            <a:r>
              <a:rPr sz="2100" spc="3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interaction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1300" marR="6350" indent="-228600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dirty="0">
                <a:latin typeface="Caladea"/>
                <a:cs typeface="Caladea"/>
              </a:rPr>
              <a:t>Microbial </a:t>
            </a:r>
            <a:r>
              <a:rPr sz="2100" spc="-10" dirty="0">
                <a:latin typeface="Caladea"/>
                <a:cs typeface="Caladea"/>
              </a:rPr>
              <a:t>adherence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15" dirty="0">
                <a:latin typeface="Caladea"/>
                <a:cs typeface="Caladea"/>
              </a:rPr>
              <a:t>substrate </a:t>
            </a:r>
            <a:r>
              <a:rPr sz="2100" spc="-5" dirty="0">
                <a:latin typeface="Caladea"/>
                <a:cs typeface="Caladea"/>
              </a:rPr>
              <a:t>is also mediated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bacterial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surface structures </a:t>
            </a:r>
            <a:r>
              <a:rPr sz="2100" dirty="0">
                <a:latin typeface="Caladea"/>
                <a:cs typeface="Caladea"/>
              </a:rPr>
              <a:t>such </a:t>
            </a:r>
            <a:r>
              <a:rPr sz="2100" spc="-5" dirty="0">
                <a:latin typeface="Caladea"/>
                <a:cs typeface="Caladea"/>
              </a:rPr>
              <a:t>as </a:t>
            </a:r>
            <a:r>
              <a:rPr sz="2100" spc="-5" dirty="0">
                <a:solidFill>
                  <a:srgbClr val="0070C0"/>
                </a:solidFill>
                <a:latin typeface="Caladea"/>
                <a:cs typeface="Caladea"/>
              </a:rPr>
              <a:t> fimbriae, </a:t>
            </a:r>
            <a:r>
              <a:rPr sz="2100" dirty="0">
                <a:solidFill>
                  <a:srgbClr val="0070C0"/>
                </a:solidFill>
                <a:latin typeface="Caladea"/>
                <a:cs typeface="Caladea"/>
              </a:rPr>
              <a:t>pili, </a:t>
            </a:r>
            <a:r>
              <a:rPr sz="2100" spc="-5" dirty="0">
                <a:solidFill>
                  <a:srgbClr val="0070C0"/>
                </a:solidFill>
                <a:latin typeface="Caladea"/>
                <a:cs typeface="Caladea"/>
              </a:rPr>
              <a:t>flagella, and EPS</a:t>
            </a:r>
            <a:r>
              <a:rPr sz="2100" dirty="0">
                <a:solidFill>
                  <a:srgbClr val="0070C0"/>
                </a:solidFill>
                <a:latin typeface="Caladea"/>
                <a:cs typeface="Caladea"/>
              </a:rPr>
              <a:t> </a:t>
            </a:r>
            <a:r>
              <a:rPr sz="2100" spc="-15" dirty="0">
                <a:latin typeface="Caladea"/>
                <a:cs typeface="Caladea"/>
              </a:rPr>
              <a:t>(glycocalyx).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spc="-10" dirty="0">
                <a:latin typeface="Caladea"/>
                <a:cs typeface="Caladea"/>
              </a:rPr>
              <a:t>Bacterial surface structures form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bridges </a:t>
            </a:r>
            <a:r>
              <a:rPr sz="2100" spc="-10" dirty="0">
                <a:latin typeface="Caladea"/>
                <a:cs typeface="Caladea"/>
              </a:rPr>
              <a:t>between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bacteria </a:t>
            </a:r>
            <a:r>
              <a:rPr sz="2100" spc="-5" dirty="0">
                <a:latin typeface="Caladea"/>
                <a:cs typeface="Caladea"/>
              </a:rPr>
              <a:t>and the conditioning</a:t>
            </a:r>
            <a:r>
              <a:rPr sz="2100" spc="195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film.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78113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 </a:t>
            </a:r>
            <a:r>
              <a:rPr sz="2400" spc="-5" dirty="0">
                <a:solidFill>
                  <a:srgbClr val="B71E42"/>
                </a:solidFill>
              </a:rPr>
              <a:t>2 : Phase 1 : </a:t>
            </a:r>
            <a:r>
              <a:rPr sz="2400" spc="-15" dirty="0">
                <a:solidFill>
                  <a:srgbClr val="B71E42"/>
                </a:solidFill>
              </a:rPr>
              <a:t>Transport </a:t>
            </a:r>
            <a:r>
              <a:rPr sz="2400" spc="-5" dirty="0">
                <a:solidFill>
                  <a:srgbClr val="B71E42"/>
                </a:solidFill>
              </a:rPr>
              <a:t>of </a:t>
            </a:r>
            <a:r>
              <a:rPr sz="2400" spc="-10" dirty="0">
                <a:solidFill>
                  <a:srgbClr val="B71E42"/>
                </a:solidFill>
              </a:rPr>
              <a:t>microbes </a:t>
            </a:r>
            <a:r>
              <a:rPr sz="2400" spc="-15" dirty="0">
                <a:solidFill>
                  <a:srgbClr val="B71E42"/>
                </a:solidFill>
              </a:rPr>
              <a:t>to</a:t>
            </a:r>
            <a:r>
              <a:rPr sz="2400" spc="70" dirty="0">
                <a:solidFill>
                  <a:srgbClr val="B71E42"/>
                </a:solidFill>
              </a:rPr>
              <a:t> </a:t>
            </a:r>
            <a:r>
              <a:rPr sz="2400" spc="-10" dirty="0">
                <a:solidFill>
                  <a:srgbClr val="B71E42"/>
                </a:solidFill>
              </a:rPr>
              <a:t>surface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817" y="1208955"/>
            <a:ext cx="11078211" cy="4160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7965" algn="just">
              <a:lnSpc>
                <a:spcPct val="15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2570" algn="l"/>
                <a:tab pos="10070465" algn="l"/>
              </a:tabLst>
            </a:pPr>
            <a:r>
              <a:rPr sz="2100" spc="-5" dirty="0">
                <a:latin typeface="Caladea"/>
                <a:cs typeface="Caladea"/>
              </a:rPr>
              <a:t>Biofilm is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mode of </a:t>
            </a:r>
            <a:r>
              <a:rPr sz="2100" spc="-10" dirty="0">
                <a:latin typeface="Caladea"/>
                <a:cs typeface="Caladea"/>
              </a:rPr>
              <a:t>microbial </a:t>
            </a:r>
            <a:r>
              <a:rPr sz="2100" spc="-15" dirty="0">
                <a:latin typeface="Caladea"/>
                <a:cs typeface="Caladea"/>
              </a:rPr>
              <a:t>growth where </a:t>
            </a:r>
            <a:r>
              <a:rPr sz="2100" spc="-10" dirty="0">
                <a:latin typeface="Caladea"/>
                <a:cs typeface="Caladea"/>
              </a:rPr>
              <a:t>dynamic </a:t>
            </a:r>
            <a:r>
              <a:rPr sz="2100" spc="-5" dirty="0">
                <a:latin typeface="Caladea"/>
                <a:cs typeface="Caladea"/>
              </a:rPr>
              <a:t>communities of </a:t>
            </a:r>
            <a:r>
              <a:rPr sz="2100" spc="-10">
                <a:latin typeface="Caladea"/>
                <a:cs typeface="Caladea"/>
              </a:rPr>
              <a:t>interacting </a:t>
            </a:r>
            <a:r>
              <a:rPr sz="2100" spc="-5" smtClean="0">
                <a:latin typeface="Caladea"/>
                <a:cs typeface="Caladea"/>
              </a:rPr>
              <a:t>sessile</a:t>
            </a:r>
            <a:r>
              <a:rPr lang="en-IN" sz="2100" spc="-5" dirty="0" smtClean="0">
                <a:latin typeface="Caladea"/>
                <a:cs typeface="Caladea"/>
              </a:rPr>
              <a:t>(organism fixed in pone place) </a:t>
            </a:r>
            <a:r>
              <a:rPr sz="2100" smtClean="0">
                <a:latin typeface="Caladea"/>
                <a:cs typeface="Caladea"/>
              </a:rPr>
              <a:t>cells 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15" dirty="0">
                <a:latin typeface="Caladea"/>
                <a:cs typeface="Caladea"/>
              </a:rPr>
              <a:t>irreversibly </a:t>
            </a:r>
            <a:r>
              <a:rPr sz="2100" spc="-5" dirty="0">
                <a:latin typeface="Caladea"/>
                <a:cs typeface="Caladea"/>
              </a:rPr>
              <a:t>attached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solid </a:t>
            </a:r>
            <a:r>
              <a:rPr sz="2100" spc="-10" dirty="0">
                <a:latin typeface="Caladea"/>
                <a:cs typeface="Caladea"/>
              </a:rPr>
              <a:t>substratum, </a:t>
            </a:r>
            <a:r>
              <a:rPr sz="2100" spc="-5" dirty="0">
                <a:latin typeface="Caladea"/>
                <a:cs typeface="Caladea"/>
              </a:rPr>
              <a:t>as well as </a:t>
            </a:r>
            <a:r>
              <a:rPr sz="2100" spc="-10" dirty="0">
                <a:latin typeface="Caladea"/>
                <a:cs typeface="Caladea"/>
              </a:rPr>
              <a:t>each </a:t>
            </a:r>
            <a:r>
              <a:rPr sz="2100" spc="-40" dirty="0">
                <a:latin typeface="Caladea"/>
                <a:cs typeface="Caladea"/>
              </a:rPr>
              <a:t>other,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5" dirty="0">
                <a:latin typeface="Caladea"/>
                <a:cs typeface="Caladea"/>
              </a:rPr>
              <a:t>embedded </a:t>
            </a:r>
            <a:r>
              <a:rPr sz="2100" dirty="0">
                <a:latin typeface="Caladea"/>
                <a:cs typeface="Caladea"/>
              </a:rPr>
              <a:t>in a  </a:t>
            </a:r>
            <a:r>
              <a:rPr sz="2100" spc="-5" dirty="0">
                <a:latin typeface="Caladea"/>
                <a:cs typeface="Caladea"/>
              </a:rPr>
              <a:t>self made matrix of </a:t>
            </a:r>
            <a:r>
              <a:rPr sz="2100" spc="-10" dirty="0">
                <a:solidFill>
                  <a:srgbClr val="C00000"/>
                </a:solidFill>
                <a:latin typeface="Caladea"/>
                <a:cs typeface="Caladea"/>
              </a:rPr>
              <a:t>extracellular polymeric</a:t>
            </a:r>
            <a:r>
              <a:rPr sz="2100" spc="11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substance</a:t>
            </a:r>
            <a:r>
              <a:rPr sz="2100" spc="3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dirty="0">
                <a:solidFill>
                  <a:srgbClr val="C00000"/>
                </a:solidFill>
                <a:latin typeface="Caladea"/>
                <a:cs typeface="Caladea"/>
              </a:rPr>
              <a:t>(EPS).	</a:t>
            </a:r>
            <a:r>
              <a:rPr sz="2100" b="1" spc="-5" dirty="0">
                <a:solidFill>
                  <a:srgbClr val="C00000"/>
                </a:solidFill>
                <a:latin typeface="Caladea"/>
                <a:cs typeface="Caladea"/>
              </a:rPr>
              <a:t>-</a:t>
            </a:r>
            <a:r>
              <a:rPr sz="2100" b="1" spc="-15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Caladea"/>
                <a:cs typeface="Caladea"/>
              </a:rPr>
              <a:t>Ingle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"/>
              <a:buChar char="•"/>
            </a:pPr>
            <a:endParaRPr sz="2500">
              <a:latin typeface="Caladea"/>
              <a:cs typeface="Caladea"/>
            </a:endParaRPr>
          </a:p>
          <a:p>
            <a:pPr marL="241935" marR="5080" indent="-229870" algn="just">
              <a:lnSpc>
                <a:spcPct val="150000"/>
              </a:lnSpc>
              <a:buClr>
                <a:srgbClr val="B71E42"/>
              </a:buClr>
              <a:buFont typeface="Arial"/>
              <a:buChar char="•"/>
              <a:tabLst>
                <a:tab pos="242570" algn="l"/>
                <a:tab pos="9509125" algn="l"/>
              </a:tabLst>
            </a:pPr>
            <a:r>
              <a:rPr sz="2100" spc="-5" dirty="0">
                <a:latin typeface="Caladea"/>
                <a:cs typeface="Caladea"/>
              </a:rPr>
              <a:t>Biofilm is defined as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community of microcolonies of </a:t>
            </a:r>
            <a:r>
              <a:rPr sz="2100" spc="-10" dirty="0">
                <a:latin typeface="Caladea"/>
                <a:cs typeface="Caladea"/>
              </a:rPr>
              <a:t>microorganisms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an aqueous solution  that is </a:t>
            </a:r>
            <a:r>
              <a:rPr sz="2100" spc="-10" dirty="0">
                <a:latin typeface="Caladea"/>
                <a:cs typeface="Caladea"/>
              </a:rPr>
              <a:t>surrounded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matrix of </a:t>
            </a:r>
            <a:r>
              <a:rPr sz="2100" spc="-15" dirty="0">
                <a:latin typeface="Caladea"/>
                <a:cs typeface="Caladea"/>
              </a:rPr>
              <a:t>glycocalyx, </a:t>
            </a:r>
            <a:r>
              <a:rPr sz="2100" spc="-10" dirty="0">
                <a:latin typeface="Caladea"/>
                <a:cs typeface="Caladea"/>
              </a:rPr>
              <a:t>which </a:t>
            </a:r>
            <a:r>
              <a:rPr sz="2100" spc="-5" dirty="0">
                <a:latin typeface="Caladea"/>
                <a:cs typeface="Caladea"/>
              </a:rPr>
              <a:t>also attaches the bacterial </a:t>
            </a:r>
            <a:r>
              <a:rPr sz="2100" dirty="0">
                <a:latin typeface="Caladea"/>
                <a:cs typeface="Caladea"/>
              </a:rPr>
              <a:t>cells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solid  </a:t>
            </a:r>
            <a:r>
              <a:rPr sz="2100" spc="-10" dirty="0">
                <a:latin typeface="Caladea"/>
                <a:cs typeface="Caladea"/>
              </a:rPr>
              <a:t>substratum.	</a:t>
            </a:r>
            <a:r>
              <a:rPr sz="2100" b="1" spc="-5" dirty="0">
                <a:solidFill>
                  <a:srgbClr val="C00000"/>
                </a:solidFill>
                <a:latin typeface="Caladea"/>
                <a:cs typeface="Caladea"/>
              </a:rPr>
              <a:t>-</a:t>
            </a:r>
            <a:r>
              <a:rPr sz="2100" b="1" spc="-15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Caladea"/>
                <a:cs typeface="Caladea"/>
              </a:rPr>
              <a:t>Grossman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7013" y="6349698"/>
            <a:ext cx="2171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Noto Sans Bengali"/>
                <a:cs typeface="Noto Sans Bengali"/>
              </a:rPr>
              <a:pPr marL="38100">
                <a:lnSpc>
                  <a:spcPts val="2360"/>
                </a:lnSpc>
              </a:pPr>
              <a:t>2</a:t>
            </a:fld>
            <a:endParaRPr sz="2000">
              <a:latin typeface="Noto Sans Bengali"/>
              <a:cs typeface="Noto Sans Bengal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24773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71E42"/>
                </a:solidFill>
              </a:rPr>
              <a:t>DEFINITION</a:t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883" y="1100055"/>
            <a:ext cx="11074400" cy="4087401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Bridges </a:t>
            </a:r>
            <a:r>
              <a:rPr sz="2100" spc="-10" dirty="0">
                <a:latin typeface="Caladea"/>
                <a:cs typeface="Caladea"/>
              </a:rPr>
              <a:t>formed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combination</a:t>
            </a:r>
            <a:r>
              <a:rPr sz="2100" spc="5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of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100" spc="-5" dirty="0">
                <a:latin typeface="Caladea"/>
                <a:cs typeface="Caladea"/>
              </a:rPr>
              <a:t>Electrostatic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attraction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100" spc="-5" dirty="0">
                <a:latin typeface="Caladea"/>
                <a:cs typeface="Caladea"/>
              </a:rPr>
              <a:t>Covalent and </a:t>
            </a:r>
            <a:r>
              <a:rPr sz="2100" spc="-20" dirty="0">
                <a:latin typeface="Caladea"/>
                <a:cs typeface="Caladea"/>
              </a:rPr>
              <a:t>hydrogen</a:t>
            </a:r>
            <a:r>
              <a:rPr sz="2100" spc="-2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bonding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100" spc="-5" dirty="0">
                <a:latin typeface="Caladea"/>
                <a:cs typeface="Caladea"/>
              </a:rPr>
              <a:t>Dipole</a:t>
            </a:r>
            <a:r>
              <a:rPr sz="2100" spc="-2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interaction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100" spc="-5" dirty="0">
                <a:latin typeface="Caladea"/>
                <a:cs typeface="Caladea"/>
              </a:rPr>
              <a:t>Hydrophobic</a:t>
            </a:r>
            <a:r>
              <a:rPr sz="2100" spc="-114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interaction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Bacteria </a:t>
            </a:r>
            <a:r>
              <a:rPr sz="2100" dirty="0">
                <a:latin typeface="Caladea"/>
                <a:cs typeface="Caladea"/>
              </a:rPr>
              <a:t>with </a:t>
            </a:r>
            <a:r>
              <a:rPr sz="2100" spc="-10" dirty="0">
                <a:latin typeface="Caladea"/>
                <a:cs typeface="Caladea"/>
              </a:rPr>
              <a:t>surface</a:t>
            </a:r>
            <a:r>
              <a:rPr sz="2100" spc="1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structures:</a:t>
            </a:r>
            <a:endParaRPr sz="2100">
              <a:latin typeface="Caladea"/>
              <a:cs typeface="Caladea"/>
            </a:endParaRPr>
          </a:p>
          <a:p>
            <a:pPr marL="1612265" marR="5080" lvl="1" indent="-228600">
              <a:lnSpc>
                <a:spcPct val="120000"/>
              </a:lnSpc>
              <a:spcBef>
                <a:spcPts val="490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3535" algn="l"/>
                <a:tab pos="1934210" algn="l"/>
                <a:tab pos="3212465" algn="l"/>
                <a:tab pos="3546475" algn="l"/>
                <a:tab pos="4324985" algn="l"/>
                <a:tab pos="6062345" algn="l"/>
                <a:tab pos="7357745" algn="l"/>
                <a:tab pos="7677784" algn="l"/>
                <a:tab pos="9136380" algn="l"/>
                <a:tab pos="9456420" algn="l"/>
                <a:tab pos="10873740" algn="l"/>
              </a:tabLst>
            </a:pPr>
            <a:r>
              <a:rPr sz="2100" spc="-275" dirty="0">
                <a:latin typeface="Caladea"/>
                <a:cs typeface="Caladea"/>
              </a:rPr>
              <a:t>P</a:t>
            </a:r>
            <a:r>
              <a:rPr sz="2100" dirty="0">
                <a:latin typeface="Caladea"/>
                <a:cs typeface="Caladea"/>
              </a:rPr>
              <a:t>.	</a:t>
            </a:r>
            <a:r>
              <a:rPr sz="2100" spc="-10" dirty="0">
                <a:latin typeface="Caladea"/>
                <a:cs typeface="Caladea"/>
              </a:rPr>
              <a:t>g</a:t>
            </a:r>
            <a:r>
              <a:rPr sz="2100" dirty="0">
                <a:latin typeface="Caladea"/>
                <a:cs typeface="Caladea"/>
              </a:rPr>
              <a:t>in</a:t>
            </a:r>
            <a:r>
              <a:rPr sz="2100" spc="-10" dirty="0">
                <a:latin typeface="Caladea"/>
                <a:cs typeface="Caladea"/>
              </a:rPr>
              <a:t>g</a:t>
            </a:r>
            <a:r>
              <a:rPr sz="2100" spc="-35" dirty="0">
                <a:latin typeface="Caladea"/>
                <a:cs typeface="Caladea"/>
              </a:rPr>
              <a:t>i</a:t>
            </a:r>
            <a:r>
              <a:rPr sz="2100" spc="-55" dirty="0">
                <a:latin typeface="Caladea"/>
                <a:cs typeface="Caladea"/>
              </a:rPr>
              <a:t>v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is</a:t>
            </a:r>
            <a:r>
              <a:rPr sz="2100" dirty="0">
                <a:latin typeface="Caladea"/>
                <a:cs typeface="Caladea"/>
              </a:rPr>
              <a:t>,	</a:t>
            </a:r>
            <a:r>
              <a:rPr sz="2100" spc="-1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.	mi</a:t>
            </a:r>
            <a:r>
              <a:rPr sz="2100" spc="-5" dirty="0">
                <a:latin typeface="Caladea"/>
                <a:cs typeface="Caladea"/>
              </a:rPr>
              <a:t>ti</a:t>
            </a: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,	S</a:t>
            </a:r>
            <a:r>
              <a:rPr sz="2100" spc="-15" dirty="0">
                <a:latin typeface="Caladea"/>
                <a:cs typeface="Caladea"/>
              </a:rPr>
              <a:t>t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5" dirty="0">
                <a:latin typeface="Caladea"/>
                <a:cs typeface="Caladea"/>
              </a:rPr>
              <a:t>p</a:t>
            </a:r>
            <a:r>
              <a:rPr sz="2100" spc="-30" dirty="0">
                <a:latin typeface="Caladea"/>
                <a:cs typeface="Caladea"/>
              </a:rPr>
              <a:t>t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" dirty="0">
                <a:latin typeface="Caladea"/>
                <a:cs typeface="Caladea"/>
              </a:rPr>
              <a:t>occ</a:t>
            </a:r>
            <a:r>
              <a:rPr sz="2100" spc="5" dirty="0">
                <a:latin typeface="Caladea"/>
                <a:cs typeface="Caladea"/>
              </a:rPr>
              <a:t>u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sa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40" dirty="0">
                <a:latin typeface="Caladea"/>
                <a:cs typeface="Caladea"/>
              </a:rPr>
              <a:t>i</a:t>
            </a:r>
            <a:r>
              <a:rPr sz="2100" spc="-60" dirty="0">
                <a:latin typeface="Caladea"/>
                <a:cs typeface="Caladea"/>
              </a:rPr>
              <a:t>v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1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iu</a:t>
            </a: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,	</a:t>
            </a:r>
            <a:r>
              <a:rPr sz="2100" spc="-275" dirty="0">
                <a:latin typeface="Caladea"/>
                <a:cs typeface="Caladea"/>
              </a:rPr>
              <a:t>P</a:t>
            </a:r>
            <a:r>
              <a:rPr sz="2100" dirty="0">
                <a:latin typeface="Caladea"/>
                <a:cs typeface="Caladea"/>
              </a:rPr>
              <a:t>.	in</a:t>
            </a:r>
            <a:r>
              <a:rPr sz="2100" spc="-30" dirty="0">
                <a:latin typeface="Caladea"/>
                <a:cs typeface="Caladea"/>
              </a:rPr>
              <a:t>t</a:t>
            </a:r>
            <a:r>
              <a:rPr sz="2100" spc="-10" dirty="0">
                <a:latin typeface="Caladea"/>
                <a:cs typeface="Caladea"/>
              </a:rPr>
              <a:t>er</a:t>
            </a:r>
            <a:r>
              <a:rPr sz="2100" spc="-5" dirty="0">
                <a:latin typeface="Caladea"/>
                <a:cs typeface="Caladea"/>
              </a:rPr>
              <a:t>m</a:t>
            </a:r>
            <a:r>
              <a:rPr sz="2100" spc="-10" dirty="0">
                <a:latin typeface="Caladea"/>
                <a:cs typeface="Caladea"/>
              </a:rPr>
              <a:t>ed</a:t>
            </a:r>
            <a:r>
              <a:rPr sz="2100" dirty="0">
                <a:latin typeface="Caladea"/>
                <a:cs typeface="Caladea"/>
              </a:rPr>
              <a:t>i</a:t>
            </a:r>
            <a:r>
              <a:rPr sz="2100" spc="-5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,	</a:t>
            </a:r>
            <a:r>
              <a:rPr sz="2100" spc="-275" dirty="0">
                <a:latin typeface="Caladea"/>
                <a:cs typeface="Caladea"/>
              </a:rPr>
              <a:t>P</a:t>
            </a:r>
            <a:r>
              <a:rPr sz="2100" dirty="0">
                <a:latin typeface="Caladea"/>
                <a:cs typeface="Caladea"/>
              </a:rPr>
              <a:t>.	ni</a:t>
            </a:r>
            <a:r>
              <a:rPr sz="2100" spc="-10" dirty="0">
                <a:latin typeface="Caladea"/>
                <a:cs typeface="Caladea"/>
              </a:rPr>
              <a:t>g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esce</a:t>
            </a:r>
            <a:r>
              <a:rPr sz="2100" spc="-5" dirty="0">
                <a:latin typeface="Caladea"/>
                <a:cs typeface="Caladea"/>
              </a:rPr>
              <a:t>n</a:t>
            </a: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,	S.  </a:t>
            </a:r>
            <a:r>
              <a:rPr sz="2100" spc="-5" dirty="0">
                <a:latin typeface="Caladea"/>
                <a:cs typeface="Caladea"/>
              </a:rPr>
              <a:t>mutans and A.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naeslundii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107831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 </a:t>
            </a:r>
            <a:r>
              <a:rPr sz="2400" spc="-5" dirty="0">
                <a:solidFill>
                  <a:srgbClr val="B71E42"/>
                </a:solidFill>
              </a:rPr>
              <a:t>2 : Phase 2 : </a:t>
            </a:r>
            <a:r>
              <a:rPr sz="2400" dirty="0">
                <a:solidFill>
                  <a:srgbClr val="B71E42"/>
                </a:solidFill>
              </a:rPr>
              <a:t>Initial </a:t>
            </a:r>
            <a:r>
              <a:rPr sz="2400" spc="-5" dirty="0">
                <a:solidFill>
                  <a:srgbClr val="B71E42"/>
                </a:solidFill>
              </a:rPr>
              <a:t>non </a:t>
            </a:r>
            <a:r>
              <a:rPr sz="2400" dirty="0">
                <a:solidFill>
                  <a:srgbClr val="B71E42"/>
                </a:solidFill>
              </a:rPr>
              <a:t>specific </a:t>
            </a:r>
            <a:r>
              <a:rPr sz="2400" spc="-10" dirty="0">
                <a:solidFill>
                  <a:srgbClr val="B71E42"/>
                </a:solidFill>
              </a:rPr>
              <a:t>microbial-substrate </a:t>
            </a:r>
            <a:r>
              <a:rPr sz="2400" spc="-5" dirty="0">
                <a:solidFill>
                  <a:srgbClr val="B71E42"/>
                </a:solidFill>
              </a:rPr>
              <a:t>adherence</a:t>
            </a:r>
            <a:r>
              <a:rPr sz="2400" spc="55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phase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5" y="1676402"/>
            <a:ext cx="765683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895" algn="l"/>
                <a:tab pos="1234440" algn="l"/>
                <a:tab pos="2447925" algn="l"/>
                <a:tab pos="3496310" algn="l"/>
                <a:tab pos="4064635" algn="l"/>
                <a:tab pos="6346190" algn="l"/>
              </a:tabLst>
            </a:pPr>
            <a:r>
              <a:rPr sz="2100" spc="-10" dirty="0">
                <a:latin typeface="Caladea"/>
                <a:cs typeface="Caladea"/>
              </a:rPr>
              <a:t>gains	</a:t>
            </a:r>
            <a:r>
              <a:rPr sz="2100" dirty="0">
                <a:latin typeface="Caladea"/>
                <a:cs typeface="Caladea"/>
              </a:rPr>
              <a:t>in	</a:t>
            </a:r>
            <a:r>
              <a:rPr sz="2100" spc="-10" dirty="0">
                <a:latin typeface="Caladea"/>
                <a:cs typeface="Caladea"/>
              </a:rPr>
              <a:t>strength,	</a:t>
            </a:r>
            <a:r>
              <a:rPr sz="2100" spc="-5" dirty="0">
                <a:latin typeface="Caladea"/>
                <a:cs typeface="Caladea"/>
              </a:rPr>
              <a:t>making	the	</a:t>
            </a:r>
            <a:r>
              <a:rPr sz="2100" spc="-10" dirty="0">
                <a:latin typeface="Caladea"/>
                <a:cs typeface="Caladea"/>
              </a:rPr>
              <a:t>bacteria-substrate	</a:t>
            </a:r>
            <a:r>
              <a:rPr sz="2100" spc="-5" dirty="0">
                <a:latin typeface="Caladea"/>
                <a:cs typeface="Caladea"/>
              </a:rPr>
              <a:t>attachment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929" y="1228065"/>
            <a:ext cx="3242945" cy="1239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Initial </a:t>
            </a:r>
            <a:r>
              <a:rPr sz="2100" spc="-5" dirty="0">
                <a:latin typeface="Caladea"/>
                <a:cs typeface="Caladea"/>
              </a:rPr>
              <a:t>bonds : </a:t>
            </a:r>
            <a:r>
              <a:rPr sz="2100" dirty="0">
                <a:latin typeface="Caladea"/>
                <a:cs typeface="Caladea"/>
              </a:rPr>
              <a:t>not</a:t>
            </a:r>
            <a:r>
              <a:rPr sz="2100" spc="-6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strong</a:t>
            </a:r>
            <a:endParaRPr sz="2100">
              <a:latin typeface="Caladea"/>
              <a:cs typeface="Caladea"/>
            </a:endParaRPr>
          </a:p>
          <a:p>
            <a:pPr marL="240665" marR="5080" indent="-228600">
              <a:lnSpc>
                <a:spcPct val="12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  <a:tab pos="1000125" algn="l"/>
                <a:tab pos="1717675" algn="l"/>
                <a:tab pos="2529840" algn="l"/>
              </a:tabLst>
            </a:pPr>
            <a:r>
              <a:rPr sz="2100" spc="-5" dirty="0">
                <a:latin typeface="Caladea"/>
                <a:cs typeface="Caladea"/>
              </a:rPr>
              <a:t>Wit</a:t>
            </a:r>
            <a:r>
              <a:rPr sz="2100" dirty="0">
                <a:latin typeface="Caladea"/>
                <a:cs typeface="Caladea"/>
              </a:rPr>
              <a:t>h	</a:t>
            </a:r>
            <a:r>
              <a:rPr sz="2100" spc="-5" dirty="0">
                <a:latin typeface="Caladea"/>
                <a:cs typeface="Caladea"/>
              </a:rPr>
              <a:t>time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dirty="0">
                <a:latin typeface="Caladea"/>
                <a:cs typeface="Caladea"/>
              </a:rPr>
              <a:t>h</a:t>
            </a:r>
            <a:r>
              <a:rPr sz="2100" spc="-10" dirty="0">
                <a:latin typeface="Caladea"/>
                <a:cs typeface="Caladea"/>
              </a:rPr>
              <a:t>es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b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dirty="0">
                <a:latin typeface="Caladea"/>
                <a:cs typeface="Caladea"/>
              </a:rPr>
              <a:t>n</a:t>
            </a:r>
            <a:r>
              <a:rPr sz="2100" spc="-10" dirty="0">
                <a:latin typeface="Caladea"/>
                <a:cs typeface="Caladea"/>
              </a:rPr>
              <a:t>d</a:t>
            </a:r>
            <a:r>
              <a:rPr sz="2100" spc="-5" dirty="0">
                <a:latin typeface="Caladea"/>
                <a:cs typeface="Caladea"/>
              </a:rPr>
              <a:t>s  </a:t>
            </a:r>
            <a:r>
              <a:rPr sz="2100" spc="-15" dirty="0">
                <a:latin typeface="Caladea"/>
                <a:cs typeface="Caladea"/>
              </a:rPr>
              <a:t>irreversible.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622" y="2916584"/>
            <a:ext cx="11075671" cy="2602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adea"/>
                <a:cs typeface="Caladea"/>
              </a:rPr>
              <a:t>Finally, a </a:t>
            </a:r>
            <a:r>
              <a:rPr sz="2100" spc="-5" dirty="0">
                <a:latin typeface="Caladea"/>
                <a:cs typeface="Caladea"/>
              </a:rPr>
              <a:t>specific </a:t>
            </a: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spc="-5" dirty="0">
                <a:latin typeface="Caladea"/>
                <a:cs typeface="Caladea"/>
              </a:rPr>
              <a:t>adhesion </a:t>
            </a:r>
            <a:r>
              <a:rPr sz="2100" dirty="0">
                <a:latin typeface="Caladea"/>
                <a:cs typeface="Caladea"/>
              </a:rPr>
              <a:t>with a </a:t>
            </a:r>
            <a:r>
              <a:rPr sz="2100" spc="-10" dirty="0">
                <a:latin typeface="Caladea"/>
                <a:cs typeface="Caladea"/>
              </a:rPr>
              <a:t>substrate </a:t>
            </a:r>
            <a:r>
              <a:rPr sz="2100" spc="-5" dirty="0">
                <a:latin typeface="Caladea"/>
                <a:cs typeface="Caladea"/>
              </a:rPr>
              <a:t>is </a:t>
            </a:r>
            <a:r>
              <a:rPr sz="2100" spc="-10" dirty="0">
                <a:latin typeface="Caladea"/>
                <a:cs typeface="Caladea"/>
              </a:rPr>
              <a:t>produced </a:t>
            </a:r>
            <a:r>
              <a:rPr sz="2100" spc="-5" dirty="0">
                <a:latin typeface="Caladea"/>
                <a:cs typeface="Caladea"/>
              </a:rPr>
              <a:t>via </a:t>
            </a:r>
            <a:r>
              <a:rPr sz="2100" spc="-10" dirty="0">
                <a:latin typeface="Caladea"/>
                <a:cs typeface="Caladea"/>
              </a:rPr>
              <a:t>polysaccharide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adhesin or  ligand formation.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spcBef>
                <a:spcPts val="171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15" dirty="0">
                <a:latin typeface="Caladea"/>
                <a:cs typeface="Caladea"/>
              </a:rPr>
              <a:t>Adhesin </a:t>
            </a:r>
            <a:r>
              <a:rPr sz="2100" spc="-5" dirty="0">
                <a:latin typeface="Caladea"/>
                <a:cs typeface="Caladea"/>
              </a:rPr>
              <a:t>or ligand on the </a:t>
            </a: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spc="-5" dirty="0">
                <a:latin typeface="Caladea"/>
                <a:cs typeface="Caladea"/>
              </a:rPr>
              <a:t>cell </a:t>
            </a:r>
            <a:r>
              <a:rPr sz="2100" spc="-10" dirty="0">
                <a:latin typeface="Caladea"/>
                <a:cs typeface="Caladea"/>
              </a:rPr>
              <a:t>surface </a:t>
            </a:r>
            <a:r>
              <a:rPr sz="2100" dirty="0">
                <a:latin typeface="Caladea"/>
                <a:cs typeface="Caladea"/>
              </a:rPr>
              <a:t>will </a:t>
            </a:r>
            <a:r>
              <a:rPr sz="2100" dirty="0">
                <a:solidFill>
                  <a:srgbClr val="B71E42"/>
                </a:solidFill>
                <a:latin typeface="Caladea"/>
                <a:cs typeface="Caladea"/>
              </a:rPr>
              <a:t>bind </a:t>
            </a:r>
            <a:r>
              <a:rPr sz="2100" spc="-15" dirty="0">
                <a:solidFill>
                  <a:srgbClr val="B71E42"/>
                </a:solidFill>
                <a:latin typeface="Caladea"/>
                <a:cs typeface="Caladea"/>
              </a:rPr>
              <a:t>to receptors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on the</a:t>
            </a:r>
            <a:r>
              <a:rPr sz="2100" spc="215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substrate</a:t>
            </a:r>
            <a:r>
              <a:rPr sz="2100" spc="-10" dirty="0">
                <a:latin typeface="Caladea"/>
                <a:cs typeface="Caladea"/>
              </a:rPr>
              <a:t>.</a:t>
            </a:r>
            <a:endParaRPr sz="2100">
              <a:latin typeface="Caladea"/>
              <a:cs typeface="Caladea"/>
            </a:endParaRPr>
          </a:p>
          <a:p>
            <a:pPr marL="241300" marR="5715" indent="-228600">
              <a:lnSpc>
                <a:spcPct val="12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Specific </a:t>
            </a: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spc="-5" dirty="0">
                <a:latin typeface="Caladea"/>
                <a:cs typeface="Caladea"/>
              </a:rPr>
              <a:t>adhesion is less </a:t>
            </a:r>
            <a:r>
              <a:rPr sz="2100" spc="-15" dirty="0">
                <a:latin typeface="Caladea"/>
                <a:cs typeface="Caladea"/>
              </a:rPr>
              <a:t>affected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15" dirty="0">
                <a:latin typeface="Caladea"/>
                <a:cs typeface="Caladea"/>
              </a:rPr>
              <a:t>many </a:t>
            </a:r>
            <a:r>
              <a:rPr sz="2100" spc="-10" dirty="0">
                <a:latin typeface="Caladea"/>
                <a:cs typeface="Caladea"/>
              </a:rPr>
              <a:t>environmental </a:t>
            </a:r>
            <a:r>
              <a:rPr sz="2100" spc="-15" dirty="0">
                <a:latin typeface="Caladea"/>
                <a:cs typeface="Caladea"/>
              </a:rPr>
              <a:t>factors </a:t>
            </a:r>
            <a:r>
              <a:rPr sz="2100" spc="-5" dirty="0">
                <a:latin typeface="Caladea"/>
                <a:cs typeface="Caladea"/>
              </a:rPr>
              <a:t>such as </a:t>
            </a:r>
            <a:r>
              <a:rPr sz="2100" spc="-15" dirty="0">
                <a:latin typeface="Caladea"/>
                <a:cs typeface="Caladea"/>
              </a:rPr>
              <a:t>electrolyte,  </a:t>
            </a:r>
            <a:r>
              <a:rPr sz="2100" spc="-5" dirty="0">
                <a:latin typeface="Caladea"/>
                <a:cs typeface="Caladea"/>
              </a:rPr>
              <a:t>pH, or</a:t>
            </a:r>
            <a:r>
              <a:rPr sz="2100" spc="-20" dirty="0">
                <a:latin typeface="Caladea"/>
                <a:cs typeface="Caladea"/>
              </a:rPr>
              <a:t> </a:t>
            </a:r>
            <a:r>
              <a:rPr sz="2100" spc="-15" dirty="0">
                <a:latin typeface="Caladea"/>
                <a:cs typeface="Caladea"/>
              </a:rPr>
              <a:t>temperature.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94877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 </a:t>
            </a:r>
            <a:r>
              <a:rPr sz="2400" spc="-5" dirty="0">
                <a:solidFill>
                  <a:srgbClr val="B71E42"/>
                </a:solidFill>
              </a:rPr>
              <a:t>2 : Phase 3 : </a:t>
            </a:r>
            <a:r>
              <a:rPr sz="2400" dirty="0">
                <a:solidFill>
                  <a:srgbClr val="B71E42"/>
                </a:solidFill>
              </a:rPr>
              <a:t>Specific </a:t>
            </a:r>
            <a:r>
              <a:rPr sz="2400" spc="-10" dirty="0">
                <a:solidFill>
                  <a:srgbClr val="B71E42"/>
                </a:solidFill>
              </a:rPr>
              <a:t>microbial-substrate </a:t>
            </a:r>
            <a:r>
              <a:rPr sz="2400" spc="-5" dirty="0">
                <a:solidFill>
                  <a:srgbClr val="B71E42"/>
                </a:solidFill>
              </a:rPr>
              <a:t>adherence</a:t>
            </a:r>
            <a:r>
              <a:rPr sz="2400" spc="65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phase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7391400" y="5407172"/>
            <a:ext cx="4800600" cy="1450975"/>
            <a:chOff x="7391400" y="5407164"/>
            <a:chExt cx="4800600" cy="1450975"/>
          </a:xfrm>
        </p:grpSpPr>
        <p:sp>
          <p:nvSpPr>
            <p:cNvPr id="7" name="object 7"/>
            <p:cNvSpPr/>
            <p:nvPr/>
          </p:nvSpPr>
          <p:spPr>
            <a:xfrm>
              <a:off x="7391400" y="5407164"/>
              <a:ext cx="4800600" cy="1450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86471" y="5602223"/>
              <a:ext cx="4605528" cy="1255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557" y="4062984"/>
            <a:ext cx="7251039" cy="1971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351" y="1228072"/>
            <a:ext cx="11074400" cy="2286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10" dirty="0">
                <a:solidFill>
                  <a:srgbClr val="C00000"/>
                </a:solidFill>
                <a:latin typeface="Caladea"/>
                <a:cs typeface="Caladea"/>
              </a:rPr>
              <a:t>Bacterial </a:t>
            </a:r>
            <a:r>
              <a:rPr sz="2100" spc="-15" dirty="0">
                <a:solidFill>
                  <a:srgbClr val="C00000"/>
                </a:solidFill>
                <a:latin typeface="Caladea"/>
                <a:cs typeface="Caladea"/>
              </a:rPr>
              <a:t>growth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and</a:t>
            </a:r>
            <a:r>
              <a:rPr sz="2100" spc="65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expansion.</a:t>
            </a:r>
            <a:endParaRPr sz="2100">
              <a:solidFill>
                <a:srgbClr val="C00000"/>
              </a:solidFill>
              <a:latin typeface="Caladea"/>
              <a:cs typeface="Caladea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adea"/>
                <a:cs typeface="Caladea"/>
              </a:rPr>
              <a:t>Monolayer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microbes </a:t>
            </a:r>
            <a:r>
              <a:rPr sz="2100" spc="-15" dirty="0">
                <a:latin typeface="Caladea"/>
                <a:cs typeface="Caladea"/>
              </a:rPr>
              <a:t>attracts </a:t>
            </a:r>
            <a:r>
              <a:rPr sz="2100" spc="-5" dirty="0">
                <a:latin typeface="Caladea"/>
                <a:cs typeface="Caladea"/>
              </a:rPr>
              <a:t>secondary colonizers forming </a:t>
            </a:r>
            <a:r>
              <a:rPr sz="2100" spc="-25" dirty="0">
                <a:latin typeface="Caladea"/>
                <a:cs typeface="Caladea"/>
              </a:rPr>
              <a:t>microcolony, </a:t>
            </a:r>
            <a:r>
              <a:rPr sz="2100" spc="-10" dirty="0">
                <a:latin typeface="Caladea"/>
                <a:cs typeface="Caladea"/>
              </a:rPr>
              <a:t>and </a:t>
            </a:r>
            <a:r>
              <a:rPr sz="2100" spc="-5" dirty="0">
                <a:latin typeface="Caladea"/>
                <a:cs typeface="Caladea"/>
              </a:rPr>
              <a:t>the collection  of microcolonies </a:t>
            </a:r>
            <a:r>
              <a:rPr sz="2100" spc="-20" dirty="0">
                <a:latin typeface="Caladea"/>
                <a:cs typeface="Caladea"/>
              </a:rPr>
              <a:t>gives </a:t>
            </a:r>
            <a:r>
              <a:rPr sz="2100" spc="-5" dirty="0">
                <a:latin typeface="Caladea"/>
                <a:cs typeface="Caladea"/>
              </a:rPr>
              <a:t>rise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the final </a:t>
            </a:r>
            <a:r>
              <a:rPr sz="2100" spc="-10" dirty="0">
                <a:latin typeface="Caladea"/>
                <a:cs typeface="Caladea"/>
              </a:rPr>
              <a:t>structure 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spc="7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biofilm.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5" dirty="0">
                <a:latin typeface="Caladea"/>
                <a:cs typeface="Caladea"/>
              </a:rPr>
              <a:t>lateral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10" dirty="0">
                <a:latin typeface="Caladea"/>
                <a:cs typeface="Caladea"/>
              </a:rPr>
              <a:t>vertical </a:t>
            </a:r>
            <a:r>
              <a:rPr sz="2100" spc="-15" dirty="0">
                <a:latin typeface="Caladea"/>
                <a:cs typeface="Caladea"/>
              </a:rPr>
              <a:t>growth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indwellers </a:t>
            </a:r>
            <a:r>
              <a:rPr sz="2100" spc="-20" dirty="0">
                <a:latin typeface="Caladea"/>
                <a:cs typeface="Caladea"/>
              </a:rPr>
              <a:t>gives </a:t>
            </a:r>
            <a:r>
              <a:rPr sz="2100" spc="-5" dirty="0">
                <a:latin typeface="Caladea"/>
                <a:cs typeface="Caladea"/>
              </a:rPr>
              <a:t>rise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microcolonies similar </a:t>
            </a:r>
            <a:r>
              <a:rPr sz="2100" spc="-15" dirty="0">
                <a:latin typeface="Caladea"/>
                <a:cs typeface="Caladea"/>
              </a:rPr>
              <a:t>to</a:t>
            </a:r>
            <a:r>
              <a:rPr sz="2100" spc="185" dirty="0">
                <a:latin typeface="Caladea"/>
                <a:cs typeface="Caladea"/>
              </a:rPr>
              <a:t> </a:t>
            </a:r>
            <a:r>
              <a:rPr sz="2100" spc="-15" dirty="0">
                <a:latin typeface="Caladea"/>
                <a:cs typeface="Caladea"/>
              </a:rPr>
              <a:t>towers.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27059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</a:t>
            </a:r>
            <a:r>
              <a:rPr sz="2400" spc="-95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3</a:t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6640" y="3867924"/>
            <a:ext cx="8509000" cy="2557780"/>
            <a:chOff x="1976640" y="3867924"/>
            <a:chExt cx="8509000" cy="2557780"/>
          </a:xfrm>
        </p:grpSpPr>
        <p:sp>
          <p:nvSpPr>
            <p:cNvPr id="3" name="object 3"/>
            <p:cNvSpPr/>
            <p:nvPr/>
          </p:nvSpPr>
          <p:spPr>
            <a:xfrm>
              <a:off x="1976640" y="3867924"/>
              <a:ext cx="8508479" cy="2557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1700" y="4062984"/>
              <a:ext cx="7931734" cy="1972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6358" y="1164060"/>
            <a:ext cx="11075671" cy="253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10795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  <a:tab pos="581660" algn="l"/>
                <a:tab pos="1579880" algn="l"/>
                <a:tab pos="2565400" algn="l"/>
                <a:tab pos="3166110" algn="l"/>
                <a:tab pos="3613785" algn="l"/>
                <a:tab pos="3917315" algn="l"/>
                <a:tab pos="5621020" algn="l"/>
                <a:tab pos="6461125" algn="l"/>
                <a:tab pos="7933055" algn="l"/>
                <a:tab pos="8328025" algn="l"/>
                <a:tab pos="10344150" algn="l"/>
              </a:tabLst>
            </a:pPr>
            <a:r>
              <a:rPr sz="2100" dirty="0">
                <a:latin typeface="Caladea"/>
                <a:cs typeface="Caladea"/>
              </a:rPr>
              <a:t>A	m</a:t>
            </a:r>
            <a:r>
              <a:rPr sz="2100" spc="-5" dirty="0">
                <a:latin typeface="Caladea"/>
                <a:cs typeface="Caladea"/>
              </a:rPr>
              <a:t>atu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b</a:t>
            </a:r>
            <a:r>
              <a:rPr sz="2100" spc="-5" dirty="0">
                <a:latin typeface="Caladea"/>
                <a:cs typeface="Caladea"/>
              </a:rPr>
              <a:t>iofi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dirty="0">
                <a:latin typeface="Caladea"/>
                <a:cs typeface="Caladea"/>
              </a:rPr>
              <a:t>m	</a:t>
            </a:r>
            <a:r>
              <a:rPr sz="2100" spc="5" dirty="0">
                <a:latin typeface="Caladea"/>
                <a:cs typeface="Caladea"/>
              </a:rPr>
              <a:t>w</a:t>
            </a:r>
            <a:r>
              <a:rPr sz="2100" dirty="0">
                <a:latin typeface="Caladea"/>
                <a:cs typeface="Caladea"/>
              </a:rPr>
              <a:t>i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dirty="0">
                <a:latin typeface="Caladea"/>
                <a:cs typeface="Caladea"/>
              </a:rPr>
              <a:t>l	</a:t>
            </a:r>
            <a:r>
              <a:rPr sz="2100" spc="-10" dirty="0">
                <a:latin typeface="Caladea"/>
                <a:cs typeface="Caladea"/>
              </a:rPr>
              <a:t>b</a:t>
            </a:r>
            <a:r>
              <a:rPr sz="2100" dirty="0">
                <a:latin typeface="Caladea"/>
                <a:cs typeface="Caladea"/>
              </a:rPr>
              <a:t>e	a	m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b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spc="-10" dirty="0">
                <a:latin typeface="Caladea"/>
                <a:cs typeface="Caladea"/>
              </a:rPr>
              <a:t>ca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30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y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ct</a:t>
            </a:r>
            <a:r>
              <a:rPr sz="2100" spc="-35" dirty="0">
                <a:latin typeface="Caladea"/>
                <a:cs typeface="Caladea"/>
              </a:rPr>
              <a:t>i</a:t>
            </a:r>
            <a:r>
              <a:rPr sz="2100" spc="-45" dirty="0">
                <a:latin typeface="Caladea"/>
                <a:cs typeface="Caladea"/>
              </a:rPr>
              <a:t>v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dirty="0">
                <a:latin typeface="Caladea"/>
                <a:cs typeface="Caladea"/>
              </a:rPr>
              <a:t>mm</a:t>
            </a:r>
            <a:r>
              <a:rPr sz="2100" spc="-10" dirty="0">
                <a:latin typeface="Caladea"/>
                <a:cs typeface="Caladea"/>
              </a:rPr>
              <a:t>u</a:t>
            </a:r>
            <a:r>
              <a:rPr sz="2100" dirty="0">
                <a:latin typeface="Caladea"/>
                <a:cs typeface="Caladea"/>
              </a:rPr>
              <a:t>ni</a:t>
            </a:r>
            <a:r>
              <a:rPr sz="2100" spc="-5" dirty="0">
                <a:latin typeface="Caladea"/>
                <a:cs typeface="Caladea"/>
              </a:rPr>
              <a:t>ty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mi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-20" dirty="0">
                <a:latin typeface="Caladea"/>
                <a:cs typeface="Caladea"/>
              </a:rPr>
              <a:t>o</a:t>
            </a:r>
            <a:r>
              <a:rPr sz="2100" spc="-35" dirty="0">
                <a:latin typeface="Caladea"/>
                <a:cs typeface="Caladea"/>
              </a:rPr>
              <a:t>r</a:t>
            </a:r>
            <a:r>
              <a:rPr sz="2100" spc="-20" dirty="0">
                <a:latin typeface="Caladea"/>
                <a:cs typeface="Caladea"/>
              </a:rPr>
              <a:t>g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ni</a:t>
            </a: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spc="-5" dirty="0">
                <a:latin typeface="Caladea"/>
                <a:cs typeface="Caladea"/>
              </a:rPr>
              <a:t>ms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20" dirty="0">
                <a:latin typeface="Caladea"/>
                <a:cs typeface="Caladea"/>
              </a:rPr>
              <a:t>w</a:t>
            </a:r>
            <a:r>
              <a:rPr sz="2100" spc="-15" dirty="0">
                <a:latin typeface="Caladea"/>
                <a:cs typeface="Caladea"/>
              </a:rPr>
              <a:t>h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35" dirty="0">
                <a:latin typeface="Caladea"/>
                <a:cs typeface="Caladea"/>
              </a:rPr>
              <a:t>re  </a:t>
            </a:r>
            <a:r>
              <a:rPr sz="2100" spc="-10" dirty="0">
                <a:latin typeface="Caladea"/>
                <a:cs typeface="Caladea"/>
              </a:rPr>
              <a:t>individuals </a:t>
            </a:r>
            <a:r>
              <a:rPr sz="2100" spc="-15" dirty="0">
                <a:latin typeface="Caladea"/>
                <a:cs typeface="Caladea"/>
              </a:rPr>
              <a:t>share </a:t>
            </a:r>
            <a:r>
              <a:rPr sz="2100" spc="-5" dirty="0">
                <a:latin typeface="Caladea"/>
                <a:cs typeface="Caladea"/>
              </a:rPr>
              <a:t>duties and</a:t>
            </a:r>
            <a:r>
              <a:rPr sz="2100" spc="3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benefits.</a:t>
            </a:r>
            <a:endParaRPr sz="2100">
              <a:latin typeface="Caladea"/>
              <a:cs typeface="Caladea"/>
            </a:endParaRPr>
          </a:p>
          <a:p>
            <a:pPr marL="1612900" marR="5080" lvl="1" indent="-2286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buFont typeface="Arial"/>
              <a:buChar char="•"/>
              <a:tabLst>
                <a:tab pos="1612900" algn="l"/>
                <a:tab pos="1613535" algn="l"/>
              </a:tabLst>
            </a:pPr>
            <a:r>
              <a:rPr sz="2100" spc="-5" dirty="0">
                <a:latin typeface="Caladea"/>
                <a:cs typeface="Caladea"/>
              </a:rPr>
              <a:t>Some </a:t>
            </a:r>
            <a:r>
              <a:rPr sz="2100" spc="-10" dirty="0">
                <a:latin typeface="Caladea"/>
                <a:cs typeface="Caladea"/>
              </a:rPr>
              <a:t>microorganisms </a:t>
            </a:r>
            <a:r>
              <a:rPr sz="2100" spc="-5" dirty="0">
                <a:latin typeface="Caladea"/>
                <a:cs typeface="Caladea"/>
              </a:rPr>
              <a:t>help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adhering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the solid support, while some others  </a:t>
            </a:r>
            <a:r>
              <a:rPr sz="2100" spc="-20" dirty="0">
                <a:latin typeface="Caladea"/>
                <a:cs typeface="Caladea"/>
              </a:rPr>
              <a:t>create </a:t>
            </a:r>
            <a:r>
              <a:rPr sz="2100" spc="-5" dirty="0">
                <a:latin typeface="Caladea"/>
                <a:cs typeface="Caladea"/>
              </a:rPr>
              <a:t>bridges </a:t>
            </a:r>
            <a:r>
              <a:rPr sz="2100" spc="-10" dirty="0">
                <a:latin typeface="Caladea"/>
                <a:cs typeface="Caladea"/>
              </a:rPr>
              <a:t>between different</a:t>
            </a:r>
            <a:r>
              <a:rPr sz="2100" spc="6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species</a:t>
            </a:r>
            <a:endParaRPr sz="2100">
              <a:latin typeface="Caladea"/>
              <a:cs typeface="Caladea"/>
            </a:endParaRPr>
          </a:p>
          <a:p>
            <a:pPr marL="241935" marR="5080" indent="-22987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dirty="0">
                <a:latin typeface="Caladea"/>
                <a:cs typeface="Caladea"/>
              </a:rPr>
              <a:t>cells in a </a:t>
            </a:r>
            <a:r>
              <a:rPr sz="2100" spc="-10" dirty="0">
                <a:latin typeface="Caladea"/>
                <a:cs typeface="Caladea"/>
              </a:rPr>
              <a:t>matured </a:t>
            </a:r>
            <a:r>
              <a:rPr sz="2100" dirty="0">
                <a:latin typeface="Caladea"/>
                <a:cs typeface="Caladea"/>
              </a:rPr>
              <a:t>biofilm will </a:t>
            </a:r>
            <a:r>
              <a:rPr sz="2100" spc="-10" dirty="0">
                <a:latin typeface="Caladea"/>
                <a:cs typeface="Caladea"/>
              </a:rPr>
              <a:t>exhibit considerable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variation </a:t>
            </a:r>
            <a:r>
              <a:rPr sz="2100" spc="5" dirty="0">
                <a:solidFill>
                  <a:srgbClr val="B71E42"/>
                </a:solidFill>
                <a:latin typeface="Caladea"/>
                <a:cs typeface="Caladea"/>
              </a:rPr>
              <a:t>in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its genetic and  biochemical constitutions </a:t>
            </a:r>
            <a:r>
              <a:rPr sz="2100" spc="-10" dirty="0">
                <a:latin typeface="Caladea"/>
                <a:cs typeface="Caladea"/>
              </a:rPr>
              <a:t>compared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its planktonic</a:t>
            </a:r>
            <a:r>
              <a:rPr sz="2100" spc="6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counterparts.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20201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</a:t>
            </a:r>
            <a:r>
              <a:rPr sz="2400" spc="-95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3</a:t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98080" y="978408"/>
            <a:ext cx="4693920" cy="3214370"/>
            <a:chOff x="7498080" y="978408"/>
            <a:chExt cx="4693920" cy="3214370"/>
          </a:xfrm>
        </p:grpSpPr>
        <p:sp>
          <p:nvSpPr>
            <p:cNvPr id="3" name="object 3"/>
            <p:cNvSpPr/>
            <p:nvPr/>
          </p:nvSpPr>
          <p:spPr>
            <a:xfrm>
              <a:off x="7498080" y="978408"/>
              <a:ext cx="4693920" cy="3214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93152" y="1173480"/>
              <a:ext cx="4498848" cy="26295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6890" y="1164060"/>
            <a:ext cx="7140575" cy="4879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  <a:tab pos="865505" algn="l"/>
                <a:tab pos="1609725" algn="l"/>
                <a:tab pos="1960245" algn="l"/>
                <a:tab pos="3173095" algn="l"/>
                <a:tab pos="4665345" algn="l"/>
                <a:tab pos="5427345" algn="l"/>
                <a:tab pos="5774690" algn="l"/>
                <a:tab pos="6271260" algn="l"/>
              </a:tabLst>
            </a:pPr>
            <a:r>
              <a:rPr sz="2100" spc="-60" dirty="0">
                <a:latin typeface="Caladea"/>
                <a:cs typeface="Caladea"/>
              </a:rPr>
              <a:t>Tw</a:t>
            </a:r>
            <a:r>
              <a:rPr sz="2100" dirty="0">
                <a:latin typeface="Caladea"/>
                <a:cs typeface="Caladea"/>
              </a:rPr>
              <a:t>o	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-10" dirty="0">
                <a:latin typeface="Caladea"/>
                <a:cs typeface="Caladea"/>
              </a:rPr>
              <a:t>ype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mi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dirty="0">
                <a:latin typeface="Caladea"/>
                <a:cs typeface="Caladea"/>
              </a:rPr>
              <a:t>bi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l	in</a:t>
            </a:r>
            <a:r>
              <a:rPr sz="2100" spc="-30" dirty="0">
                <a:latin typeface="Caladea"/>
                <a:cs typeface="Caladea"/>
              </a:rPr>
              <a:t>t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5" dirty="0">
                <a:latin typeface="Caladea"/>
                <a:cs typeface="Caladea"/>
              </a:rPr>
              <a:t>a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" dirty="0">
                <a:latin typeface="Caladea"/>
                <a:cs typeface="Caladea"/>
              </a:rPr>
              <a:t>tions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occ</a:t>
            </a:r>
            <a:r>
              <a:rPr sz="2100" spc="5" dirty="0">
                <a:latin typeface="Caladea"/>
                <a:cs typeface="Caladea"/>
              </a:rPr>
              <a:t>u</a:t>
            </a:r>
            <a:r>
              <a:rPr sz="2100" spc="-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t	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dirty="0">
                <a:latin typeface="Caladea"/>
                <a:cs typeface="Caladea"/>
              </a:rPr>
              <a:t>h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ce</a:t>
            </a:r>
            <a:r>
              <a:rPr sz="2100" spc="5" dirty="0">
                <a:latin typeface="Caladea"/>
                <a:cs typeface="Caladea"/>
              </a:rPr>
              <a:t>ll</a:t>
            </a:r>
            <a:r>
              <a:rPr sz="2100" dirty="0">
                <a:latin typeface="Caladea"/>
                <a:cs typeface="Caladea"/>
              </a:rPr>
              <a:t>u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r  </a:t>
            </a:r>
            <a:r>
              <a:rPr sz="2100" spc="-15" dirty="0">
                <a:latin typeface="Caladea"/>
                <a:cs typeface="Caladea"/>
              </a:rPr>
              <a:t>level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b="1" spc="-5" dirty="0">
                <a:solidFill>
                  <a:srgbClr val="B71E42"/>
                </a:solidFill>
                <a:latin typeface="Caladea"/>
                <a:cs typeface="Caladea"/>
              </a:rPr>
              <a:t>Co-adhesion</a:t>
            </a:r>
            <a:endParaRPr sz="2100">
              <a:latin typeface="Caladea"/>
              <a:cs typeface="Caladea"/>
            </a:endParaRPr>
          </a:p>
          <a:p>
            <a:pPr marL="1155700" marR="5715" lvl="1" indent="-229235">
              <a:lnSpc>
                <a:spcPct val="120000"/>
              </a:lnSpc>
              <a:spcBef>
                <a:spcPts val="49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6335" algn="l"/>
                <a:tab pos="1725295" algn="l"/>
                <a:tab pos="2729865" algn="l"/>
                <a:tab pos="3084830" algn="l"/>
                <a:tab pos="4523105" algn="l"/>
                <a:tab pos="5634355" algn="l"/>
                <a:tab pos="5897880" algn="l"/>
              </a:tabLst>
            </a:pPr>
            <a:r>
              <a:rPr sz="2100" spc="-5" dirty="0">
                <a:latin typeface="Caladea"/>
                <a:cs typeface="Caladea"/>
              </a:rPr>
              <a:t>The	</a:t>
            </a:r>
            <a:r>
              <a:rPr sz="2100" spc="-10" dirty="0">
                <a:latin typeface="Caladea"/>
                <a:cs typeface="Caladea"/>
              </a:rPr>
              <a:t>p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-10" dirty="0">
                <a:latin typeface="Caladea"/>
                <a:cs typeface="Caladea"/>
              </a:rPr>
              <a:t>ces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ec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-10" dirty="0">
                <a:latin typeface="Caladea"/>
                <a:cs typeface="Caladea"/>
              </a:rPr>
              <a:t>g</a:t>
            </a:r>
            <a:r>
              <a:rPr sz="2100" dirty="0">
                <a:latin typeface="Caladea"/>
                <a:cs typeface="Caladea"/>
              </a:rPr>
              <a:t>ni</a:t>
            </a:r>
            <a:r>
              <a:rPr sz="2100" spc="-5" dirty="0">
                <a:latin typeface="Caladea"/>
                <a:cs typeface="Caladea"/>
              </a:rPr>
              <a:t>tio</a:t>
            </a:r>
            <a:r>
              <a:rPr sz="2100" dirty="0">
                <a:latin typeface="Caladea"/>
                <a:cs typeface="Caladea"/>
              </a:rPr>
              <a:t>n	b</a:t>
            </a:r>
            <a:r>
              <a:rPr sz="2100" spc="-5" dirty="0">
                <a:latin typeface="Caladea"/>
                <a:cs typeface="Caladea"/>
              </a:rPr>
              <a:t>et</a:t>
            </a:r>
            <a:r>
              <a:rPr sz="2100" spc="-20" dirty="0">
                <a:latin typeface="Caladea"/>
                <a:cs typeface="Caladea"/>
              </a:rPr>
              <a:t>w</a:t>
            </a:r>
            <a:r>
              <a:rPr sz="2100" spc="-10" dirty="0">
                <a:latin typeface="Caladea"/>
                <a:cs typeface="Caladea"/>
              </a:rPr>
              <a:t>ee</a:t>
            </a:r>
            <a:r>
              <a:rPr sz="2100" spc="-5" dirty="0">
                <a:latin typeface="Caladea"/>
                <a:cs typeface="Caladea"/>
              </a:rPr>
              <a:t>n</a:t>
            </a:r>
            <a:r>
              <a:rPr sz="2100" dirty="0">
                <a:latin typeface="Caladea"/>
                <a:cs typeface="Caladea"/>
              </a:rPr>
              <a:t>	a	</a:t>
            </a: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u</a:t>
            </a:r>
            <a:r>
              <a:rPr sz="2100" spc="-10" dirty="0">
                <a:latin typeface="Caladea"/>
                <a:cs typeface="Caladea"/>
              </a:rPr>
              <a:t>spe</a:t>
            </a:r>
            <a:r>
              <a:rPr sz="2100" spc="-5" dirty="0">
                <a:latin typeface="Caladea"/>
                <a:cs typeface="Caladea"/>
              </a:rPr>
              <a:t>n</a:t>
            </a:r>
            <a:r>
              <a:rPr sz="2100" spc="-10" dirty="0">
                <a:latin typeface="Caladea"/>
                <a:cs typeface="Caladea"/>
              </a:rPr>
              <a:t>ded  </a:t>
            </a:r>
            <a:r>
              <a:rPr sz="2100" spc="-5" dirty="0">
                <a:latin typeface="Caladea"/>
                <a:cs typeface="Caladea"/>
              </a:rPr>
              <a:t>cell and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cell </a:t>
            </a:r>
            <a:r>
              <a:rPr sz="2100" spc="-15" dirty="0">
                <a:latin typeface="Caladea"/>
                <a:cs typeface="Caladea"/>
              </a:rPr>
              <a:t>already </a:t>
            </a:r>
            <a:r>
              <a:rPr sz="2100" spc="-5" dirty="0">
                <a:latin typeface="Caladea"/>
                <a:cs typeface="Caladea"/>
              </a:rPr>
              <a:t>attached </a:t>
            </a:r>
            <a:r>
              <a:rPr sz="2100" spc="-15" dirty="0">
                <a:latin typeface="Caladea"/>
                <a:cs typeface="Caladea"/>
              </a:rPr>
              <a:t>to</a:t>
            </a:r>
            <a:r>
              <a:rPr sz="2100" spc="8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substratum.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b="1" spc="-10" dirty="0">
                <a:solidFill>
                  <a:srgbClr val="B71E42"/>
                </a:solidFill>
                <a:latin typeface="Caladea"/>
                <a:cs typeface="Caladea"/>
              </a:rPr>
              <a:t>Co-Aggregation</a:t>
            </a:r>
            <a:endParaRPr sz="2100">
              <a:latin typeface="Caladea"/>
              <a:cs typeface="Caladea"/>
            </a:endParaRPr>
          </a:p>
          <a:p>
            <a:pPr marL="1155065" marR="5080" lvl="1" indent="-228600">
              <a:lnSpc>
                <a:spcPct val="120000"/>
              </a:lnSpc>
              <a:spcBef>
                <a:spcPts val="5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6335" algn="l"/>
                <a:tab pos="2563495" algn="l"/>
                <a:tab pos="3569335" algn="l"/>
                <a:tab pos="4224655" algn="l"/>
                <a:tab pos="4596130" algn="l"/>
                <a:tab pos="6026150" algn="l"/>
              </a:tabLst>
            </a:pPr>
            <a:r>
              <a:rPr sz="2100" spc="-5" dirty="0">
                <a:latin typeface="Caladea"/>
                <a:cs typeface="Caladea"/>
              </a:rPr>
              <a:t>Geneticall</a:t>
            </a:r>
            <a:r>
              <a:rPr sz="2100" dirty="0">
                <a:latin typeface="Caladea"/>
                <a:cs typeface="Caladea"/>
              </a:rPr>
              <a:t>y	</a:t>
            </a:r>
            <a:r>
              <a:rPr sz="2100" spc="-10" dirty="0">
                <a:latin typeface="Caladea"/>
                <a:cs typeface="Caladea"/>
              </a:rPr>
              <a:t>d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spc="-10" dirty="0">
                <a:latin typeface="Caladea"/>
                <a:cs typeface="Caladea"/>
              </a:rPr>
              <a:t>st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dirty="0">
                <a:latin typeface="Caladea"/>
                <a:cs typeface="Caladea"/>
              </a:rPr>
              <a:t>n</a:t>
            </a:r>
            <a:r>
              <a:rPr sz="2100" spc="-5" dirty="0">
                <a:latin typeface="Caladea"/>
                <a:cs typeface="Caladea"/>
              </a:rPr>
              <a:t>c</a:t>
            </a:r>
            <a:r>
              <a:rPr sz="2100" dirty="0">
                <a:latin typeface="Caladea"/>
                <a:cs typeface="Caladea"/>
              </a:rPr>
              <a:t>t	</a:t>
            </a:r>
            <a:r>
              <a:rPr sz="2100" spc="-10" dirty="0">
                <a:latin typeface="Caladea"/>
                <a:cs typeface="Caladea"/>
              </a:rPr>
              <a:t>ce</a:t>
            </a:r>
            <a:r>
              <a:rPr sz="2100" spc="5" dirty="0">
                <a:latin typeface="Caladea"/>
                <a:cs typeface="Caladea"/>
              </a:rPr>
              <a:t>ll</a:t>
            </a:r>
            <a:r>
              <a:rPr sz="2100" dirty="0">
                <a:latin typeface="Caladea"/>
                <a:cs typeface="Caladea"/>
              </a:rPr>
              <a:t>s	in	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spc="5" dirty="0">
                <a:latin typeface="Caladea"/>
                <a:cs typeface="Caladea"/>
              </a:rPr>
              <a:t>u</a:t>
            </a: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spc="-5" dirty="0">
                <a:latin typeface="Caladea"/>
                <a:cs typeface="Caladea"/>
              </a:rPr>
              <a:t>p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n</a:t>
            </a: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spc="-20" dirty="0">
                <a:latin typeface="Caladea"/>
                <a:cs typeface="Caladea"/>
              </a:rPr>
              <a:t>o</a:t>
            </a:r>
            <a:r>
              <a:rPr sz="2100" dirty="0">
                <a:latin typeface="Caladea"/>
                <a:cs typeface="Caladea"/>
              </a:rPr>
              <a:t>n	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ec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-10" dirty="0">
                <a:latin typeface="Caladea"/>
                <a:cs typeface="Caladea"/>
              </a:rPr>
              <a:t>g</a:t>
            </a:r>
            <a:r>
              <a:rPr sz="2100" spc="-5" dirty="0">
                <a:latin typeface="Caladea"/>
                <a:cs typeface="Caladea"/>
              </a:rPr>
              <a:t>nize  </a:t>
            </a:r>
            <a:r>
              <a:rPr sz="2100" spc="-10" dirty="0">
                <a:latin typeface="Caladea"/>
                <a:cs typeface="Caladea"/>
              </a:rPr>
              <a:t>each </a:t>
            </a:r>
            <a:r>
              <a:rPr sz="2100" spc="-5" dirty="0">
                <a:latin typeface="Caladea"/>
                <a:cs typeface="Caladea"/>
              </a:rPr>
              <a:t>other and </a:t>
            </a:r>
            <a:r>
              <a:rPr sz="2100" dirty="0">
                <a:latin typeface="Caladea"/>
                <a:cs typeface="Caladea"/>
              </a:rPr>
              <a:t>clump</a:t>
            </a:r>
            <a:r>
              <a:rPr sz="2100" spc="20" dirty="0">
                <a:latin typeface="Caladea"/>
                <a:cs typeface="Caladea"/>
              </a:rPr>
              <a:t> </a:t>
            </a:r>
            <a:r>
              <a:rPr sz="2100" spc="-30" dirty="0">
                <a:latin typeface="Caladea"/>
                <a:cs typeface="Caladea"/>
              </a:rPr>
              <a:t>together.</a:t>
            </a:r>
            <a:endParaRPr sz="2100">
              <a:latin typeface="Caladea"/>
              <a:cs typeface="Calade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98080" y="3866400"/>
            <a:ext cx="4693920" cy="2992120"/>
            <a:chOff x="7498080" y="3866400"/>
            <a:chExt cx="4693920" cy="2992120"/>
          </a:xfrm>
        </p:grpSpPr>
        <p:sp>
          <p:nvSpPr>
            <p:cNvPr id="7" name="object 7"/>
            <p:cNvSpPr/>
            <p:nvPr/>
          </p:nvSpPr>
          <p:spPr>
            <a:xfrm>
              <a:off x="7498080" y="3866400"/>
              <a:ext cx="4693920" cy="29915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93152" y="4061460"/>
              <a:ext cx="4498848" cy="26295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650" y="0"/>
            <a:ext cx="12088495" cy="6553200"/>
            <a:chOff x="103644" y="0"/>
            <a:chExt cx="12088495" cy="6553200"/>
          </a:xfrm>
        </p:grpSpPr>
        <p:sp>
          <p:nvSpPr>
            <p:cNvPr id="3" name="object 3"/>
            <p:cNvSpPr/>
            <p:nvPr/>
          </p:nvSpPr>
          <p:spPr>
            <a:xfrm>
              <a:off x="103644" y="0"/>
              <a:ext cx="12088355" cy="655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04" y="0"/>
              <a:ext cx="11507724" cy="61600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5" y="838200"/>
            <a:ext cx="11076305" cy="5493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08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adea"/>
                <a:cs typeface="Caladea"/>
              </a:rPr>
              <a:t>During detachment, </a:t>
            </a:r>
            <a:r>
              <a:rPr sz="2100" spc="-5" dirty="0">
                <a:latin typeface="Caladea"/>
                <a:cs typeface="Caladea"/>
              </a:rPr>
              <a:t>the biofilm </a:t>
            </a:r>
            <a:r>
              <a:rPr sz="2100" spc="-15" dirty="0">
                <a:latin typeface="Caladea"/>
                <a:cs typeface="Caladea"/>
              </a:rPr>
              <a:t>transfer </a:t>
            </a:r>
            <a:r>
              <a:rPr sz="2100" spc="-10" dirty="0">
                <a:latin typeface="Caladea"/>
                <a:cs typeface="Caladea"/>
              </a:rPr>
              <a:t>particulate </a:t>
            </a:r>
            <a:r>
              <a:rPr sz="2100" spc="-5" dirty="0">
                <a:latin typeface="Caladea"/>
                <a:cs typeface="Caladea"/>
              </a:rPr>
              <a:t>constituents </a:t>
            </a:r>
            <a:r>
              <a:rPr sz="2100" spc="-15" dirty="0">
                <a:latin typeface="Caladea"/>
                <a:cs typeface="Caladea"/>
              </a:rPr>
              <a:t>from </a:t>
            </a:r>
            <a:r>
              <a:rPr sz="2100" spc="-5" dirty="0">
                <a:latin typeface="Caladea"/>
                <a:cs typeface="Caladea"/>
              </a:rPr>
              <a:t>the biofilm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the fluid  bathing the</a:t>
            </a:r>
            <a:r>
              <a:rPr sz="2100" spc="1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biofilm.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</a:pPr>
            <a:endParaRPr sz="1850">
              <a:latin typeface="Caladea"/>
              <a:cs typeface="Caladea"/>
            </a:endParaRPr>
          </a:p>
          <a:p>
            <a:pPr marL="241300" marR="5080" indent="-228600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Detachment </a:t>
            </a:r>
            <a:r>
              <a:rPr sz="2100" spc="-15" dirty="0">
                <a:latin typeface="Caladea"/>
                <a:cs typeface="Caladea"/>
              </a:rPr>
              <a:t>plays </a:t>
            </a:r>
            <a:r>
              <a:rPr sz="2100" spc="-5" dirty="0">
                <a:latin typeface="Caladea"/>
                <a:cs typeface="Caladea"/>
              </a:rPr>
              <a:t>an important </a:t>
            </a:r>
            <a:r>
              <a:rPr sz="2100" spc="-15" dirty="0">
                <a:latin typeface="Caladea"/>
                <a:cs typeface="Caladea"/>
              </a:rPr>
              <a:t>role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shaping the morphological </a:t>
            </a:r>
            <a:r>
              <a:rPr sz="2100" spc="-10" dirty="0">
                <a:latin typeface="Caladea"/>
                <a:cs typeface="Caladea"/>
              </a:rPr>
              <a:t>characteristics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10" dirty="0">
                <a:latin typeface="Caladea"/>
                <a:cs typeface="Caladea"/>
              </a:rPr>
              <a:t>structure 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mature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biofilm.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71E42"/>
              </a:buClr>
            </a:pPr>
            <a:endParaRPr sz="23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Also </a:t>
            </a:r>
            <a:r>
              <a:rPr sz="2100" spc="-10" dirty="0">
                <a:latin typeface="Caladea"/>
                <a:cs typeface="Caladea"/>
              </a:rPr>
              <a:t>considered </a:t>
            </a:r>
            <a:r>
              <a:rPr sz="2100" spc="-5" dirty="0">
                <a:latin typeface="Caladea"/>
                <a:cs typeface="Caladea"/>
              </a:rPr>
              <a:t>as an </a:t>
            </a:r>
            <a:r>
              <a:rPr sz="2100" spc="-20" dirty="0">
                <a:latin typeface="Caladea"/>
                <a:cs typeface="Caladea"/>
              </a:rPr>
              <a:t>active </a:t>
            </a:r>
            <a:r>
              <a:rPr sz="2100" spc="-15">
                <a:latin typeface="Caladea"/>
                <a:cs typeface="Caladea"/>
              </a:rPr>
              <a:t>dispersive</a:t>
            </a:r>
            <a:r>
              <a:rPr sz="2100" spc="55">
                <a:latin typeface="Caladea"/>
                <a:cs typeface="Caladea"/>
              </a:rPr>
              <a:t> </a:t>
            </a:r>
            <a:r>
              <a:rPr sz="2100" spc="-5" smtClean="0">
                <a:latin typeface="Caladea"/>
                <a:cs typeface="Caladea"/>
              </a:rPr>
              <a:t>mechanism</a:t>
            </a:r>
            <a:endParaRPr lang="en-IN" sz="2100" spc="-5" dirty="0" smtClean="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endParaRPr lang="en-IN" sz="2100" spc="-5" dirty="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GB" sz="2100" spc="-5" dirty="0" smtClean="0">
                <a:latin typeface="Caladea"/>
                <a:cs typeface="Caladea"/>
              </a:rPr>
              <a:t>Because of flow </a:t>
            </a:r>
            <a:r>
              <a:rPr lang="en-GB" sz="2100" spc="-10" dirty="0" smtClean="0">
                <a:latin typeface="Caladea"/>
                <a:cs typeface="Caladea"/>
              </a:rPr>
              <a:t>effects, </a:t>
            </a:r>
            <a:r>
              <a:rPr lang="en-GB" sz="2100" dirty="0" err="1" smtClean="0">
                <a:latin typeface="Caladea"/>
                <a:cs typeface="Caladea"/>
              </a:rPr>
              <a:t>biofilm</a:t>
            </a:r>
            <a:r>
              <a:rPr lang="en-GB" sz="2100" dirty="0" smtClean="0">
                <a:latin typeface="Caladea"/>
                <a:cs typeface="Caladea"/>
              </a:rPr>
              <a:t> cells </a:t>
            </a:r>
            <a:r>
              <a:rPr lang="en-GB" sz="2100" spc="-15" dirty="0" smtClean="0">
                <a:latin typeface="Caladea"/>
                <a:cs typeface="Caladea"/>
              </a:rPr>
              <a:t>may </a:t>
            </a:r>
            <a:r>
              <a:rPr lang="en-GB" sz="2100" dirty="0" smtClean="0">
                <a:latin typeface="Caladea"/>
                <a:cs typeface="Caladea"/>
              </a:rPr>
              <a:t>be </a:t>
            </a:r>
            <a:r>
              <a:rPr lang="en-GB" sz="2100" spc="-5" dirty="0" smtClean="0">
                <a:latin typeface="Caladea"/>
                <a:cs typeface="Caladea"/>
              </a:rPr>
              <a:t>dispersed either</a:t>
            </a:r>
            <a:r>
              <a:rPr lang="en-GB" sz="2100" spc="35" dirty="0" smtClean="0">
                <a:latin typeface="Caladea"/>
                <a:cs typeface="Caladea"/>
              </a:rPr>
              <a:t> </a:t>
            </a:r>
            <a:r>
              <a:rPr lang="en-GB" sz="2100" spc="-35" dirty="0" smtClean="0">
                <a:latin typeface="Caladea"/>
                <a:cs typeface="Caladea"/>
              </a:rPr>
              <a:t>by</a:t>
            </a:r>
            <a:endParaRPr lang="en-GB" sz="2350" dirty="0" smtClean="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GB" sz="2100" spc="-5" dirty="0" smtClean="0">
                <a:latin typeface="Caladea"/>
                <a:cs typeface="Caladea"/>
              </a:rPr>
              <a:t>Shedding of </a:t>
            </a:r>
            <a:r>
              <a:rPr lang="en-GB" sz="2100" spc="-10" dirty="0" smtClean="0">
                <a:latin typeface="Caladea"/>
                <a:cs typeface="Caladea"/>
              </a:rPr>
              <a:t>daughter </a:t>
            </a:r>
            <a:r>
              <a:rPr lang="en-GB" sz="2100" dirty="0" smtClean="0">
                <a:latin typeface="Caladea"/>
                <a:cs typeface="Caladea"/>
              </a:rPr>
              <a:t>cells </a:t>
            </a:r>
            <a:r>
              <a:rPr lang="en-GB" sz="2100" spc="-15" dirty="0" smtClean="0">
                <a:latin typeface="Caladea"/>
                <a:cs typeface="Caladea"/>
              </a:rPr>
              <a:t>from </a:t>
            </a:r>
            <a:r>
              <a:rPr lang="en-GB" sz="2100" spc="-20" dirty="0" smtClean="0">
                <a:latin typeface="Caladea"/>
                <a:cs typeface="Caladea"/>
              </a:rPr>
              <a:t>actively </a:t>
            </a:r>
            <a:r>
              <a:rPr lang="en-GB" sz="2100" spc="-10" dirty="0" smtClean="0">
                <a:latin typeface="Caladea"/>
                <a:cs typeface="Caladea"/>
              </a:rPr>
              <a:t>growing</a:t>
            </a:r>
            <a:r>
              <a:rPr lang="en-GB" sz="2100" spc="45" dirty="0" smtClean="0">
                <a:latin typeface="Caladea"/>
                <a:cs typeface="Caladea"/>
              </a:rPr>
              <a:t> </a:t>
            </a:r>
            <a:r>
              <a:rPr lang="en-GB" sz="2100" dirty="0" smtClean="0">
                <a:latin typeface="Caladea"/>
                <a:cs typeface="Caladea"/>
              </a:rPr>
              <a:t>cells</a:t>
            </a:r>
          </a:p>
          <a:p>
            <a:pPr marL="1155700" lvl="1" indent="-228600">
              <a:lnSpc>
                <a:spcPct val="100000"/>
              </a:lnSpc>
              <a:spcBef>
                <a:spcPts val="176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GB" sz="2100" spc="-5" dirty="0" smtClean="0">
                <a:latin typeface="Caladea"/>
                <a:cs typeface="Caladea"/>
              </a:rPr>
              <a:t>Detachment as </a:t>
            </a:r>
            <a:r>
              <a:rPr lang="en-GB" sz="2100" dirty="0" smtClean="0">
                <a:latin typeface="Caladea"/>
                <a:cs typeface="Caladea"/>
              </a:rPr>
              <a:t>a </a:t>
            </a:r>
            <a:r>
              <a:rPr lang="en-GB" sz="2100" spc="-10" dirty="0" smtClean="0">
                <a:latin typeface="Caladea"/>
                <a:cs typeface="Caladea"/>
              </a:rPr>
              <a:t>result </a:t>
            </a:r>
            <a:r>
              <a:rPr lang="en-GB" sz="2100" spc="-5" dirty="0" smtClean="0">
                <a:latin typeface="Caladea"/>
                <a:cs typeface="Caladea"/>
              </a:rPr>
              <a:t>of nutrient</a:t>
            </a:r>
            <a:r>
              <a:rPr lang="en-GB" sz="2100" spc="60" dirty="0" smtClean="0">
                <a:latin typeface="Caladea"/>
                <a:cs typeface="Caladea"/>
              </a:rPr>
              <a:t> </a:t>
            </a:r>
            <a:r>
              <a:rPr lang="en-GB" sz="2100" spc="-10" dirty="0" smtClean="0">
                <a:latin typeface="Caladea"/>
                <a:cs typeface="Caladea"/>
              </a:rPr>
              <a:t>levels</a:t>
            </a:r>
            <a:endParaRPr lang="en-GB" sz="2100" dirty="0" smtClean="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764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GB" sz="2100" spc="-5" dirty="0" smtClean="0">
                <a:latin typeface="Caladea"/>
                <a:cs typeface="Caladea"/>
              </a:rPr>
              <a:t>Quorum</a:t>
            </a:r>
            <a:r>
              <a:rPr lang="en-GB" sz="2100" spc="15" dirty="0" smtClean="0">
                <a:latin typeface="Caladea"/>
                <a:cs typeface="Caladea"/>
              </a:rPr>
              <a:t> </a:t>
            </a:r>
            <a:r>
              <a:rPr lang="en-GB" sz="2100" spc="-5" dirty="0" smtClean="0">
                <a:latin typeface="Caladea"/>
                <a:cs typeface="Caladea"/>
              </a:rPr>
              <a:t>sensing</a:t>
            </a:r>
            <a:endParaRPr lang="en-GB" sz="2100" dirty="0" smtClean="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75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GB" sz="2100" spc="-5" dirty="0" smtClean="0">
                <a:latin typeface="Caladea"/>
                <a:cs typeface="Caladea"/>
              </a:rPr>
              <a:t>Shearing(cutting) of </a:t>
            </a:r>
            <a:r>
              <a:rPr lang="en-GB" sz="2100" dirty="0" err="1" smtClean="0">
                <a:latin typeface="Caladea"/>
                <a:cs typeface="Caladea"/>
              </a:rPr>
              <a:t>biofilm</a:t>
            </a:r>
            <a:r>
              <a:rPr lang="en-GB" sz="2100" spc="20" dirty="0" smtClean="0">
                <a:latin typeface="Caladea"/>
                <a:cs typeface="Caladea"/>
              </a:rPr>
              <a:t> </a:t>
            </a:r>
            <a:r>
              <a:rPr lang="en-GB" sz="2100" spc="-15" dirty="0" smtClean="0">
                <a:latin typeface="Caladea"/>
                <a:cs typeface="Caladea"/>
              </a:rPr>
              <a:t>aggregates</a:t>
            </a:r>
            <a:endParaRPr lang="en-GB" sz="2100" dirty="0" smtClean="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56777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B71E42"/>
                </a:solidFill>
              </a:rPr>
              <a:t>STAGE </a:t>
            </a:r>
            <a:r>
              <a:rPr sz="2400" spc="-5" dirty="0">
                <a:solidFill>
                  <a:srgbClr val="B71E42"/>
                </a:solidFill>
              </a:rPr>
              <a:t>4 : </a:t>
            </a:r>
            <a:r>
              <a:rPr sz="2400" dirty="0">
                <a:solidFill>
                  <a:srgbClr val="B71E42"/>
                </a:solidFill>
              </a:rPr>
              <a:t>Detachment /</a:t>
            </a:r>
            <a:r>
              <a:rPr sz="2400" spc="5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Dispersion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8153403" y="2839219"/>
            <a:ext cx="4039108" cy="3586479"/>
            <a:chOff x="7729728" y="2839211"/>
            <a:chExt cx="4462780" cy="3586479"/>
          </a:xfrm>
        </p:grpSpPr>
        <p:sp>
          <p:nvSpPr>
            <p:cNvPr id="5" name="object 5"/>
            <p:cNvSpPr/>
            <p:nvPr/>
          </p:nvSpPr>
          <p:spPr>
            <a:xfrm>
              <a:off x="7729728" y="2839211"/>
              <a:ext cx="4462259" cy="35859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3034287"/>
              <a:ext cx="4076484" cy="3009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162" y="382524"/>
            <a:ext cx="9607551" cy="6009640"/>
            <a:chOff x="1264158" y="382524"/>
            <a:chExt cx="9607550" cy="6009640"/>
          </a:xfrm>
        </p:grpSpPr>
        <p:sp>
          <p:nvSpPr>
            <p:cNvPr id="3" name="object 3"/>
            <p:cNvSpPr/>
            <p:nvPr/>
          </p:nvSpPr>
          <p:spPr>
            <a:xfrm>
              <a:off x="1822716" y="382524"/>
              <a:ext cx="8817851" cy="6009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7776" y="577596"/>
              <a:ext cx="8229600" cy="5420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465" y="1228067"/>
            <a:ext cx="11074400" cy="4166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Bacteria </a:t>
            </a:r>
            <a:r>
              <a:rPr sz="2100" spc="-10" dirty="0">
                <a:latin typeface="Caladea"/>
                <a:cs typeface="Caladea"/>
              </a:rPr>
              <a:t>residing </a:t>
            </a:r>
            <a:r>
              <a:rPr sz="2100" spc="-5" dirty="0">
                <a:latin typeface="Caladea"/>
                <a:cs typeface="Caladea"/>
              </a:rPr>
              <a:t>in </a:t>
            </a:r>
            <a:r>
              <a:rPr sz="2100" dirty="0">
                <a:latin typeface="Caladea"/>
                <a:cs typeface="Caladea"/>
              </a:rPr>
              <a:t>a biofilm </a:t>
            </a:r>
            <a:r>
              <a:rPr sz="2100" spc="-10" dirty="0">
                <a:latin typeface="Caladea"/>
                <a:cs typeface="Caladea"/>
              </a:rPr>
              <a:t>experiences </a:t>
            </a:r>
            <a:r>
              <a:rPr sz="2100" spc="-5" dirty="0">
                <a:latin typeface="Caladea"/>
                <a:cs typeface="Caladea"/>
              </a:rPr>
              <a:t>certain </a:t>
            </a:r>
            <a:r>
              <a:rPr sz="2100" spc="-15" dirty="0">
                <a:latin typeface="Caladea"/>
                <a:cs typeface="Caladea"/>
              </a:rPr>
              <a:t>degree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solidFill>
                  <a:srgbClr val="C00000"/>
                </a:solidFill>
                <a:latin typeface="Caladea"/>
                <a:cs typeface="Caladea"/>
              </a:rPr>
              <a:t>protection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and</a:t>
            </a:r>
            <a:r>
              <a:rPr sz="2100" spc="155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homeostasis.</a:t>
            </a:r>
            <a:endParaRPr sz="2100">
              <a:solidFill>
                <a:srgbClr val="C00000"/>
              </a:solidFill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0665" marR="5080" indent="-228600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  <a:tab pos="1334135" algn="l"/>
                <a:tab pos="1849120" algn="l"/>
                <a:tab pos="2871470" algn="l"/>
                <a:tab pos="3244850" algn="l"/>
                <a:tab pos="4557395" algn="l"/>
                <a:tab pos="6582409" algn="l"/>
                <a:tab pos="7412990" algn="l"/>
                <a:tab pos="7807959" algn="l"/>
                <a:tab pos="8350250" algn="l"/>
                <a:tab pos="9326880" algn="l"/>
                <a:tab pos="10643870" algn="l"/>
              </a:tabLst>
            </a:pPr>
            <a:r>
              <a:rPr sz="2100" spc="-5" dirty="0">
                <a:latin typeface="Caladea"/>
                <a:cs typeface="Caladea"/>
              </a:rPr>
              <a:t>Bacteri</a:t>
            </a:r>
            <a:r>
              <a:rPr sz="2100" dirty="0">
                <a:latin typeface="Caladea"/>
                <a:cs typeface="Caladea"/>
              </a:rPr>
              <a:t>a	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ca</a:t>
            </a:r>
            <a:r>
              <a:rPr sz="2100" spc="-5" dirty="0">
                <a:latin typeface="Caladea"/>
                <a:cs typeface="Caladea"/>
              </a:rPr>
              <a:t>p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b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p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-10" dirty="0">
                <a:latin typeface="Caladea"/>
                <a:cs typeface="Caladea"/>
              </a:rPr>
              <a:t>d</a:t>
            </a:r>
            <a:r>
              <a:rPr sz="2100" dirty="0">
                <a:latin typeface="Caladea"/>
                <a:cs typeface="Caladea"/>
              </a:rPr>
              <a:t>u</a:t>
            </a:r>
            <a:r>
              <a:rPr sz="2100" spc="-5" dirty="0">
                <a:latin typeface="Caladea"/>
                <a:cs typeface="Caladea"/>
              </a:rPr>
              <a:t>c</a:t>
            </a:r>
            <a:r>
              <a:rPr sz="2100" dirty="0">
                <a:latin typeface="Caladea"/>
                <a:cs typeface="Caladea"/>
              </a:rPr>
              <a:t>ing	</a:t>
            </a:r>
            <a:r>
              <a:rPr sz="2100" spc="-5" dirty="0">
                <a:latin typeface="Caladea"/>
                <a:cs typeface="Caladea"/>
              </a:rPr>
              <a:t>po</a:t>
            </a:r>
            <a:r>
              <a:rPr sz="2100" spc="-30" dirty="0">
                <a:latin typeface="Caladea"/>
                <a:cs typeface="Caladea"/>
              </a:rPr>
              <a:t>l</a:t>
            </a:r>
            <a:r>
              <a:rPr sz="2100" spc="-35" dirty="0">
                <a:latin typeface="Caladea"/>
                <a:cs typeface="Caladea"/>
              </a:rPr>
              <a:t>y</a:t>
            </a:r>
            <a:r>
              <a:rPr sz="2100" spc="-5" dirty="0">
                <a:latin typeface="Caladea"/>
                <a:cs typeface="Caladea"/>
              </a:rPr>
              <a:t>sa</a:t>
            </a:r>
            <a:r>
              <a:rPr sz="2100" spc="-10" dirty="0">
                <a:latin typeface="Caladea"/>
                <a:cs typeface="Caladea"/>
              </a:rPr>
              <a:t>cc</a:t>
            </a:r>
            <a:r>
              <a:rPr sz="2100" dirty="0">
                <a:latin typeface="Caladea"/>
                <a:cs typeface="Caladea"/>
              </a:rPr>
              <a:t>h</a:t>
            </a:r>
            <a:r>
              <a:rPr sz="2100" spc="-10" dirty="0">
                <a:latin typeface="Caladea"/>
                <a:cs typeface="Caladea"/>
              </a:rPr>
              <a:t>ar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spc="-10" dirty="0">
                <a:latin typeface="Caladea"/>
                <a:cs typeface="Caladea"/>
              </a:rPr>
              <a:t>des</a:t>
            </a:r>
            <a:r>
              <a:rPr sz="2100" spc="-5" dirty="0">
                <a:latin typeface="Caladea"/>
                <a:cs typeface="Caladea"/>
              </a:rPr>
              <a:t>,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5" dirty="0">
                <a:latin typeface="Caladea"/>
                <a:cs typeface="Caladea"/>
              </a:rPr>
              <a:t>it</a:t>
            </a:r>
            <a:r>
              <a:rPr sz="2100" dirty="0">
                <a:latin typeface="Caladea"/>
                <a:cs typeface="Caladea"/>
              </a:rPr>
              <a:t>h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dirty="0">
                <a:latin typeface="Caladea"/>
                <a:cs typeface="Caladea"/>
              </a:rPr>
              <a:t>l	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spc="5" dirty="0">
                <a:latin typeface="Caladea"/>
                <a:cs typeface="Caladea"/>
              </a:rPr>
              <a:t>u</a:t>
            </a:r>
            <a:r>
              <a:rPr sz="2100" spc="-10" dirty="0">
                <a:latin typeface="Caladea"/>
                <a:cs typeface="Caladea"/>
              </a:rPr>
              <a:t>r</a:t>
            </a:r>
            <a:r>
              <a:rPr sz="2100" spc="-30" dirty="0">
                <a:latin typeface="Caladea"/>
                <a:cs typeface="Caladea"/>
              </a:rPr>
              <a:t>f</a:t>
            </a:r>
            <a:r>
              <a:rPr sz="2100" spc="-10" dirty="0">
                <a:latin typeface="Caladea"/>
                <a:cs typeface="Caladea"/>
              </a:rPr>
              <a:t>ac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str</a:t>
            </a:r>
            <a:r>
              <a:rPr sz="2100" dirty="0">
                <a:latin typeface="Caladea"/>
                <a:cs typeface="Caladea"/>
              </a:rPr>
              <a:t>u</a:t>
            </a:r>
            <a:r>
              <a:rPr sz="2100" spc="-5" dirty="0">
                <a:latin typeface="Caladea"/>
                <a:cs typeface="Caladea"/>
              </a:rPr>
              <a:t>ct</a:t>
            </a:r>
            <a:r>
              <a:rPr sz="2100" spc="5" dirty="0">
                <a:latin typeface="Caladea"/>
                <a:cs typeface="Caladea"/>
              </a:rPr>
              <a:t>u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(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15" dirty="0">
                <a:latin typeface="Caladea"/>
                <a:cs typeface="Caladea"/>
              </a:rPr>
              <a:t>g</a:t>
            </a:r>
            <a:r>
              <a:rPr sz="2100">
                <a:latin typeface="Caladea"/>
                <a:cs typeface="Caladea"/>
              </a:rPr>
              <a:t>. </a:t>
            </a:r>
            <a:r>
              <a:rPr sz="2100" spc="-5" smtClean="0">
                <a:latin typeface="Caladea"/>
                <a:cs typeface="Caladea"/>
              </a:rPr>
              <a:t>Capsules</a:t>
            </a:r>
            <a:r>
              <a:rPr sz="2100" spc="-5" dirty="0">
                <a:latin typeface="Caladea"/>
                <a:cs typeface="Caladea"/>
              </a:rPr>
              <a:t>) or as </a:t>
            </a:r>
            <a:r>
              <a:rPr sz="2100" spc="-10" dirty="0">
                <a:latin typeface="Caladea"/>
                <a:cs typeface="Caladea"/>
              </a:rPr>
              <a:t>extracellular </a:t>
            </a:r>
            <a:r>
              <a:rPr sz="2100" spc="-15" dirty="0">
                <a:latin typeface="Caladea"/>
                <a:cs typeface="Caladea"/>
              </a:rPr>
              <a:t>excretions </a:t>
            </a:r>
            <a:r>
              <a:rPr sz="2100" spc="-5" dirty="0">
                <a:latin typeface="Caladea"/>
                <a:cs typeface="Caladea"/>
              </a:rPr>
              <a:t>(eg.</a:t>
            </a:r>
            <a:r>
              <a:rPr sz="2100" spc="5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EPS).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EPS </a:t>
            </a:r>
            <a:r>
              <a:rPr sz="2100" spc="-15" dirty="0">
                <a:latin typeface="Caladea"/>
                <a:cs typeface="Caladea"/>
              </a:rPr>
              <a:t>creates</a:t>
            </a:r>
            <a:r>
              <a:rPr sz="2100" spc="3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microniche.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612900" algn="l"/>
                <a:tab pos="1613535" algn="l"/>
              </a:tabLst>
            </a:pPr>
            <a:r>
              <a:rPr sz="2100" spc="-5" dirty="0">
                <a:latin typeface="Caladea"/>
                <a:cs typeface="Caladea"/>
              </a:rPr>
              <a:t>Protects </a:t>
            </a:r>
            <a:r>
              <a:rPr sz="2100" spc="-15" dirty="0">
                <a:latin typeface="Caladea"/>
                <a:cs typeface="Caladea"/>
              </a:rPr>
              <a:t>from </a:t>
            </a:r>
            <a:r>
              <a:rPr sz="2100" spc="-10" dirty="0">
                <a:latin typeface="Caladea"/>
                <a:cs typeface="Caladea"/>
              </a:rPr>
              <a:t>environmental</a:t>
            </a:r>
            <a:r>
              <a:rPr sz="2100" spc="-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stresses.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"/>
              <a:buChar char="•"/>
              <a:tabLst>
                <a:tab pos="1612900" algn="l"/>
                <a:tab pos="1613535" algn="l"/>
              </a:tabLst>
            </a:pPr>
            <a:r>
              <a:rPr sz="2100" spc="-5" dirty="0">
                <a:latin typeface="Caladea"/>
                <a:cs typeface="Caladea"/>
              </a:rPr>
              <a:t>Sequestration of metallic cations and</a:t>
            </a:r>
            <a:r>
              <a:rPr sz="2100" spc="2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toxins.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000"/>
              </a:spcBef>
              <a:buClr>
                <a:srgbClr val="B71E42"/>
              </a:buClr>
              <a:buFont typeface="Arial"/>
              <a:buChar char="•"/>
              <a:tabLst>
                <a:tab pos="1612900" algn="l"/>
                <a:tab pos="1613535" algn="l"/>
              </a:tabLst>
            </a:pPr>
            <a:r>
              <a:rPr sz="2100" spc="-5" dirty="0">
                <a:latin typeface="Caladea"/>
                <a:cs typeface="Caladea"/>
              </a:rPr>
              <a:t>Physically </a:t>
            </a:r>
            <a:r>
              <a:rPr sz="2100" spc="-20" dirty="0">
                <a:latin typeface="Caladea"/>
                <a:cs typeface="Caladea"/>
              </a:rPr>
              <a:t>prevents </a:t>
            </a:r>
            <a:r>
              <a:rPr sz="2100" spc="-5" dirty="0">
                <a:latin typeface="Caladea"/>
                <a:cs typeface="Caladea"/>
              </a:rPr>
              <a:t>diffusion of certain compounds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5" dirty="0">
                <a:latin typeface="Caladea"/>
                <a:cs typeface="Caladea"/>
              </a:rPr>
              <a:t>acting as ion</a:t>
            </a:r>
            <a:r>
              <a:rPr sz="2100" spc="60" dirty="0">
                <a:latin typeface="Caladea"/>
                <a:cs typeface="Caladea"/>
              </a:rPr>
              <a:t> </a:t>
            </a:r>
            <a:r>
              <a:rPr sz="2100" spc="-35" dirty="0">
                <a:latin typeface="Caladea"/>
                <a:cs typeface="Caladea"/>
              </a:rPr>
              <a:t>exchanger.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96401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B71E42"/>
                </a:solidFill>
                <a:latin typeface="Caladea"/>
                <a:cs typeface="Caladea"/>
              </a:rPr>
              <a:t>Protection </a:t>
            </a:r>
            <a:r>
              <a:rPr sz="2400" b="1" dirty="0">
                <a:solidFill>
                  <a:srgbClr val="B71E42"/>
                </a:solidFill>
                <a:latin typeface="Caladea"/>
                <a:cs typeface="Caladea"/>
              </a:rPr>
              <a:t>of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Biofilm </a:t>
            </a:r>
            <a:r>
              <a:rPr sz="2400" b="1" spc="-10" dirty="0">
                <a:solidFill>
                  <a:srgbClr val="B71E42"/>
                </a:solidFill>
                <a:latin typeface="Caladea"/>
                <a:cs typeface="Caladea"/>
              </a:rPr>
              <a:t>Bacteria </a:t>
            </a: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from </a:t>
            </a:r>
            <a:r>
              <a:rPr sz="2400" b="1" spc="-10" dirty="0">
                <a:solidFill>
                  <a:srgbClr val="B71E42"/>
                </a:solidFill>
                <a:latin typeface="Caladea"/>
                <a:cs typeface="Caladea"/>
              </a:rPr>
              <a:t>Environmental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B71E42"/>
                </a:solidFill>
                <a:latin typeface="Caladea"/>
                <a:cs typeface="Caladea"/>
              </a:rPr>
              <a:t>Threats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1143000"/>
            <a:ext cx="11075035" cy="4847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An important </a:t>
            </a:r>
            <a:r>
              <a:rPr sz="2100" spc="-10" dirty="0">
                <a:latin typeface="Caladea"/>
                <a:cs typeface="Caladea"/>
              </a:rPr>
              <a:t>characteristics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10" dirty="0">
                <a:latin typeface="Caladea"/>
                <a:cs typeface="Caladea"/>
              </a:rPr>
              <a:t>growing </a:t>
            </a:r>
            <a:r>
              <a:rPr sz="2100" spc="-5" dirty="0">
                <a:latin typeface="Caladea"/>
                <a:cs typeface="Caladea"/>
              </a:rPr>
              <a:t>in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nutrient </a:t>
            </a:r>
            <a:r>
              <a:rPr sz="2100" spc="-15" dirty="0">
                <a:latin typeface="Caladea"/>
                <a:cs typeface="Caladea"/>
              </a:rPr>
              <a:t>deprived </a:t>
            </a:r>
            <a:r>
              <a:rPr sz="2100" spc="-10" dirty="0">
                <a:latin typeface="Caladea"/>
                <a:cs typeface="Caladea"/>
              </a:rPr>
              <a:t>ecosystem </a:t>
            </a:r>
            <a:r>
              <a:rPr sz="2100" spc="-5" dirty="0">
                <a:latin typeface="Caladea"/>
                <a:cs typeface="Caladea"/>
              </a:rPr>
              <a:t>is its </a:t>
            </a:r>
            <a:r>
              <a:rPr sz="2100" dirty="0">
                <a:latin typeface="Caladea"/>
                <a:cs typeface="Caladea"/>
              </a:rPr>
              <a:t>ability 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10" dirty="0">
                <a:latin typeface="Caladea"/>
                <a:cs typeface="Caladea"/>
              </a:rPr>
              <a:t>concentrate </a:t>
            </a:r>
            <a:r>
              <a:rPr sz="2100" spc="-15" dirty="0">
                <a:latin typeface="Caladea"/>
                <a:cs typeface="Caladea"/>
              </a:rPr>
              <a:t>trace </a:t>
            </a:r>
            <a:r>
              <a:rPr sz="2100" spc="-5" dirty="0">
                <a:latin typeface="Caladea"/>
                <a:cs typeface="Caladea"/>
              </a:rPr>
              <a:t>elements and nutrients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15" dirty="0">
                <a:latin typeface="Caladea"/>
                <a:cs typeface="Caladea"/>
              </a:rPr>
              <a:t>physical </a:t>
            </a:r>
            <a:r>
              <a:rPr sz="2100" spc="-10" dirty="0">
                <a:latin typeface="Caladea"/>
                <a:cs typeface="Caladea"/>
              </a:rPr>
              <a:t>trapping </a:t>
            </a:r>
            <a:r>
              <a:rPr sz="2100" spc="-5" dirty="0">
                <a:latin typeface="Caladea"/>
                <a:cs typeface="Caladea"/>
              </a:rPr>
              <a:t>or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10" dirty="0">
                <a:latin typeface="Caladea"/>
                <a:cs typeface="Caladea"/>
              </a:rPr>
              <a:t>electrostatic</a:t>
            </a:r>
            <a:r>
              <a:rPr sz="2100" spc="31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interaction.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</a:pPr>
            <a:endParaRPr sz="1850">
              <a:latin typeface="Caladea"/>
              <a:cs typeface="Caladea"/>
            </a:endParaRPr>
          </a:p>
          <a:p>
            <a:pPr marL="240665" marR="7620" indent="-228600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30" dirty="0">
                <a:latin typeface="Caladea"/>
                <a:cs typeface="Caladea"/>
              </a:rPr>
              <a:t>Highly </a:t>
            </a:r>
            <a:r>
              <a:rPr sz="2100" spc="-5" dirty="0">
                <a:latin typeface="Caladea"/>
                <a:cs typeface="Caladea"/>
              </a:rPr>
              <a:t>permeable and </a:t>
            </a:r>
            <a:r>
              <a:rPr sz="2100" spc="-10" dirty="0">
                <a:latin typeface="Caladea"/>
                <a:cs typeface="Caladea"/>
              </a:rPr>
              <a:t>interconnected </a:t>
            </a:r>
            <a:r>
              <a:rPr sz="2100" spc="-20" dirty="0">
                <a:solidFill>
                  <a:srgbClr val="B71E42"/>
                </a:solidFill>
                <a:latin typeface="Caladea"/>
                <a:cs typeface="Caladea"/>
              </a:rPr>
              <a:t>water </a:t>
            </a:r>
            <a:r>
              <a:rPr sz="2100" dirty="0">
                <a:solidFill>
                  <a:srgbClr val="B71E42"/>
                </a:solidFill>
                <a:latin typeface="Caladea"/>
                <a:cs typeface="Caladea"/>
              </a:rPr>
              <a:t>channels </a:t>
            </a:r>
            <a:r>
              <a:rPr sz="2100" spc="-15" dirty="0">
                <a:latin typeface="Caladea"/>
                <a:cs typeface="Caladea"/>
              </a:rPr>
              <a:t>provide </a:t>
            </a:r>
            <a:r>
              <a:rPr sz="2100" dirty="0">
                <a:latin typeface="Caladea"/>
                <a:cs typeface="Caladea"/>
              </a:rPr>
              <a:t>an </a:t>
            </a:r>
            <a:r>
              <a:rPr sz="2100" spc="-10" dirty="0">
                <a:latin typeface="Caladea"/>
                <a:cs typeface="Caladea"/>
              </a:rPr>
              <a:t>excellent </a:t>
            </a:r>
            <a:r>
              <a:rPr sz="2100" spc="-5" dirty="0">
                <a:latin typeface="Caladea"/>
                <a:cs typeface="Caladea"/>
              </a:rPr>
              <a:t>means of </a:t>
            </a:r>
            <a:r>
              <a:rPr sz="2100" spc="-10" dirty="0">
                <a:latin typeface="Caladea"/>
                <a:cs typeface="Caladea"/>
              </a:rPr>
              <a:t>material  </a:t>
            </a:r>
            <a:r>
              <a:rPr sz="2100" spc="-15" dirty="0">
                <a:latin typeface="Caladea"/>
                <a:cs typeface="Caladea"/>
              </a:rPr>
              <a:t>exchange.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</a:pPr>
            <a:endParaRPr sz="1850">
              <a:latin typeface="Caladea"/>
              <a:cs typeface="Caladea"/>
            </a:endParaRPr>
          </a:p>
          <a:p>
            <a:pPr marL="241300" marR="5080" indent="-229235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The complex </a:t>
            </a:r>
            <a:r>
              <a:rPr sz="2100" spc="-10" dirty="0">
                <a:latin typeface="Caladea"/>
                <a:cs typeface="Caladea"/>
              </a:rPr>
              <a:t>architecture </a:t>
            </a:r>
            <a:r>
              <a:rPr sz="2100" spc="-5" dirty="0">
                <a:latin typeface="Caladea"/>
                <a:cs typeface="Caladea"/>
              </a:rPr>
              <a:t>of biofilm </a:t>
            </a:r>
            <a:r>
              <a:rPr sz="2100" spc="-15" dirty="0">
                <a:latin typeface="Caladea"/>
                <a:cs typeface="Caladea"/>
              </a:rPr>
              <a:t>provides </a:t>
            </a:r>
            <a:r>
              <a:rPr sz="2100" spc="-5" dirty="0">
                <a:latin typeface="Caladea"/>
                <a:cs typeface="Caladea"/>
              </a:rPr>
              <a:t>opportunity </a:t>
            </a:r>
            <a:r>
              <a:rPr sz="2100" spc="-10" dirty="0">
                <a:latin typeface="Caladea"/>
                <a:cs typeface="Caladea"/>
              </a:rPr>
              <a:t>for </a:t>
            </a:r>
            <a:r>
              <a:rPr sz="2100" spc="-5" dirty="0">
                <a:latin typeface="Caladea"/>
                <a:cs typeface="Caladea"/>
              </a:rPr>
              <a:t>metabolic </a:t>
            </a:r>
            <a:r>
              <a:rPr sz="2100" spc="-10" dirty="0">
                <a:latin typeface="Caladea"/>
                <a:cs typeface="Caladea"/>
              </a:rPr>
              <a:t>cooperation </a:t>
            </a:r>
            <a:r>
              <a:rPr sz="2100" spc="-5" dirty="0">
                <a:latin typeface="Caladea"/>
                <a:cs typeface="Caladea"/>
              </a:rPr>
              <a:t>and niches 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10" dirty="0">
                <a:latin typeface="Caladea"/>
                <a:cs typeface="Caladea"/>
              </a:rPr>
              <a:t>formed </a:t>
            </a:r>
            <a:r>
              <a:rPr sz="2100" dirty="0">
                <a:latin typeface="Caladea"/>
                <a:cs typeface="Caladea"/>
              </a:rPr>
              <a:t>within </a:t>
            </a:r>
            <a:r>
              <a:rPr sz="2100" spc="-5" dirty="0">
                <a:latin typeface="Caladea"/>
                <a:cs typeface="Caladea"/>
              </a:rPr>
              <a:t>these </a:t>
            </a:r>
            <a:r>
              <a:rPr sz="2100" spc="-10" dirty="0">
                <a:latin typeface="Caladea"/>
                <a:cs typeface="Caladea"/>
              </a:rPr>
              <a:t>spatially </a:t>
            </a:r>
            <a:r>
              <a:rPr sz="2100" spc="-5" dirty="0">
                <a:latin typeface="Caladea"/>
                <a:cs typeface="Caladea"/>
              </a:rPr>
              <a:t>well-organized</a:t>
            </a:r>
            <a:r>
              <a:rPr sz="2100" spc="35" dirty="0">
                <a:latin typeface="Caladea"/>
                <a:cs typeface="Caladea"/>
              </a:rPr>
              <a:t> </a:t>
            </a:r>
            <a:r>
              <a:rPr sz="2100" spc="-15">
                <a:latin typeface="Caladea"/>
                <a:cs typeface="Caladea"/>
              </a:rPr>
              <a:t>systems</a:t>
            </a:r>
            <a:r>
              <a:rPr sz="2100" spc="-15" smtClean="0">
                <a:latin typeface="Caladea"/>
                <a:cs typeface="Caladea"/>
              </a:rPr>
              <a:t>.</a:t>
            </a:r>
            <a:endParaRPr lang="en-IN" sz="2100" spc="-15" dirty="0" smtClean="0">
              <a:latin typeface="Caladea"/>
              <a:cs typeface="Caladea"/>
            </a:endParaRPr>
          </a:p>
          <a:p>
            <a:pPr marL="241300" marR="5080" indent="-229235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endParaRPr lang="en-IN" sz="2100" spc="-15" dirty="0">
              <a:latin typeface="Caladea"/>
              <a:cs typeface="Caladea"/>
            </a:endParaRPr>
          </a:p>
          <a:p>
            <a:pPr marL="241300" marR="5080" indent="-229235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GB" sz="2100" dirty="0" err="1" smtClean="0">
                <a:latin typeface="Caladea"/>
                <a:cs typeface="Caladea"/>
              </a:rPr>
              <a:t>Juxta</a:t>
            </a:r>
            <a:r>
              <a:rPr lang="en-GB" sz="2100" dirty="0" smtClean="0">
                <a:latin typeface="Caladea"/>
                <a:cs typeface="Caladea"/>
              </a:rPr>
              <a:t> </a:t>
            </a:r>
            <a:r>
              <a:rPr lang="en-GB" sz="2100" spc="-5" dirty="0" smtClean="0">
                <a:latin typeface="Caladea"/>
                <a:cs typeface="Caladea"/>
              </a:rPr>
              <a:t>positioning of </a:t>
            </a:r>
            <a:r>
              <a:rPr lang="en-GB" sz="2100" spc="-15" dirty="0" smtClean="0">
                <a:latin typeface="Caladea"/>
                <a:cs typeface="Caladea"/>
              </a:rPr>
              <a:t>various </a:t>
            </a:r>
            <a:r>
              <a:rPr lang="en-GB" sz="2100" spc="-10" dirty="0" smtClean="0">
                <a:latin typeface="Caladea"/>
                <a:cs typeface="Caladea"/>
              </a:rPr>
              <a:t>microorganism </a:t>
            </a:r>
            <a:r>
              <a:rPr lang="en-GB" sz="2100" spc="-15" dirty="0" smtClean="0">
                <a:latin typeface="Caladea"/>
                <a:cs typeface="Caladea"/>
              </a:rPr>
              <a:t>provides cross </a:t>
            </a:r>
            <a:r>
              <a:rPr lang="en-GB" sz="2100" spc="-10" dirty="0" smtClean="0">
                <a:latin typeface="Caladea"/>
                <a:cs typeface="Caladea"/>
              </a:rPr>
              <a:t>feeding </a:t>
            </a:r>
            <a:r>
              <a:rPr lang="en-GB" sz="2100" spc="-5" dirty="0" smtClean="0">
                <a:latin typeface="Caladea"/>
                <a:cs typeface="Caladea"/>
              </a:rPr>
              <a:t>and metabolic </a:t>
            </a:r>
            <a:r>
              <a:rPr lang="en-GB" sz="2100" spc="-10" dirty="0" err="1" smtClean="0">
                <a:latin typeface="Caladea"/>
                <a:cs typeface="Caladea"/>
              </a:rPr>
              <a:t>cooperativity</a:t>
            </a:r>
            <a:r>
              <a:rPr lang="en-GB" sz="2100" spc="-10" dirty="0" smtClean="0">
                <a:latin typeface="Caladea"/>
                <a:cs typeface="Caladea"/>
              </a:rPr>
              <a:t>  between different</a:t>
            </a:r>
            <a:r>
              <a:rPr lang="en-GB" sz="2100" spc="20" dirty="0" smtClean="0">
                <a:latin typeface="Caladea"/>
                <a:cs typeface="Caladea"/>
              </a:rPr>
              <a:t> </a:t>
            </a:r>
            <a:r>
              <a:rPr lang="en-GB" sz="2100" spc="-5" dirty="0" smtClean="0">
                <a:latin typeface="Caladea"/>
                <a:cs typeface="Caladea"/>
              </a:rPr>
              <a:t>species.</a:t>
            </a:r>
            <a:endParaRPr lang="en-GB" sz="2100" dirty="0" smtClean="0">
              <a:latin typeface="Caladea"/>
              <a:cs typeface="Caladea"/>
            </a:endParaRPr>
          </a:p>
          <a:p>
            <a:pPr marL="241300" marR="5080" indent="-229235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90305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Nutrient </a:t>
            </a:r>
            <a:r>
              <a:rPr sz="2400" b="1" spc="-20" dirty="0">
                <a:solidFill>
                  <a:srgbClr val="B71E42"/>
                </a:solidFill>
                <a:latin typeface="Caladea"/>
                <a:cs typeface="Caladea"/>
              </a:rPr>
              <a:t>Trapping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And Metabolic </a:t>
            </a: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Cooperativity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In A</a:t>
            </a:r>
            <a:r>
              <a:rPr sz="2400" b="1" spc="8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Biofilm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3" y="1228070"/>
            <a:ext cx="11257280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Biofilms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15" dirty="0">
                <a:latin typeface="Caladea"/>
                <a:cs typeface="Caladea"/>
              </a:rPr>
              <a:t>likely to represent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10" dirty="0">
                <a:latin typeface="Caladea"/>
                <a:cs typeface="Caladea"/>
              </a:rPr>
              <a:t>natural </a:t>
            </a:r>
            <a:r>
              <a:rPr sz="2100" spc="-5" dirty="0">
                <a:latin typeface="Caladea"/>
                <a:cs typeface="Caladea"/>
              </a:rPr>
              <a:t>scenario </a:t>
            </a:r>
            <a:r>
              <a:rPr sz="2100" spc="-10" dirty="0">
                <a:latin typeface="Caladea"/>
                <a:cs typeface="Caladea"/>
              </a:rPr>
              <a:t>for bacterial</a:t>
            </a:r>
            <a:r>
              <a:rPr sz="2100" spc="14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communication.</a:t>
            </a:r>
            <a:endParaRPr sz="2100">
              <a:latin typeface="Caladea"/>
              <a:cs typeface="Caladea"/>
            </a:endParaRPr>
          </a:p>
          <a:p>
            <a:pPr marR="5080" algn="r">
              <a:lnSpc>
                <a:spcPct val="100000"/>
              </a:lnSpc>
              <a:spcBef>
                <a:spcPts val="1500"/>
              </a:spcBef>
            </a:pPr>
            <a:r>
              <a:rPr sz="2100" spc="-20" dirty="0">
                <a:solidFill>
                  <a:srgbClr val="FF3300"/>
                </a:solidFill>
                <a:latin typeface="Caladea"/>
                <a:cs typeface="Caladea"/>
              </a:rPr>
              <a:t>(Davey </a:t>
            </a:r>
            <a:r>
              <a:rPr sz="2100" spc="-5" dirty="0">
                <a:solidFill>
                  <a:srgbClr val="FF3300"/>
                </a:solidFill>
                <a:latin typeface="Caladea"/>
                <a:cs typeface="Caladea"/>
              </a:rPr>
              <a:t>and </a:t>
            </a:r>
            <a:r>
              <a:rPr sz="2100" spc="-25" dirty="0">
                <a:solidFill>
                  <a:srgbClr val="FF3300"/>
                </a:solidFill>
                <a:latin typeface="Caladea"/>
                <a:cs typeface="Caladea"/>
              </a:rPr>
              <a:t>O’Toole,</a:t>
            </a:r>
            <a:r>
              <a:rPr sz="2100" spc="-15" dirty="0">
                <a:solidFill>
                  <a:srgbClr val="FF33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FF3300"/>
                </a:solidFill>
                <a:latin typeface="Caladea"/>
                <a:cs typeface="Caladea"/>
              </a:rPr>
              <a:t>2000)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A </a:t>
            </a:r>
            <a:r>
              <a:rPr sz="2100" spc="-10" dirty="0">
                <a:latin typeface="Caladea"/>
                <a:cs typeface="Caladea"/>
              </a:rPr>
              <a:t>microbial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5" dirty="0">
                <a:latin typeface="Caladea"/>
                <a:cs typeface="Caladea"/>
              </a:rPr>
              <a:t>is </a:t>
            </a:r>
            <a:r>
              <a:rPr sz="2100" spc="-10" dirty="0">
                <a:latin typeface="Caladea"/>
                <a:cs typeface="Caladea"/>
              </a:rPr>
              <a:t>considered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community that meets the following </a:t>
            </a:r>
            <a:r>
              <a:rPr sz="2100" spc="-10" dirty="0">
                <a:latin typeface="Caladea"/>
                <a:cs typeface="Caladea"/>
              </a:rPr>
              <a:t>four </a:t>
            </a:r>
            <a:r>
              <a:rPr sz="2100" spc="-5" dirty="0">
                <a:latin typeface="Caladea"/>
                <a:cs typeface="Caladea"/>
              </a:rPr>
              <a:t>basic</a:t>
            </a:r>
            <a:r>
              <a:rPr sz="2100" spc="9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criteria: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7013" y="6349698"/>
            <a:ext cx="2171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Noto Sans Bengali"/>
                <a:cs typeface="Noto Sans Bengali"/>
              </a:rPr>
              <a:pPr marL="38100">
                <a:lnSpc>
                  <a:spcPts val="2360"/>
                </a:lnSpc>
              </a:pPr>
              <a:t>3</a:t>
            </a:fld>
            <a:endParaRPr sz="2000">
              <a:latin typeface="Noto Sans Bengali"/>
              <a:cs typeface="Noto Sans Benga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6935" y="4806423"/>
            <a:ext cx="69723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in</a:t>
            </a:r>
            <a:r>
              <a:rPr sz="2100" spc="-20" dirty="0">
                <a:latin typeface="Caladea"/>
                <a:cs typeface="Caladea"/>
              </a:rPr>
              <a:t>g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e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0777" y="4806423"/>
            <a:ext cx="128905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adea"/>
                <a:cs typeface="Caladea"/>
              </a:rPr>
              <a:t>individuals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1367" y="3335607"/>
            <a:ext cx="8227695" cy="220739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105"/>
              </a:spcBef>
              <a:buClr>
                <a:srgbClr val="B71E4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100" dirty="0">
                <a:latin typeface="Caladea"/>
                <a:cs typeface="Caladea"/>
              </a:rPr>
              <a:t>Must </a:t>
            </a:r>
            <a:r>
              <a:rPr sz="2100" spc="-5" dirty="0">
                <a:latin typeface="Caladea"/>
                <a:cs typeface="Caladea"/>
              </a:rPr>
              <a:t>possess the abilities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self-organize</a:t>
            </a:r>
            <a:r>
              <a:rPr sz="2100" spc="2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(</a:t>
            </a:r>
            <a:r>
              <a:rPr sz="2100" b="1" spc="-10" dirty="0">
                <a:solidFill>
                  <a:srgbClr val="BA2169"/>
                </a:solidFill>
                <a:latin typeface="Caladea"/>
                <a:cs typeface="Caladea"/>
              </a:rPr>
              <a:t>Autopoiesis</a:t>
            </a:r>
            <a:r>
              <a:rPr sz="2100" spc="-10" dirty="0">
                <a:latin typeface="Caladea"/>
                <a:cs typeface="Caladea"/>
              </a:rPr>
              <a:t>)</a:t>
            </a:r>
            <a:endParaRPr sz="2100">
              <a:latin typeface="Caladea"/>
              <a:cs typeface="Caladea"/>
            </a:endParaRPr>
          </a:p>
          <a:p>
            <a:pPr marL="469265" indent="-4572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latin typeface="Caladea"/>
                <a:cs typeface="Caladea"/>
              </a:rPr>
              <a:t>Resist </a:t>
            </a:r>
            <a:r>
              <a:rPr sz="2100" spc="-10" dirty="0">
                <a:latin typeface="Caladea"/>
                <a:cs typeface="Caladea"/>
              </a:rPr>
              <a:t>environmental </a:t>
            </a:r>
            <a:r>
              <a:rPr sz="2100" spc="-5" dirty="0">
                <a:latin typeface="Caladea"/>
                <a:cs typeface="Caladea"/>
              </a:rPr>
              <a:t>perturbations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(</a:t>
            </a:r>
            <a:r>
              <a:rPr sz="2100" b="1" spc="-5" dirty="0">
                <a:solidFill>
                  <a:srgbClr val="BA2169"/>
                </a:solidFill>
                <a:latin typeface="Caladea"/>
                <a:cs typeface="Caladea"/>
              </a:rPr>
              <a:t>Homeostasis</a:t>
            </a:r>
            <a:r>
              <a:rPr sz="2100" spc="-5" dirty="0">
                <a:latin typeface="Caladea"/>
                <a:cs typeface="Caladea"/>
              </a:rPr>
              <a:t>)</a:t>
            </a:r>
            <a:endParaRPr sz="2100">
              <a:latin typeface="Caladea"/>
              <a:cs typeface="Caladea"/>
            </a:endParaRPr>
          </a:p>
          <a:p>
            <a:pPr marL="469265" indent="-4572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100" dirty="0">
                <a:latin typeface="Caladea"/>
                <a:cs typeface="Caladea"/>
              </a:rPr>
              <a:t>Must be </a:t>
            </a:r>
            <a:r>
              <a:rPr sz="2100" spc="-15" dirty="0">
                <a:latin typeface="Caladea"/>
                <a:cs typeface="Caladea"/>
              </a:rPr>
              <a:t>more effective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association than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isolation</a:t>
            </a:r>
            <a:r>
              <a:rPr sz="2100" spc="6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(</a:t>
            </a:r>
            <a:r>
              <a:rPr sz="2100" b="1" spc="-10" dirty="0">
                <a:solidFill>
                  <a:srgbClr val="BA2169"/>
                </a:solidFill>
                <a:latin typeface="Caladea"/>
                <a:cs typeface="Caladea"/>
              </a:rPr>
              <a:t>Synergy</a:t>
            </a:r>
            <a:r>
              <a:rPr sz="2100" spc="-10" dirty="0">
                <a:latin typeface="Caladea"/>
                <a:cs typeface="Caladea"/>
              </a:rPr>
              <a:t>)</a:t>
            </a:r>
            <a:endParaRPr sz="2100">
              <a:latin typeface="Caladea"/>
              <a:cs typeface="Caladea"/>
            </a:endParaRPr>
          </a:p>
          <a:p>
            <a:pPr marL="469900" marR="5080" indent="-457834">
              <a:lnSpc>
                <a:spcPct val="120000"/>
              </a:lnSpc>
              <a:spcBef>
                <a:spcPts val="490"/>
              </a:spcBef>
              <a:buClr>
                <a:srgbClr val="B71E42"/>
              </a:buClr>
              <a:buAutoNum type="arabicPeriod"/>
              <a:tabLst>
                <a:tab pos="469265" algn="l"/>
                <a:tab pos="469900" algn="l"/>
                <a:tab pos="1694814" algn="l"/>
                <a:tab pos="2155190" algn="l"/>
                <a:tab pos="4061460" algn="l"/>
                <a:tab pos="5216525" algn="l"/>
                <a:tab pos="5694045" algn="l"/>
                <a:tab pos="6056630" algn="l"/>
                <a:tab pos="6751955" algn="l"/>
                <a:tab pos="7696834" algn="l"/>
              </a:tabLst>
            </a:pPr>
            <a:r>
              <a:rPr sz="2100" spc="-10" dirty="0">
                <a:latin typeface="Caladea"/>
                <a:cs typeface="Caladea"/>
              </a:rPr>
              <a:t>Respon</a:t>
            </a:r>
            <a:r>
              <a:rPr sz="2100" spc="-5" dirty="0">
                <a:latin typeface="Caladea"/>
                <a:cs typeface="Caladea"/>
              </a:rPr>
              <a:t>d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30" dirty="0">
                <a:latin typeface="Caladea"/>
                <a:cs typeface="Caladea"/>
              </a:rPr>
              <a:t>t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35" dirty="0">
                <a:latin typeface="Caladea"/>
                <a:cs typeface="Caladea"/>
              </a:rPr>
              <a:t>n</a:t>
            </a:r>
            <a:r>
              <a:rPr sz="2100" spc="-10" dirty="0">
                <a:latin typeface="Caladea"/>
                <a:cs typeface="Caladea"/>
              </a:rPr>
              <a:t>v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onme</a:t>
            </a:r>
            <a:r>
              <a:rPr sz="2100" dirty="0">
                <a:latin typeface="Caladea"/>
                <a:cs typeface="Caladea"/>
              </a:rPr>
              <a:t>n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l	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dirty="0">
                <a:latin typeface="Caladea"/>
                <a:cs typeface="Caladea"/>
              </a:rPr>
              <a:t>h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nge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dirty="0">
                <a:latin typeface="Caladea"/>
                <a:cs typeface="Caladea"/>
              </a:rPr>
              <a:t>	a	unit	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dirty="0">
                <a:latin typeface="Caladea"/>
                <a:cs typeface="Caladea"/>
              </a:rPr>
              <a:t>h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-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10" dirty="0">
                <a:latin typeface="Caladea"/>
                <a:cs typeface="Caladea"/>
              </a:rPr>
              <a:t>h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n  </a:t>
            </a:r>
            <a:r>
              <a:rPr sz="2100" spc="-5" dirty="0">
                <a:latin typeface="Caladea"/>
                <a:cs typeface="Caladea"/>
              </a:rPr>
              <a:t>(</a:t>
            </a:r>
            <a:r>
              <a:rPr sz="2100" b="1" spc="-5" dirty="0">
                <a:solidFill>
                  <a:srgbClr val="BA2169"/>
                </a:solidFill>
                <a:latin typeface="Caladea"/>
                <a:cs typeface="Caladea"/>
              </a:rPr>
              <a:t>Communality</a:t>
            </a:r>
            <a:r>
              <a:rPr sz="2100" spc="-5" dirty="0">
                <a:latin typeface="Caladea"/>
                <a:cs typeface="Caladea"/>
              </a:rPr>
              <a:t>).</a:t>
            </a:r>
            <a:endParaRPr sz="2100">
              <a:latin typeface="Caladea"/>
              <a:cs typeface="Caladea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93" y="248970"/>
            <a:ext cx="62873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EXCHANGE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OF </a:t>
            </a:r>
            <a:r>
              <a:rPr sz="2400" b="1" dirty="0">
                <a:solidFill>
                  <a:srgbClr val="B71E42"/>
                </a:solidFill>
                <a:latin typeface="Caladea"/>
                <a:cs typeface="Caladea"/>
              </a:rPr>
              <a:t>GENETIC</a:t>
            </a:r>
            <a:r>
              <a:rPr sz="2400" b="1" spc="-5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30" dirty="0">
                <a:solidFill>
                  <a:srgbClr val="B71E42"/>
                </a:solidFill>
                <a:latin typeface="Caladea"/>
                <a:cs typeface="Caladea"/>
              </a:rPr>
              <a:t>MATERIAL</a:t>
            </a:r>
            <a:endParaRPr sz="24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7931" y="1164059"/>
            <a:ext cx="11074400" cy="4041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15" dirty="0">
                <a:latin typeface="Caladea"/>
                <a:cs typeface="Caladea"/>
              </a:rPr>
              <a:t>provides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setting </a:t>
            </a:r>
            <a:r>
              <a:rPr sz="2100" spc="-10" dirty="0">
                <a:latin typeface="Caladea"/>
                <a:cs typeface="Caladea"/>
              </a:rPr>
              <a:t>for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residing bacterial </a:t>
            </a:r>
            <a:r>
              <a:rPr sz="2100" dirty="0">
                <a:latin typeface="Caladea"/>
                <a:cs typeface="Caladea"/>
              </a:rPr>
              <a:t>cells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communicate </a:t>
            </a:r>
            <a:r>
              <a:rPr sz="2100" dirty="0">
                <a:latin typeface="Caladea"/>
                <a:cs typeface="Caladea"/>
              </a:rPr>
              <a:t>with </a:t>
            </a:r>
            <a:r>
              <a:rPr sz="2100" spc="-10" dirty="0">
                <a:latin typeface="Caladea"/>
                <a:cs typeface="Caladea"/>
              </a:rPr>
              <a:t>each  </a:t>
            </a:r>
            <a:r>
              <a:rPr sz="2100" spc="-40" dirty="0">
                <a:latin typeface="Caladea"/>
                <a:cs typeface="Caladea"/>
              </a:rPr>
              <a:t>other.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71E42"/>
              </a:buClr>
              <a:buFont typeface="Arial"/>
              <a:buChar char="•"/>
            </a:pPr>
            <a:endParaRPr sz="3150">
              <a:latin typeface="Caladea"/>
              <a:cs typeface="Caladea"/>
            </a:endParaRPr>
          </a:p>
          <a:p>
            <a:pPr marL="241300" marR="5080" indent="-229235">
              <a:lnSpc>
                <a:spcPct val="12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  <a:tab pos="9065895" algn="l"/>
              </a:tabLst>
            </a:pPr>
            <a:r>
              <a:rPr sz="2100" spc="-5" dirty="0">
                <a:latin typeface="Caladea"/>
                <a:cs typeface="Caladea"/>
              </a:rPr>
              <a:t>The ability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communicate </a:t>
            </a:r>
            <a:r>
              <a:rPr sz="2100" spc="-10" dirty="0">
                <a:latin typeface="Caladea"/>
                <a:cs typeface="Caladea"/>
              </a:rPr>
              <a:t>through </a:t>
            </a:r>
            <a:r>
              <a:rPr sz="2100" spc="-5" dirty="0">
                <a:latin typeface="Caladea"/>
                <a:cs typeface="Caladea"/>
              </a:rPr>
              <a:t>quorum-sensing has been shown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some </a:t>
            </a:r>
            <a:r>
              <a:rPr sz="2100" spc="-15" dirty="0">
                <a:latin typeface="Caladea"/>
                <a:cs typeface="Caladea"/>
              </a:rPr>
              <a:t>oral </a:t>
            </a:r>
            <a:r>
              <a:rPr sz="2100" spc="-10" dirty="0">
                <a:latin typeface="Caladea"/>
                <a:cs typeface="Caladea"/>
              </a:rPr>
              <a:t>streptococci  </a:t>
            </a:r>
            <a:r>
              <a:rPr sz="2100" spc="-5" dirty="0">
                <a:latin typeface="Caladea"/>
                <a:cs typeface="Caladea"/>
              </a:rPr>
              <a:t>and some</a:t>
            </a:r>
            <a:r>
              <a:rPr sz="2100" spc="1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periodontal</a:t>
            </a:r>
            <a:r>
              <a:rPr sz="2100" spc="2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pathogens.</a:t>
            </a:r>
            <a:r>
              <a:rPr sz="2100" spc="-5">
                <a:latin typeface="Caladea"/>
                <a:cs typeface="Caladea"/>
              </a:rPr>
              <a:t>	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marL="393065" lvl="1" indent="-228600">
              <a:lnSpc>
                <a:spcPct val="100000"/>
              </a:lnSpc>
              <a:spcBef>
                <a:spcPts val="1545"/>
              </a:spcBef>
              <a:buClr>
                <a:srgbClr val="B71E42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100" spc="-30" dirty="0">
                <a:latin typeface="Caladea"/>
                <a:cs typeface="Caladea"/>
              </a:rPr>
              <a:t>For </a:t>
            </a:r>
            <a:r>
              <a:rPr sz="2100" spc="-5" dirty="0">
                <a:latin typeface="Caladea"/>
                <a:cs typeface="Caladea"/>
              </a:rPr>
              <a:t>most </a:t>
            </a:r>
            <a:r>
              <a:rPr sz="2100" spc="-15" dirty="0">
                <a:latin typeface="Caladea"/>
                <a:cs typeface="Caladea"/>
              </a:rPr>
              <a:t>oral </a:t>
            </a:r>
            <a:r>
              <a:rPr sz="2100" dirty="0">
                <a:latin typeface="Caladea"/>
                <a:cs typeface="Caladea"/>
              </a:rPr>
              <a:t>biofilm</a:t>
            </a:r>
            <a:r>
              <a:rPr sz="2100" spc="2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micro-organisms,</a:t>
            </a:r>
            <a:endParaRPr sz="2100">
              <a:latin typeface="Caladea"/>
              <a:cs typeface="Caladea"/>
            </a:endParaRPr>
          </a:p>
          <a:p>
            <a:pPr marL="850900" lvl="2" indent="-229235">
              <a:lnSpc>
                <a:spcPct val="100000"/>
              </a:lnSpc>
              <a:spcBef>
                <a:spcPts val="1764"/>
              </a:spcBef>
              <a:buClr>
                <a:srgbClr val="B71E42"/>
              </a:buClr>
              <a:buFont typeface="Arial"/>
              <a:buChar char="•"/>
              <a:tabLst>
                <a:tab pos="850900" algn="l"/>
                <a:tab pos="851535" algn="l"/>
              </a:tabLst>
            </a:pPr>
            <a:r>
              <a:rPr sz="2100" spc="-10" dirty="0">
                <a:latin typeface="Caladea"/>
                <a:cs typeface="Caladea"/>
              </a:rPr>
              <a:t>Presence </a:t>
            </a:r>
            <a:r>
              <a:rPr sz="2100" spc="-5" dirty="0">
                <a:latin typeface="Caladea"/>
                <a:cs typeface="Caladea"/>
              </a:rPr>
              <a:t>and function of signal </a:t>
            </a:r>
            <a:r>
              <a:rPr sz="2100" spc="-10" dirty="0">
                <a:latin typeface="Caladea"/>
                <a:cs typeface="Caladea"/>
              </a:rPr>
              <a:t>transduction</a:t>
            </a:r>
            <a:r>
              <a:rPr sz="2100" spc="65" dirty="0">
                <a:latin typeface="Caladea"/>
                <a:cs typeface="Caladea"/>
              </a:rPr>
              <a:t> </a:t>
            </a:r>
            <a:r>
              <a:rPr sz="2100" spc="-20" dirty="0">
                <a:latin typeface="Caladea"/>
                <a:cs typeface="Caladea"/>
              </a:rPr>
              <a:t>pathways</a:t>
            </a:r>
            <a:endParaRPr sz="2100">
              <a:latin typeface="Caladea"/>
              <a:cs typeface="Caladea"/>
            </a:endParaRPr>
          </a:p>
          <a:p>
            <a:pPr marL="850900" lvl="2" indent="-229235">
              <a:lnSpc>
                <a:spcPct val="100000"/>
              </a:lnSpc>
              <a:spcBef>
                <a:spcPts val="1764"/>
              </a:spcBef>
              <a:buClr>
                <a:srgbClr val="B71E42"/>
              </a:buClr>
              <a:buFont typeface="Arial"/>
              <a:buChar char="•"/>
              <a:tabLst>
                <a:tab pos="850900" algn="l"/>
                <a:tab pos="851535" algn="l"/>
              </a:tabLst>
            </a:pPr>
            <a:r>
              <a:rPr sz="2100" spc="-5" dirty="0">
                <a:latin typeface="Caladea"/>
                <a:cs typeface="Caladea"/>
              </a:rPr>
              <a:t>Quorum-sensing communication</a:t>
            </a:r>
            <a:endParaRPr sz="2100">
              <a:latin typeface="Caladea"/>
              <a:cs typeface="Caladea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7" y="1164056"/>
            <a:ext cx="11075671" cy="2605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0160" indent="-228600" algn="just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</a:tabLst>
            </a:pPr>
            <a:r>
              <a:rPr sz="2100" spc="-5" dirty="0">
                <a:latin typeface="Caladea"/>
                <a:cs typeface="Caladea"/>
              </a:rPr>
              <a:t>Some of these signals </a:t>
            </a:r>
            <a:r>
              <a:rPr sz="2100" spc="-10" dirty="0">
                <a:latin typeface="Caladea"/>
                <a:cs typeface="Caladea"/>
              </a:rPr>
              <a:t>produced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dirty="0">
                <a:latin typeface="Caladea"/>
                <a:cs typeface="Caladea"/>
              </a:rPr>
              <a:t>cells </a:t>
            </a:r>
            <a:r>
              <a:rPr sz="2100" spc="-15" dirty="0">
                <a:latin typeface="Caladea"/>
                <a:cs typeface="Caladea"/>
              </a:rPr>
              <a:t>may </a:t>
            </a:r>
            <a:r>
              <a:rPr sz="2100" spc="-5" dirty="0">
                <a:latin typeface="Caladea"/>
                <a:cs typeface="Caladea"/>
              </a:rPr>
              <a:t>also </a:t>
            </a:r>
            <a:r>
              <a:rPr sz="2100" dirty="0">
                <a:latin typeface="Caladea"/>
                <a:cs typeface="Caladea"/>
              </a:rPr>
              <a:t>be </a:t>
            </a:r>
            <a:r>
              <a:rPr sz="2100" spc="-15" dirty="0">
                <a:latin typeface="Caladea"/>
                <a:cs typeface="Caladea"/>
              </a:rPr>
              <a:t>interpreted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dirty="0">
                <a:latin typeface="Caladea"/>
                <a:cs typeface="Caladea"/>
              </a:rPr>
              <a:t>cells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5" dirty="0">
                <a:latin typeface="Caladea"/>
                <a:cs typeface="Caladea"/>
              </a:rPr>
              <a:t>different </a:t>
            </a:r>
            <a:r>
              <a:rPr sz="2100" spc="-5" dirty="0">
                <a:latin typeface="Caladea"/>
                <a:cs typeface="Caladea"/>
              </a:rPr>
              <a:t>species </a:t>
            </a:r>
            <a:r>
              <a:rPr sz="2100" spc="-35" dirty="0">
                <a:latin typeface="Caladea"/>
                <a:cs typeface="Caladea"/>
              </a:rPr>
              <a:t>by 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10" dirty="0">
                <a:latin typeface="Caladea"/>
                <a:cs typeface="Caladea"/>
              </a:rPr>
              <a:t>process </a:t>
            </a:r>
            <a:r>
              <a:rPr sz="2100" spc="-5" dirty="0">
                <a:latin typeface="Caladea"/>
                <a:cs typeface="Caladea"/>
              </a:rPr>
              <a:t>called </a:t>
            </a:r>
            <a:r>
              <a:rPr sz="2100" i="1" spc="-5" dirty="0">
                <a:solidFill>
                  <a:srgbClr val="B71E42"/>
                </a:solidFill>
                <a:latin typeface="Caladea"/>
                <a:cs typeface="Caladea"/>
              </a:rPr>
              <a:t>quorum</a:t>
            </a:r>
            <a:r>
              <a:rPr sz="2100" i="1" spc="15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100" i="1" spc="-5" dirty="0">
                <a:solidFill>
                  <a:srgbClr val="B71E42"/>
                </a:solidFill>
                <a:latin typeface="Caladea"/>
                <a:cs typeface="Caladea"/>
              </a:rPr>
              <a:t>sensing</a:t>
            </a:r>
            <a:r>
              <a:rPr sz="2100" spc="-5" dirty="0">
                <a:latin typeface="Caladea"/>
                <a:cs typeface="Caladea"/>
              </a:rPr>
              <a:t>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0665" marR="5080" indent="-228600" algn="just">
              <a:lnSpc>
                <a:spcPct val="120000"/>
              </a:lnSpc>
              <a:buFont typeface="Arial"/>
              <a:buChar char="•"/>
              <a:tabLst>
                <a:tab pos="241300" algn="l"/>
              </a:tabLst>
            </a:pP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Quorum sensing </a:t>
            </a:r>
            <a:r>
              <a:rPr sz="2100" spc="-5" dirty="0">
                <a:latin typeface="Caladea"/>
                <a:cs typeface="Caladea"/>
              </a:rPr>
              <a:t>is mediated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dirty="0">
                <a:solidFill>
                  <a:srgbClr val="6511A0"/>
                </a:solidFill>
                <a:latin typeface="Caladea"/>
                <a:cs typeface="Caladea"/>
              </a:rPr>
              <a:t>low </a:t>
            </a:r>
            <a:r>
              <a:rPr sz="2100" spc="-5" dirty="0">
                <a:solidFill>
                  <a:srgbClr val="6511A0"/>
                </a:solidFill>
                <a:latin typeface="Caladea"/>
                <a:cs typeface="Caladea"/>
              </a:rPr>
              <a:t>molecular </a:t>
            </a:r>
            <a:r>
              <a:rPr sz="2100" spc="-10" dirty="0">
                <a:solidFill>
                  <a:srgbClr val="6511A0"/>
                </a:solidFill>
                <a:latin typeface="Caladea"/>
                <a:cs typeface="Caladea"/>
              </a:rPr>
              <a:t>weight </a:t>
            </a:r>
            <a:r>
              <a:rPr sz="2100" spc="-5" dirty="0">
                <a:solidFill>
                  <a:srgbClr val="6511A0"/>
                </a:solidFill>
                <a:latin typeface="Caladea"/>
                <a:cs typeface="Caladea"/>
              </a:rPr>
              <a:t>molecules </a:t>
            </a:r>
            <a:r>
              <a:rPr sz="2100" spc="-5" dirty="0">
                <a:latin typeface="Caladea"/>
                <a:cs typeface="Caladea"/>
              </a:rPr>
              <a:t>which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sufficient  </a:t>
            </a:r>
            <a:r>
              <a:rPr sz="2100" spc="-10" dirty="0">
                <a:latin typeface="Caladea"/>
                <a:cs typeface="Caladea"/>
              </a:rPr>
              <a:t>concentration </a:t>
            </a:r>
            <a:r>
              <a:rPr sz="2100" spc="-5" dirty="0">
                <a:latin typeface="Caladea"/>
                <a:cs typeface="Caladea"/>
              </a:rPr>
              <a:t>can </a:t>
            </a:r>
            <a:r>
              <a:rPr sz="2100" spc="-10" dirty="0">
                <a:latin typeface="Caladea"/>
                <a:cs typeface="Caladea"/>
              </a:rPr>
              <a:t>alter </a:t>
            </a:r>
            <a:r>
              <a:rPr sz="2100" spc="-5" dirty="0">
                <a:latin typeface="Caladea"/>
                <a:cs typeface="Caladea"/>
              </a:rPr>
              <a:t>metabolic activity of neighboring </a:t>
            </a:r>
            <a:r>
              <a:rPr sz="2100" dirty="0">
                <a:latin typeface="Caladea"/>
                <a:cs typeface="Caladea"/>
              </a:rPr>
              <a:t>cells and </a:t>
            </a:r>
            <a:r>
              <a:rPr sz="2100" spc="-10" dirty="0">
                <a:latin typeface="Caladea"/>
                <a:cs typeface="Caladea"/>
              </a:rPr>
              <a:t>coordinates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dirty="0">
                <a:latin typeface="Caladea"/>
                <a:cs typeface="Caladea"/>
              </a:rPr>
              <a:t>function 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resident bacterial </a:t>
            </a:r>
            <a:r>
              <a:rPr sz="2100" dirty="0">
                <a:latin typeface="Caladea"/>
                <a:cs typeface="Caladea"/>
              </a:rPr>
              <a:t>cells within a</a:t>
            </a:r>
            <a:r>
              <a:rPr sz="2100" spc="4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biofilm.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3" y="248970"/>
            <a:ext cx="65159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EXCHANGE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OF </a:t>
            </a:r>
            <a:r>
              <a:rPr sz="2400" b="1" dirty="0">
                <a:solidFill>
                  <a:srgbClr val="B71E42"/>
                </a:solidFill>
                <a:latin typeface="Caladea"/>
                <a:cs typeface="Caladea"/>
              </a:rPr>
              <a:t>GENETIC</a:t>
            </a:r>
            <a:r>
              <a:rPr sz="2400" b="1" spc="-5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30" dirty="0">
                <a:solidFill>
                  <a:srgbClr val="B71E42"/>
                </a:solidFill>
                <a:latin typeface="Caladea"/>
                <a:cs typeface="Caladea"/>
              </a:rPr>
              <a:t>MATERIAL</a:t>
            </a:r>
            <a:endParaRPr sz="24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2158" y="3432047"/>
            <a:ext cx="4879975" cy="3068320"/>
            <a:chOff x="7312152" y="3432047"/>
            <a:chExt cx="4879975" cy="3068320"/>
          </a:xfrm>
        </p:grpSpPr>
        <p:sp>
          <p:nvSpPr>
            <p:cNvPr id="5" name="object 5"/>
            <p:cNvSpPr/>
            <p:nvPr/>
          </p:nvSpPr>
          <p:spPr>
            <a:xfrm>
              <a:off x="7312152" y="3432047"/>
              <a:ext cx="4879848" cy="3067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07224" y="3627119"/>
              <a:ext cx="4669535" cy="2479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93" y="248970"/>
            <a:ext cx="5830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EXCHANGE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OF </a:t>
            </a:r>
            <a:r>
              <a:rPr sz="2400" b="1" dirty="0">
                <a:solidFill>
                  <a:srgbClr val="B71E42"/>
                </a:solidFill>
                <a:latin typeface="Caladea"/>
                <a:cs typeface="Caladea"/>
              </a:rPr>
              <a:t>GENETIC</a:t>
            </a:r>
            <a:r>
              <a:rPr sz="2400" b="1" spc="-5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30" dirty="0">
                <a:solidFill>
                  <a:srgbClr val="B71E42"/>
                </a:solidFill>
                <a:latin typeface="Caladea"/>
                <a:cs typeface="Caladea"/>
              </a:rPr>
              <a:t>MATERIAL</a:t>
            </a:r>
            <a:endParaRPr sz="2400">
              <a:latin typeface="Caladea"/>
              <a:cs typeface="Calad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2158" y="3432047"/>
            <a:ext cx="4879975" cy="3068320"/>
            <a:chOff x="7312152" y="3432047"/>
            <a:chExt cx="4879975" cy="3068320"/>
          </a:xfrm>
        </p:grpSpPr>
        <p:sp>
          <p:nvSpPr>
            <p:cNvPr id="4" name="object 4"/>
            <p:cNvSpPr/>
            <p:nvPr/>
          </p:nvSpPr>
          <p:spPr>
            <a:xfrm>
              <a:off x="7312152" y="3432047"/>
              <a:ext cx="4879848" cy="3067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07224" y="3627119"/>
              <a:ext cx="4669535" cy="2479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7933" y="1100053"/>
            <a:ext cx="11075035" cy="4563942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Quorum</a:t>
            </a:r>
            <a:r>
              <a:rPr sz="2100" spc="15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sensing</a:t>
            </a:r>
            <a:endParaRPr sz="2100">
              <a:latin typeface="Caladea"/>
              <a:cs typeface="Caladea"/>
            </a:endParaRPr>
          </a:p>
          <a:p>
            <a:pPr marL="1155700" marR="5080" lvl="1" indent="-229235">
              <a:lnSpc>
                <a:spcPct val="120000"/>
              </a:lnSpc>
              <a:spcBef>
                <a:spcPts val="5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35" dirty="0">
                <a:latin typeface="Caladea"/>
                <a:cs typeface="Caladea"/>
              </a:rPr>
              <a:t>Involves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regulation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expression </a:t>
            </a:r>
            <a:r>
              <a:rPr sz="2100" spc="-5" dirty="0">
                <a:latin typeface="Caladea"/>
                <a:cs typeface="Caladea"/>
              </a:rPr>
              <a:t>of specific genes </a:t>
            </a:r>
            <a:r>
              <a:rPr sz="2100" spc="-10" dirty="0">
                <a:latin typeface="Caladea"/>
                <a:cs typeface="Caladea"/>
              </a:rPr>
              <a:t>through </a:t>
            </a:r>
            <a:r>
              <a:rPr sz="2100" spc="-5" dirty="0">
                <a:latin typeface="Caladea"/>
                <a:cs typeface="Caladea"/>
              </a:rPr>
              <a:t>the accumulation of  signaling compounds that </a:t>
            </a:r>
            <a:r>
              <a:rPr sz="2100" spc="-10" dirty="0">
                <a:latin typeface="Caladea"/>
                <a:cs typeface="Caladea"/>
              </a:rPr>
              <a:t>mediate intercellular</a:t>
            </a:r>
            <a:r>
              <a:rPr sz="2100" spc="5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communication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adea"/>
                <a:cs typeface="Caladea"/>
              </a:rPr>
              <a:t>Dependent on cell density and </a:t>
            </a:r>
            <a:r>
              <a:rPr sz="2100" spc="-10" dirty="0">
                <a:latin typeface="Caladea"/>
                <a:cs typeface="Caladea"/>
              </a:rPr>
              <a:t>mediated through </a:t>
            </a:r>
            <a:r>
              <a:rPr sz="2100" spc="-5" dirty="0">
                <a:latin typeface="Caladea"/>
                <a:cs typeface="Caladea"/>
              </a:rPr>
              <a:t>signaling</a:t>
            </a:r>
            <a:r>
              <a:rPr sz="2100" spc="10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compounds.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"/>
              <a:buChar char="•"/>
            </a:pPr>
            <a:endParaRPr sz="1900">
              <a:latin typeface="Caladea"/>
              <a:cs typeface="Caladea"/>
            </a:endParaRPr>
          </a:p>
          <a:p>
            <a:pPr marL="264795" marR="4204335" indent="-228600" algn="just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65430" algn="l"/>
              </a:tabLst>
            </a:pPr>
            <a:r>
              <a:rPr sz="2100" spc="-5" dirty="0">
                <a:latin typeface="Caladea"/>
                <a:cs typeface="Caladea"/>
              </a:rPr>
              <a:t>The signals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5" dirty="0">
                <a:latin typeface="Caladea"/>
                <a:cs typeface="Caladea"/>
              </a:rPr>
              <a:t>thought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allow </a:t>
            </a:r>
            <a:r>
              <a:rPr sz="2100" spc="-10" dirty="0">
                <a:solidFill>
                  <a:srgbClr val="9622E7"/>
                </a:solidFill>
                <a:latin typeface="Caladea"/>
                <a:cs typeface="Caladea"/>
              </a:rPr>
              <a:t>cross-talk </a:t>
            </a:r>
            <a:r>
              <a:rPr sz="2100" spc="-10" dirty="0">
                <a:latin typeface="Caladea"/>
                <a:cs typeface="Caladea"/>
              </a:rPr>
              <a:t>between  </a:t>
            </a:r>
            <a:r>
              <a:rPr sz="2100" spc="-5" dirty="0">
                <a:latin typeface="Caladea"/>
                <a:cs typeface="Caladea"/>
              </a:rPr>
              <a:t>species, causing them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10" dirty="0">
                <a:solidFill>
                  <a:srgbClr val="9622E7"/>
                </a:solidFill>
                <a:latin typeface="Caladea"/>
                <a:cs typeface="Caladea"/>
              </a:rPr>
              <a:t>increase </a:t>
            </a:r>
            <a:r>
              <a:rPr sz="2100" spc="-5" dirty="0">
                <a:solidFill>
                  <a:srgbClr val="9622E7"/>
                </a:solidFill>
                <a:latin typeface="Caladea"/>
                <a:cs typeface="Caladea"/>
              </a:rPr>
              <a:t>their </a:t>
            </a:r>
            <a:r>
              <a:rPr sz="2100" spc="-10" dirty="0">
                <a:solidFill>
                  <a:srgbClr val="9622E7"/>
                </a:solidFill>
                <a:latin typeface="Caladea"/>
                <a:cs typeface="Caladea"/>
              </a:rPr>
              <a:t>production </a:t>
            </a:r>
            <a:r>
              <a:rPr sz="2100" spc="-5" dirty="0">
                <a:solidFill>
                  <a:srgbClr val="9622E7"/>
                </a:solidFill>
                <a:latin typeface="Caladea"/>
                <a:cs typeface="Caladea"/>
              </a:rPr>
              <a:t>of  </a:t>
            </a:r>
            <a:r>
              <a:rPr sz="2100" spc="-15" dirty="0">
                <a:solidFill>
                  <a:srgbClr val="9622E7"/>
                </a:solidFill>
                <a:latin typeface="Caladea"/>
                <a:cs typeface="Caladea"/>
              </a:rPr>
              <a:t>exopolysaccharide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dirty="0">
                <a:latin typeface="Caladea"/>
                <a:cs typeface="Caladea"/>
              </a:rPr>
              <a:t>the </a:t>
            </a:r>
            <a:r>
              <a:rPr sz="2100" spc="-10" dirty="0">
                <a:solidFill>
                  <a:srgbClr val="9622E7"/>
                </a:solidFill>
                <a:latin typeface="Caladea"/>
                <a:cs typeface="Caladea"/>
              </a:rPr>
              <a:t>factors </a:t>
            </a:r>
            <a:r>
              <a:rPr sz="2100" dirty="0">
                <a:solidFill>
                  <a:srgbClr val="9622E7"/>
                </a:solidFill>
                <a:latin typeface="Caladea"/>
                <a:cs typeface="Caladea"/>
              </a:rPr>
              <a:t>that </a:t>
            </a:r>
            <a:r>
              <a:rPr sz="2100" spc="-10" dirty="0">
                <a:solidFill>
                  <a:srgbClr val="9622E7"/>
                </a:solidFill>
                <a:latin typeface="Caladea"/>
                <a:cs typeface="Caladea"/>
              </a:rPr>
              <a:t>increase </a:t>
            </a:r>
            <a:r>
              <a:rPr sz="2100" spc="-5" dirty="0">
                <a:solidFill>
                  <a:srgbClr val="9622E7"/>
                </a:solidFill>
                <a:latin typeface="Caladea"/>
                <a:cs typeface="Caladea"/>
              </a:rPr>
              <a:t>their  virulence</a:t>
            </a:r>
            <a:r>
              <a:rPr sz="2100" spc="-5" dirty="0">
                <a:latin typeface="Caladea"/>
                <a:cs typeface="Caladea"/>
              </a:rPr>
              <a:t>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28653" cy="1128514"/>
          </a:xfrm>
          <a:prstGeom prst="rect">
            <a:avLst/>
          </a:prstGeom>
        </p:spPr>
        <p:txBody>
          <a:bodyPr vert="horz" wrap="square" lIns="0" tIns="508000" rIns="0" bIns="0" rtlCol="0">
            <a:spAutoFit/>
          </a:bodyPr>
          <a:lstStyle/>
          <a:p>
            <a:pPr marL="728980" algn="ctr">
              <a:lnSpc>
                <a:spcPts val="4750"/>
              </a:lnSpc>
              <a:spcBef>
                <a:spcPts val="4000"/>
              </a:spcBef>
            </a:pPr>
            <a:r>
              <a:rPr sz="4400" b="1" dirty="0">
                <a:solidFill>
                  <a:srgbClr val="C00000"/>
                </a:solidFill>
                <a:latin typeface="Tahoma"/>
                <a:cs typeface="Tahoma"/>
              </a:rPr>
              <a:t>Biofilms</a:t>
            </a:r>
            <a:r>
              <a:rPr sz="4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ahoma"/>
                <a:cs typeface="Tahoma"/>
              </a:rPr>
              <a:t>–Quoru</a:t>
            </a:r>
            <a:endParaRPr sz="440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4600" y="457200"/>
            <a:ext cx="382608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sz="4400" b="1" spc="-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ahoma"/>
                <a:cs typeface="Tahoma"/>
              </a:rPr>
              <a:t>sensing</a:t>
            </a:r>
            <a:endParaRPr sz="440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5994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0894" y="1657351"/>
            <a:ext cx="27686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8093" y="1634490"/>
            <a:ext cx="4580467" cy="333540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ct val="80300"/>
              </a:lnSpc>
              <a:spcBef>
                <a:spcPts val="665"/>
              </a:spcBef>
            </a:pPr>
            <a:r>
              <a:rPr sz="2400" spc="-5" dirty="0">
                <a:latin typeface="Tahoma"/>
                <a:cs typeface="Tahoma"/>
              </a:rPr>
              <a:t>Certain species </a:t>
            </a:r>
            <a:r>
              <a:rPr sz="2400" dirty="0">
                <a:latin typeface="Tahoma"/>
                <a:cs typeface="Tahoma"/>
              </a:rPr>
              <a:t>of  </a:t>
            </a:r>
            <a:r>
              <a:rPr sz="2400" spc="-5" dirty="0">
                <a:latin typeface="Tahoma"/>
                <a:cs typeface="Tahoma"/>
              </a:rPr>
              <a:t>bacteria </a:t>
            </a:r>
            <a:r>
              <a:rPr sz="2400" dirty="0">
                <a:latin typeface="Tahoma"/>
                <a:cs typeface="Tahoma"/>
              </a:rPr>
              <a:t>communicate  </a:t>
            </a:r>
            <a:r>
              <a:rPr sz="2400" spc="-5" dirty="0">
                <a:latin typeface="Tahoma"/>
                <a:cs typeface="Tahoma"/>
              </a:rPr>
              <a:t>with each </a:t>
            </a:r>
            <a:r>
              <a:rPr sz="2400" dirty="0">
                <a:latin typeface="Tahoma"/>
                <a:cs typeface="Tahoma"/>
              </a:rPr>
              <a:t>other within  the biofilm. As their  </a:t>
            </a:r>
            <a:r>
              <a:rPr sz="2400" spc="-5" dirty="0">
                <a:latin typeface="Tahoma"/>
                <a:cs typeface="Tahoma"/>
              </a:rPr>
              <a:t>density increases, </a:t>
            </a:r>
            <a:r>
              <a:rPr sz="2400" dirty="0">
                <a:latin typeface="Tahoma"/>
                <a:cs typeface="Tahoma"/>
              </a:rPr>
              <a:t>the  </a:t>
            </a:r>
            <a:r>
              <a:rPr sz="2400" spc="-5" dirty="0">
                <a:latin typeface="Tahoma"/>
                <a:cs typeface="Tahoma"/>
              </a:rPr>
              <a:t>organisms secrete </a:t>
            </a:r>
            <a:r>
              <a:rPr sz="2400" dirty="0">
                <a:latin typeface="Tahoma"/>
                <a:cs typeface="Tahoma"/>
              </a:rPr>
              <a:t>low  molecular weight  molecules </a:t>
            </a:r>
            <a:r>
              <a:rPr sz="2400" spc="-5" dirty="0">
                <a:latin typeface="Tahoma"/>
                <a:cs typeface="Tahoma"/>
              </a:rPr>
              <a:t>that signal  when </a:t>
            </a:r>
            <a:r>
              <a:rPr sz="2400" dirty="0">
                <a:latin typeface="Tahoma"/>
                <a:cs typeface="Tahoma"/>
              </a:rPr>
              <a:t>the population has  </a:t>
            </a:r>
            <a:r>
              <a:rPr sz="2400" spc="-5" dirty="0">
                <a:latin typeface="Tahoma"/>
                <a:cs typeface="Tahoma"/>
              </a:rPr>
              <a:t>reached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critical  threshold. </a:t>
            </a:r>
            <a:r>
              <a:rPr sz="2400" dirty="0">
                <a:latin typeface="Tahoma"/>
                <a:cs typeface="Tahoma"/>
              </a:rPr>
              <a:t>This </a:t>
            </a:r>
            <a:r>
              <a:rPr sz="2400" spc="-5" dirty="0">
                <a:latin typeface="Tahoma"/>
                <a:cs typeface="Tahoma"/>
              </a:rPr>
              <a:t>process,  called </a:t>
            </a:r>
            <a:r>
              <a:rPr sz="2400" b="1" spc="-5" dirty="0">
                <a:latin typeface="Tahoma"/>
                <a:cs typeface="Tahoma"/>
              </a:rPr>
              <a:t>quorum sensing</a:t>
            </a:r>
            <a:r>
              <a:rPr sz="2400" spc="-5" dirty="0">
                <a:latin typeface="Tahoma"/>
                <a:cs typeface="Tahoma"/>
              </a:rPr>
              <a:t>,  </a:t>
            </a:r>
            <a:r>
              <a:rPr sz="2400" dirty="0">
                <a:latin typeface="Tahoma"/>
                <a:cs typeface="Tahoma"/>
              </a:rPr>
              <a:t>is </a:t>
            </a:r>
            <a:r>
              <a:rPr sz="2400" spc="-5" dirty="0">
                <a:latin typeface="Tahoma"/>
                <a:cs typeface="Tahoma"/>
              </a:rPr>
              <a:t>responsible </a:t>
            </a:r>
            <a:r>
              <a:rPr sz="2400" dirty="0">
                <a:latin typeface="Tahoma"/>
                <a:cs typeface="Tahoma"/>
              </a:rPr>
              <a:t>for the  </a:t>
            </a:r>
            <a:r>
              <a:rPr sz="2400" spc="-5" dirty="0">
                <a:latin typeface="Tahoma"/>
                <a:cs typeface="Tahoma"/>
              </a:rPr>
              <a:t>expression </a:t>
            </a:r>
            <a:r>
              <a:rPr sz="2400" dirty="0">
                <a:latin typeface="Tahoma"/>
                <a:cs typeface="Tahoma"/>
              </a:rPr>
              <a:t>of virulence  </a:t>
            </a:r>
            <a:r>
              <a:rPr sz="2400" spc="-5" dirty="0">
                <a:latin typeface="Tahoma"/>
                <a:cs typeface="Tahoma"/>
              </a:rPr>
              <a:t>factors.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89640" y="6021070"/>
            <a:ext cx="1102360" cy="83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0881" y="927099"/>
            <a:ext cx="1187025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70" y="0"/>
                </a:moveTo>
                <a:lnTo>
                  <a:pt x="0" y="0"/>
                </a:lnTo>
                <a:lnTo>
                  <a:pt x="0" y="17780"/>
                </a:lnTo>
                <a:lnTo>
                  <a:pt x="890270" y="17780"/>
                </a:lnTo>
                <a:lnTo>
                  <a:pt x="89027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10880" y="1400809"/>
            <a:ext cx="1165013" cy="57150"/>
          </a:xfrm>
          <a:custGeom>
            <a:avLst/>
            <a:gdLst/>
            <a:ahLst/>
            <a:cxnLst/>
            <a:rect l="l" t="t" r="r" b="b"/>
            <a:pathLst>
              <a:path w="873759" h="57150">
                <a:moveTo>
                  <a:pt x="87376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55880"/>
                </a:lnTo>
                <a:lnTo>
                  <a:pt x="205740" y="55880"/>
                </a:lnTo>
                <a:lnTo>
                  <a:pt x="205740" y="54610"/>
                </a:lnTo>
                <a:lnTo>
                  <a:pt x="222250" y="54610"/>
                </a:lnTo>
                <a:lnTo>
                  <a:pt x="222250" y="53340"/>
                </a:lnTo>
                <a:lnTo>
                  <a:pt x="237490" y="53340"/>
                </a:lnTo>
                <a:lnTo>
                  <a:pt x="237490" y="52070"/>
                </a:lnTo>
                <a:lnTo>
                  <a:pt x="252730" y="52070"/>
                </a:lnTo>
                <a:lnTo>
                  <a:pt x="252730" y="50800"/>
                </a:lnTo>
                <a:lnTo>
                  <a:pt x="267970" y="50800"/>
                </a:lnTo>
                <a:lnTo>
                  <a:pt x="267970" y="49530"/>
                </a:lnTo>
                <a:lnTo>
                  <a:pt x="284480" y="49530"/>
                </a:lnTo>
                <a:lnTo>
                  <a:pt x="284480" y="48260"/>
                </a:lnTo>
                <a:lnTo>
                  <a:pt x="299720" y="48260"/>
                </a:lnTo>
                <a:lnTo>
                  <a:pt x="299720" y="46990"/>
                </a:lnTo>
                <a:lnTo>
                  <a:pt x="314960" y="46990"/>
                </a:lnTo>
                <a:lnTo>
                  <a:pt x="314960" y="45720"/>
                </a:lnTo>
                <a:lnTo>
                  <a:pt x="330187" y="45720"/>
                </a:lnTo>
                <a:lnTo>
                  <a:pt x="330187" y="44450"/>
                </a:lnTo>
                <a:lnTo>
                  <a:pt x="346710" y="44450"/>
                </a:lnTo>
                <a:lnTo>
                  <a:pt x="346710" y="43180"/>
                </a:lnTo>
                <a:lnTo>
                  <a:pt x="361937" y="43180"/>
                </a:lnTo>
                <a:lnTo>
                  <a:pt x="361937" y="41910"/>
                </a:lnTo>
                <a:lnTo>
                  <a:pt x="377190" y="41910"/>
                </a:lnTo>
                <a:lnTo>
                  <a:pt x="377190" y="40640"/>
                </a:lnTo>
                <a:lnTo>
                  <a:pt x="392430" y="40640"/>
                </a:lnTo>
                <a:lnTo>
                  <a:pt x="392430" y="39370"/>
                </a:lnTo>
                <a:lnTo>
                  <a:pt x="407670" y="39370"/>
                </a:lnTo>
                <a:lnTo>
                  <a:pt x="407670" y="38100"/>
                </a:lnTo>
                <a:lnTo>
                  <a:pt x="424180" y="38100"/>
                </a:lnTo>
                <a:lnTo>
                  <a:pt x="424180" y="36830"/>
                </a:lnTo>
                <a:lnTo>
                  <a:pt x="439420" y="36830"/>
                </a:lnTo>
                <a:lnTo>
                  <a:pt x="439420" y="35560"/>
                </a:lnTo>
                <a:lnTo>
                  <a:pt x="454660" y="35560"/>
                </a:lnTo>
                <a:lnTo>
                  <a:pt x="454660" y="34290"/>
                </a:lnTo>
                <a:lnTo>
                  <a:pt x="469900" y="34290"/>
                </a:lnTo>
                <a:lnTo>
                  <a:pt x="469900" y="33020"/>
                </a:lnTo>
                <a:lnTo>
                  <a:pt x="486410" y="33020"/>
                </a:lnTo>
                <a:lnTo>
                  <a:pt x="486410" y="31750"/>
                </a:lnTo>
                <a:lnTo>
                  <a:pt x="501650" y="31750"/>
                </a:lnTo>
                <a:lnTo>
                  <a:pt x="501650" y="30480"/>
                </a:lnTo>
                <a:lnTo>
                  <a:pt x="516890" y="30480"/>
                </a:lnTo>
                <a:lnTo>
                  <a:pt x="516890" y="29210"/>
                </a:lnTo>
                <a:lnTo>
                  <a:pt x="532130" y="29210"/>
                </a:lnTo>
                <a:lnTo>
                  <a:pt x="532130" y="27940"/>
                </a:lnTo>
                <a:lnTo>
                  <a:pt x="548640" y="27940"/>
                </a:lnTo>
                <a:lnTo>
                  <a:pt x="548640" y="26670"/>
                </a:lnTo>
                <a:lnTo>
                  <a:pt x="563880" y="26670"/>
                </a:lnTo>
                <a:lnTo>
                  <a:pt x="563880" y="25400"/>
                </a:lnTo>
                <a:lnTo>
                  <a:pt x="579120" y="25400"/>
                </a:lnTo>
                <a:lnTo>
                  <a:pt x="579120" y="24130"/>
                </a:lnTo>
                <a:lnTo>
                  <a:pt x="594360" y="24130"/>
                </a:lnTo>
                <a:lnTo>
                  <a:pt x="594360" y="22860"/>
                </a:lnTo>
                <a:lnTo>
                  <a:pt x="609600" y="22860"/>
                </a:lnTo>
                <a:lnTo>
                  <a:pt x="609600" y="21590"/>
                </a:lnTo>
                <a:lnTo>
                  <a:pt x="626110" y="21590"/>
                </a:lnTo>
                <a:lnTo>
                  <a:pt x="626110" y="20320"/>
                </a:lnTo>
                <a:lnTo>
                  <a:pt x="641350" y="20320"/>
                </a:lnTo>
                <a:lnTo>
                  <a:pt x="641350" y="19050"/>
                </a:lnTo>
                <a:lnTo>
                  <a:pt x="656590" y="19050"/>
                </a:lnTo>
                <a:lnTo>
                  <a:pt x="656590" y="17780"/>
                </a:lnTo>
                <a:lnTo>
                  <a:pt x="671830" y="17780"/>
                </a:lnTo>
                <a:lnTo>
                  <a:pt x="671830" y="16510"/>
                </a:lnTo>
                <a:lnTo>
                  <a:pt x="688340" y="16510"/>
                </a:lnTo>
                <a:lnTo>
                  <a:pt x="688340" y="15240"/>
                </a:lnTo>
                <a:lnTo>
                  <a:pt x="703580" y="15240"/>
                </a:lnTo>
                <a:lnTo>
                  <a:pt x="703580" y="13970"/>
                </a:lnTo>
                <a:lnTo>
                  <a:pt x="718820" y="13970"/>
                </a:lnTo>
                <a:lnTo>
                  <a:pt x="718820" y="12700"/>
                </a:lnTo>
                <a:lnTo>
                  <a:pt x="734060" y="12700"/>
                </a:lnTo>
                <a:lnTo>
                  <a:pt x="734060" y="11430"/>
                </a:lnTo>
                <a:lnTo>
                  <a:pt x="750570" y="11430"/>
                </a:lnTo>
                <a:lnTo>
                  <a:pt x="750570" y="10160"/>
                </a:lnTo>
                <a:lnTo>
                  <a:pt x="765810" y="10160"/>
                </a:lnTo>
                <a:lnTo>
                  <a:pt x="765810" y="8890"/>
                </a:lnTo>
                <a:lnTo>
                  <a:pt x="781050" y="8890"/>
                </a:lnTo>
                <a:lnTo>
                  <a:pt x="781050" y="7620"/>
                </a:lnTo>
                <a:lnTo>
                  <a:pt x="796290" y="7620"/>
                </a:lnTo>
                <a:lnTo>
                  <a:pt x="796290" y="6350"/>
                </a:lnTo>
                <a:lnTo>
                  <a:pt x="811530" y="6350"/>
                </a:lnTo>
                <a:lnTo>
                  <a:pt x="811530" y="5080"/>
                </a:lnTo>
                <a:lnTo>
                  <a:pt x="828040" y="5080"/>
                </a:lnTo>
                <a:lnTo>
                  <a:pt x="828040" y="3810"/>
                </a:lnTo>
                <a:lnTo>
                  <a:pt x="843280" y="3810"/>
                </a:lnTo>
                <a:lnTo>
                  <a:pt x="843280" y="2540"/>
                </a:lnTo>
                <a:lnTo>
                  <a:pt x="858520" y="2540"/>
                </a:lnTo>
                <a:lnTo>
                  <a:pt x="858520" y="1270"/>
                </a:lnTo>
                <a:lnTo>
                  <a:pt x="873760" y="1270"/>
                </a:lnTo>
                <a:lnTo>
                  <a:pt x="87376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3854" y="927099"/>
            <a:ext cx="2374052" cy="224790"/>
          </a:xfrm>
          <a:custGeom>
            <a:avLst/>
            <a:gdLst/>
            <a:ahLst/>
            <a:cxnLst/>
            <a:rect l="l" t="t" r="r" b="b"/>
            <a:pathLst>
              <a:path w="1780540" h="224790">
                <a:moveTo>
                  <a:pt x="890270" y="0"/>
                </a:moveTo>
                <a:lnTo>
                  <a:pt x="0" y="0"/>
                </a:lnTo>
                <a:lnTo>
                  <a:pt x="0" y="17780"/>
                </a:lnTo>
                <a:lnTo>
                  <a:pt x="890270" y="17780"/>
                </a:lnTo>
                <a:lnTo>
                  <a:pt x="890270" y="0"/>
                </a:lnTo>
                <a:close/>
              </a:path>
              <a:path w="1780540" h="224790">
                <a:moveTo>
                  <a:pt x="1780540" y="19050"/>
                </a:moveTo>
                <a:lnTo>
                  <a:pt x="890270" y="19050"/>
                </a:lnTo>
                <a:lnTo>
                  <a:pt x="890270" y="52070"/>
                </a:lnTo>
                <a:lnTo>
                  <a:pt x="890270" y="86360"/>
                </a:lnTo>
                <a:lnTo>
                  <a:pt x="890270" y="120650"/>
                </a:lnTo>
                <a:lnTo>
                  <a:pt x="890270" y="156210"/>
                </a:lnTo>
                <a:lnTo>
                  <a:pt x="890270" y="190500"/>
                </a:lnTo>
                <a:lnTo>
                  <a:pt x="890270" y="224790"/>
                </a:lnTo>
                <a:lnTo>
                  <a:pt x="1774190" y="224790"/>
                </a:lnTo>
                <a:lnTo>
                  <a:pt x="1774190" y="190500"/>
                </a:lnTo>
                <a:lnTo>
                  <a:pt x="1775460" y="190500"/>
                </a:lnTo>
                <a:lnTo>
                  <a:pt x="1775460" y="156210"/>
                </a:lnTo>
                <a:lnTo>
                  <a:pt x="1776730" y="156210"/>
                </a:lnTo>
                <a:lnTo>
                  <a:pt x="1776730" y="120650"/>
                </a:lnTo>
                <a:lnTo>
                  <a:pt x="1778000" y="120650"/>
                </a:lnTo>
                <a:lnTo>
                  <a:pt x="1778000" y="86360"/>
                </a:lnTo>
                <a:lnTo>
                  <a:pt x="1779270" y="86360"/>
                </a:lnTo>
                <a:lnTo>
                  <a:pt x="1779270" y="52070"/>
                </a:lnTo>
                <a:lnTo>
                  <a:pt x="1780540" y="52070"/>
                </a:lnTo>
                <a:lnTo>
                  <a:pt x="1780540" y="1905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3853" y="1473199"/>
            <a:ext cx="1171787" cy="72390"/>
          </a:xfrm>
          <a:custGeom>
            <a:avLst/>
            <a:gdLst/>
            <a:ahLst/>
            <a:cxnLst/>
            <a:rect l="l" t="t" r="r" b="b"/>
            <a:pathLst>
              <a:path w="878839" h="72390">
                <a:moveTo>
                  <a:pt x="87884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8890" y="72390"/>
                </a:lnTo>
                <a:lnTo>
                  <a:pt x="8890" y="71120"/>
                </a:lnTo>
                <a:lnTo>
                  <a:pt x="24130" y="71120"/>
                </a:lnTo>
                <a:lnTo>
                  <a:pt x="24130" y="69850"/>
                </a:lnTo>
                <a:lnTo>
                  <a:pt x="40640" y="69850"/>
                </a:lnTo>
                <a:lnTo>
                  <a:pt x="40640" y="68580"/>
                </a:lnTo>
                <a:lnTo>
                  <a:pt x="55880" y="68580"/>
                </a:lnTo>
                <a:lnTo>
                  <a:pt x="55880" y="67310"/>
                </a:lnTo>
                <a:lnTo>
                  <a:pt x="71120" y="67310"/>
                </a:lnTo>
                <a:lnTo>
                  <a:pt x="71120" y="66040"/>
                </a:lnTo>
                <a:lnTo>
                  <a:pt x="86360" y="66040"/>
                </a:lnTo>
                <a:lnTo>
                  <a:pt x="86360" y="64770"/>
                </a:lnTo>
                <a:lnTo>
                  <a:pt x="102870" y="64770"/>
                </a:lnTo>
                <a:lnTo>
                  <a:pt x="102870" y="63500"/>
                </a:lnTo>
                <a:lnTo>
                  <a:pt x="118110" y="63500"/>
                </a:lnTo>
                <a:lnTo>
                  <a:pt x="118110" y="62230"/>
                </a:lnTo>
                <a:lnTo>
                  <a:pt x="133350" y="62230"/>
                </a:lnTo>
                <a:lnTo>
                  <a:pt x="133350" y="60960"/>
                </a:lnTo>
                <a:lnTo>
                  <a:pt x="148590" y="60960"/>
                </a:lnTo>
                <a:lnTo>
                  <a:pt x="148590" y="59690"/>
                </a:lnTo>
                <a:lnTo>
                  <a:pt x="165100" y="59690"/>
                </a:lnTo>
                <a:lnTo>
                  <a:pt x="165100" y="58420"/>
                </a:lnTo>
                <a:lnTo>
                  <a:pt x="180340" y="58420"/>
                </a:lnTo>
                <a:lnTo>
                  <a:pt x="180340" y="57150"/>
                </a:lnTo>
                <a:lnTo>
                  <a:pt x="195580" y="57150"/>
                </a:lnTo>
                <a:lnTo>
                  <a:pt x="195580" y="55880"/>
                </a:lnTo>
                <a:lnTo>
                  <a:pt x="210820" y="55880"/>
                </a:lnTo>
                <a:lnTo>
                  <a:pt x="210820" y="54610"/>
                </a:lnTo>
                <a:lnTo>
                  <a:pt x="226060" y="54610"/>
                </a:lnTo>
                <a:lnTo>
                  <a:pt x="226060" y="53340"/>
                </a:lnTo>
                <a:lnTo>
                  <a:pt x="242570" y="53340"/>
                </a:lnTo>
                <a:lnTo>
                  <a:pt x="242570" y="52070"/>
                </a:lnTo>
                <a:lnTo>
                  <a:pt x="257810" y="52070"/>
                </a:lnTo>
                <a:lnTo>
                  <a:pt x="257810" y="50800"/>
                </a:lnTo>
                <a:lnTo>
                  <a:pt x="273050" y="50800"/>
                </a:lnTo>
                <a:lnTo>
                  <a:pt x="273050" y="49530"/>
                </a:lnTo>
                <a:lnTo>
                  <a:pt x="288290" y="49530"/>
                </a:lnTo>
                <a:lnTo>
                  <a:pt x="288290" y="48260"/>
                </a:lnTo>
                <a:lnTo>
                  <a:pt x="304800" y="48260"/>
                </a:lnTo>
                <a:lnTo>
                  <a:pt x="304800" y="46990"/>
                </a:lnTo>
                <a:lnTo>
                  <a:pt x="320040" y="46990"/>
                </a:lnTo>
                <a:lnTo>
                  <a:pt x="320040" y="45720"/>
                </a:lnTo>
                <a:lnTo>
                  <a:pt x="335280" y="45720"/>
                </a:lnTo>
                <a:lnTo>
                  <a:pt x="335280" y="44450"/>
                </a:lnTo>
                <a:lnTo>
                  <a:pt x="350520" y="44450"/>
                </a:lnTo>
                <a:lnTo>
                  <a:pt x="350520" y="43180"/>
                </a:lnTo>
                <a:lnTo>
                  <a:pt x="367030" y="43180"/>
                </a:lnTo>
                <a:lnTo>
                  <a:pt x="367030" y="41910"/>
                </a:lnTo>
                <a:lnTo>
                  <a:pt x="382270" y="41910"/>
                </a:lnTo>
                <a:lnTo>
                  <a:pt x="382270" y="40640"/>
                </a:lnTo>
                <a:lnTo>
                  <a:pt x="397510" y="40640"/>
                </a:lnTo>
                <a:lnTo>
                  <a:pt x="397510" y="39370"/>
                </a:lnTo>
                <a:lnTo>
                  <a:pt x="412750" y="39370"/>
                </a:lnTo>
                <a:lnTo>
                  <a:pt x="412750" y="38100"/>
                </a:lnTo>
                <a:lnTo>
                  <a:pt x="427990" y="38100"/>
                </a:lnTo>
                <a:lnTo>
                  <a:pt x="427990" y="36830"/>
                </a:lnTo>
                <a:lnTo>
                  <a:pt x="444500" y="36830"/>
                </a:lnTo>
                <a:lnTo>
                  <a:pt x="444500" y="35560"/>
                </a:lnTo>
                <a:lnTo>
                  <a:pt x="459740" y="35560"/>
                </a:lnTo>
                <a:lnTo>
                  <a:pt x="459740" y="34290"/>
                </a:lnTo>
                <a:lnTo>
                  <a:pt x="474980" y="34290"/>
                </a:lnTo>
                <a:lnTo>
                  <a:pt x="474980" y="33020"/>
                </a:lnTo>
                <a:lnTo>
                  <a:pt x="490220" y="33020"/>
                </a:lnTo>
                <a:lnTo>
                  <a:pt x="490220" y="31750"/>
                </a:lnTo>
                <a:lnTo>
                  <a:pt x="506730" y="31750"/>
                </a:lnTo>
                <a:lnTo>
                  <a:pt x="506730" y="30480"/>
                </a:lnTo>
                <a:lnTo>
                  <a:pt x="521970" y="30480"/>
                </a:lnTo>
                <a:lnTo>
                  <a:pt x="521970" y="29210"/>
                </a:lnTo>
                <a:lnTo>
                  <a:pt x="537210" y="29210"/>
                </a:lnTo>
                <a:lnTo>
                  <a:pt x="537210" y="27940"/>
                </a:lnTo>
                <a:lnTo>
                  <a:pt x="552450" y="27940"/>
                </a:lnTo>
                <a:lnTo>
                  <a:pt x="552450" y="26670"/>
                </a:lnTo>
                <a:lnTo>
                  <a:pt x="568960" y="26670"/>
                </a:lnTo>
                <a:lnTo>
                  <a:pt x="568960" y="25400"/>
                </a:lnTo>
                <a:lnTo>
                  <a:pt x="584200" y="25400"/>
                </a:lnTo>
                <a:lnTo>
                  <a:pt x="584200" y="24130"/>
                </a:lnTo>
                <a:lnTo>
                  <a:pt x="599440" y="24130"/>
                </a:lnTo>
                <a:lnTo>
                  <a:pt x="599440" y="22860"/>
                </a:lnTo>
                <a:lnTo>
                  <a:pt x="614680" y="22860"/>
                </a:lnTo>
                <a:lnTo>
                  <a:pt x="614680" y="21590"/>
                </a:lnTo>
                <a:lnTo>
                  <a:pt x="629920" y="21590"/>
                </a:lnTo>
                <a:lnTo>
                  <a:pt x="629920" y="20320"/>
                </a:lnTo>
                <a:lnTo>
                  <a:pt x="646430" y="20320"/>
                </a:lnTo>
                <a:lnTo>
                  <a:pt x="646430" y="19050"/>
                </a:lnTo>
                <a:lnTo>
                  <a:pt x="661670" y="19050"/>
                </a:lnTo>
                <a:lnTo>
                  <a:pt x="661670" y="17780"/>
                </a:lnTo>
                <a:lnTo>
                  <a:pt x="676910" y="17780"/>
                </a:lnTo>
                <a:lnTo>
                  <a:pt x="676910" y="16510"/>
                </a:lnTo>
                <a:lnTo>
                  <a:pt x="692150" y="16510"/>
                </a:lnTo>
                <a:lnTo>
                  <a:pt x="692150" y="15240"/>
                </a:lnTo>
                <a:lnTo>
                  <a:pt x="708660" y="15240"/>
                </a:lnTo>
                <a:lnTo>
                  <a:pt x="708660" y="13970"/>
                </a:lnTo>
                <a:lnTo>
                  <a:pt x="723900" y="13970"/>
                </a:lnTo>
                <a:lnTo>
                  <a:pt x="723900" y="12700"/>
                </a:lnTo>
                <a:lnTo>
                  <a:pt x="739140" y="12700"/>
                </a:lnTo>
                <a:lnTo>
                  <a:pt x="739140" y="11430"/>
                </a:lnTo>
                <a:lnTo>
                  <a:pt x="754380" y="11430"/>
                </a:lnTo>
                <a:lnTo>
                  <a:pt x="754380" y="10160"/>
                </a:lnTo>
                <a:lnTo>
                  <a:pt x="770890" y="10160"/>
                </a:lnTo>
                <a:lnTo>
                  <a:pt x="770890" y="8890"/>
                </a:lnTo>
                <a:lnTo>
                  <a:pt x="786130" y="8890"/>
                </a:lnTo>
                <a:lnTo>
                  <a:pt x="786130" y="7620"/>
                </a:lnTo>
                <a:lnTo>
                  <a:pt x="801370" y="7620"/>
                </a:lnTo>
                <a:lnTo>
                  <a:pt x="801370" y="6350"/>
                </a:lnTo>
                <a:lnTo>
                  <a:pt x="816610" y="6350"/>
                </a:lnTo>
                <a:lnTo>
                  <a:pt x="816610" y="5080"/>
                </a:lnTo>
                <a:lnTo>
                  <a:pt x="831850" y="5080"/>
                </a:lnTo>
                <a:lnTo>
                  <a:pt x="831850" y="3810"/>
                </a:lnTo>
                <a:lnTo>
                  <a:pt x="848360" y="3810"/>
                </a:lnTo>
                <a:lnTo>
                  <a:pt x="848360" y="2540"/>
                </a:lnTo>
                <a:lnTo>
                  <a:pt x="863600" y="2540"/>
                </a:lnTo>
                <a:lnTo>
                  <a:pt x="863600" y="1270"/>
                </a:lnTo>
                <a:lnTo>
                  <a:pt x="878840" y="1270"/>
                </a:lnTo>
                <a:lnTo>
                  <a:pt x="87884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5133" y="927100"/>
            <a:ext cx="1188720" cy="17780"/>
          </a:xfrm>
          <a:custGeom>
            <a:avLst/>
            <a:gdLst/>
            <a:ahLst/>
            <a:cxnLst/>
            <a:rect l="l" t="t" r="r" b="b"/>
            <a:pathLst>
              <a:path w="891539" h="17780">
                <a:moveTo>
                  <a:pt x="891539" y="0"/>
                </a:moveTo>
                <a:lnTo>
                  <a:pt x="0" y="0"/>
                </a:lnTo>
                <a:lnTo>
                  <a:pt x="0" y="17779"/>
                </a:lnTo>
                <a:lnTo>
                  <a:pt x="891539" y="17779"/>
                </a:lnTo>
                <a:lnTo>
                  <a:pt x="891539" y="0"/>
                </a:lnTo>
                <a:close/>
              </a:path>
            </a:pathLst>
          </a:custGeom>
          <a:solidFill>
            <a:srgbClr val="7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5133" y="1545589"/>
            <a:ext cx="1180253" cy="72390"/>
          </a:xfrm>
          <a:custGeom>
            <a:avLst/>
            <a:gdLst/>
            <a:ahLst/>
            <a:cxnLst/>
            <a:rect l="l" t="t" r="r" b="b"/>
            <a:pathLst>
              <a:path w="885189" h="72390">
                <a:moveTo>
                  <a:pt x="88519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15240" y="72390"/>
                </a:lnTo>
                <a:lnTo>
                  <a:pt x="15240" y="71120"/>
                </a:lnTo>
                <a:lnTo>
                  <a:pt x="30480" y="71120"/>
                </a:lnTo>
                <a:lnTo>
                  <a:pt x="30480" y="69850"/>
                </a:lnTo>
                <a:lnTo>
                  <a:pt x="46990" y="69850"/>
                </a:lnTo>
                <a:lnTo>
                  <a:pt x="46990" y="68580"/>
                </a:lnTo>
                <a:lnTo>
                  <a:pt x="62230" y="68580"/>
                </a:lnTo>
                <a:lnTo>
                  <a:pt x="62230" y="67310"/>
                </a:lnTo>
                <a:lnTo>
                  <a:pt x="77470" y="67310"/>
                </a:lnTo>
                <a:lnTo>
                  <a:pt x="77470" y="66040"/>
                </a:lnTo>
                <a:lnTo>
                  <a:pt x="92710" y="66040"/>
                </a:lnTo>
                <a:lnTo>
                  <a:pt x="92710" y="64770"/>
                </a:lnTo>
                <a:lnTo>
                  <a:pt x="107950" y="64770"/>
                </a:lnTo>
                <a:lnTo>
                  <a:pt x="107950" y="63500"/>
                </a:lnTo>
                <a:lnTo>
                  <a:pt x="124460" y="63500"/>
                </a:lnTo>
                <a:lnTo>
                  <a:pt x="124460" y="62230"/>
                </a:lnTo>
                <a:lnTo>
                  <a:pt x="139700" y="62230"/>
                </a:lnTo>
                <a:lnTo>
                  <a:pt x="139700" y="60960"/>
                </a:lnTo>
                <a:lnTo>
                  <a:pt x="154940" y="60960"/>
                </a:lnTo>
                <a:lnTo>
                  <a:pt x="154940" y="59690"/>
                </a:lnTo>
                <a:lnTo>
                  <a:pt x="170180" y="59690"/>
                </a:lnTo>
                <a:lnTo>
                  <a:pt x="170180" y="58420"/>
                </a:lnTo>
                <a:lnTo>
                  <a:pt x="186690" y="58420"/>
                </a:lnTo>
                <a:lnTo>
                  <a:pt x="186690" y="57150"/>
                </a:lnTo>
                <a:lnTo>
                  <a:pt x="201930" y="57150"/>
                </a:lnTo>
                <a:lnTo>
                  <a:pt x="201930" y="55880"/>
                </a:lnTo>
                <a:lnTo>
                  <a:pt x="217170" y="55880"/>
                </a:lnTo>
                <a:lnTo>
                  <a:pt x="217170" y="54610"/>
                </a:lnTo>
                <a:lnTo>
                  <a:pt x="232410" y="54610"/>
                </a:lnTo>
                <a:lnTo>
                  <a:pt x="232410" y="53340"/>
                </a:lnTo>
                <a:lnTo>
                  <a:pt x="248920" y="53340"/>
                </a:lnTo>
                <a:lnTo>
                  <a:pt x="248920" y="52070"/>
                </a:lnTo>
                <a:lnTo>
                  <a:pt x="264160" y="52070"/>
                </a:lnTo>
                <a:lnTo>
                  <a:pt x="264160" y="50800"/>
                </a:lnTo>
                <a:lnTo>
                  <a:pt x="279400" y="50800"/>
                </a:lnTo>
                <a:lnTo>
                  <a:pt x="279400" y="49530"/>
                </a:lnTo>
                <a:lnTo>
                  <a:pt x="294640" y="49530"/>
                </a:lnTo>
                <a:lnTo>
                  <a:pt x="294640" y="48260"/>
                </a:lnTo>
                <a:lnTo>
                  <a:pt x="309880" y="48260"/>
                </a:lnTo>
                <a:lnTo>
                  <a:pt x="309880" y="46990"/>
                </a:lnTo>
                <a:lnTo>
                  <a:pt x="326390" y="46990"/>
                </a:lnTo>
                <a:lnTo>
                  <a:pt x="326390" y="45720"/>
                </a:lnTo>
                <a:lnTo>
                  <a:pt x="341630" y="45720"/>
                </a:lnTo>
                <a:lnTo>
                  <a:pt x="341630" y="44450"/>
                </a:lnTo>
                <a:lnTo>
                  <a:pt x="356870" y="44450"/>
                </a:lnTo>
                <a:lnTo>
                  <a:pt x="356870" y="43180"/>
                </a:lnTo>
                <a:lnTo>
                  <a:pt x="372110" y="43180"/>
                </a:lnTo>
                <a:lnTo>
                  <a:pt x="372110" y="41910"/>
                </a:lnTo>
                <a:lnTo>
                  <a:pt x="388620" y="41910"/>
                </a:lnTo>
                <a:lnTo>
                  <a:pt x="388620" y="40640"/>
                </a:lnTo>
                <a:lnTo>
                  <a:pt x="403860" y="40640"/>
                </a:lnTo>
                <a:lnTo>
                  <a:pt x="403860" y="39370"/>
                </a:lnTo>
                <a:lnTo>
                  <a:pt x="419100" y="39370"/>
                </a:lnTo>
                <a:lnTo>
                  <a:pt x="419100" y="38100"/>
                </a:lnTo>
                <a:lnTo>
                  <a:pt x="434340" y="38100"/>
                </a:lnTo>
                <a:lnTo>
                  <a:pt x="434340" y="36830"/>
                </a:lnTo>
                <a:lnTo>
                  <a:pt x="450850" y="36830"/>
                </a:lnTo>
                <a:lnTo>
                  <a:pt x="450850" y="35560"/>
                </a:lnTo>
                <a:lnTo>
                  <a:pt x="466090" y="35560"/>
                </a:lnTo>
                <a:lnTo>
                  <a:pt x="466090" y="34290"/>
                </a:lnTo>
                <a:lnTo>
                  <a:pt x="481330" y="34290"/>
                </a:lnTo>
                <a:lnTo>
                  <a:pt x="481330" y="33020"/>
                </a:lnTo>
                <a:lnTo>
                  <a:pt x="496570" y="33020"/>
                </a:lnTo>
                <a:lnTo>
                  <a:pt x="496570" y="31750"/>
                </a:lnTo>
                <a:lnTo>
                  <a:pt x="511810" y="31750"/>
                </a:lnTo>
                <a:lnTo>
                  <a:pt x="511810" y="30480"/>
                </a:lnTo>
                <a:lnTo>
                  <a:pt x="528320" y="30480"/>
                </a:lnTo>
                <a:lnTo>
                  <a:pt x="528320" y="29210"/>
                </a:lnTo>
                <a:lnTo>
                  <a:pt x="543560" y="29210"/>
                </a:lnTo>
                <a:lnTo>
                  <a:pt x="543560" y="27940"/>
                </a:lnTo>
                <a:lnTo>
                  <a:pt x="558800" y="27940"/>
                </a:lnTo>
                <a:lnTo>
                  <a:pt x="558800" y="26670"/>
                </a:lnTo>
                <a:lnTo>
                  <a:pt x="574040" y="26670"/>
                </a:lnTo>
                <a:lnTo>
                  <a:pt x="574040" y="25400"/>
                </a:lnTo>
                <a:lnTo>
                  <a:pt x="590550" y="25400"/>
                </a:lnTo>
                <a:lnTo>
                  <a:pt x="590550" y="24130"/>
                </a:lnTo>
                <a:lnTo>
                  <a:pt x="605790" y="24130"/>
                </a:lnTo>
                <a:lnTo>
                  <a:pt x="605790" y="22860"/>
                </a:lnTo>
                <a:lnTo>
                  <a:pt x="621030" y="22860"/>
                </a:lnTo>
                <a:lnTo>
                  <a:pt x="621030" y="21590"/>
                </a:lnTo>
                <a:lnTo>
                  <a:pt x="636270" y="21590"/>
                </a:lnTo>
                <a:lnTo>
                  <a:pt x="636270" y="20320"/>
                </a:lnTo>
                <a:lnTo>
                  <a:pt x="652780" y="20320"/>
                </a:lnTo>
                <a:lnTo>
                  <a:pt x="652780" y="19050"/>
                </a:lnTo>
                <a:lnTo>
                  <a:pt x="668020" y="19050"/>
                </a:lnTo>
                <a:lnTo>
                  <a:pt x="668020" y="17780"/>
                </a:lnTo>
                <a:lnTo>
                  <a:pt x="683260" y="17780"/>
                </a:lnTo>
                <a:lnTo>
                  <a:pt x="683260" y="16510"/>
                </a:lnTo>
                <a:lnTo>
                  <a:pt x="698500" y="16510"/>
                </a:lnTo>
                <a:lnTo>
                  <a:pt x="698500" y="15240"/>
                </a:lnTo>
                <a:lnTo>
                  <a:pt x="713740" y="15240"/>
                </a:lnTo>
                <a:lnTo>
                  <a:pt x="713740" y="13970"/>
                </a:lnTo>
                <a:lnTo>
                  <a:pt x="730250" y="13970"/>
                </a:lnTo>
                <a:lnTo>
                  <a:pt x="730250" y="12700"/>
                </a:lnTo>
                <a:lnTo>
                  <a:pt x="745490" y="12700"/>
                </a:lnTo>
                <a:lnTo>
                  <a:pt x="745490" y="11430"/>
                </a:lnTo>
                <a:lnTo>
                  <a:pt x="760730" y="11430"/>
                </a:lnTo>
                <a:lnTo>
                  <a:pt x="760730" y="10160"/>
                </a:lnTo>
                <a:lnTo>
                  <a:pt x="775970" y="10160"/>
                </a:lnTo>
                <a:lnTo>
                  <a:pt x="775970" y="8890"/>
                </a:lnTo>
                <a:lnTo>
                  <a:pt x="792480" y="8890"/>
                </a:lnTo>
                <a:lnTo>
                  <a:pt x="792480" y="7620"/>
                </a:lnTo>
                <a:lnTo>
                  <a:pt x="807720" y="7620"/>
                </a:lnTo>
                <a:lnTo>
                  <a:pt x="807720" y="6350"/>
                </a:lnTo>
                <a:lnTo>
                  <a:pt x="822960" y="6350"/>
                </a:lnTo>
                <a:lnTo>
                  <a:pt x="822960" y="5080"/>
                </a:lnTo>
                <a:lnTo>
                  <a:pt x="838200" y="5080"/>
                </a:lnTo>
                <a:lnTo>
                  <a:pt x="838200" y="3810"/>
                </a:lnTo>
                <a:lnTo>
                  <a:pt x="854710" y="3810"/>
                </a:lnTo>
                <a:lnTo>
                  <a:pt x="854710" y="2540"/>
                </a:lnTo>
                <a:lnTo>
                  <a:pt x="869950" y="2540"/>
                </a:lnTo>
                <a:lnTo>
                  <a:pt x="869950" y="1270"/>
                </a:lnTo>
                <a:lnTo>
                  <a:pt x="885190" y="1270"/>
                </a:lnTo>
                <a:lnTo>
                  <a:pt x="885190" y="0"/>
                </a:lnTo>
                <a:close/>
              </a:path>
            </a:pathLst>
          </a:custGeom>
          <a:solidFill>
            <a:srgbClr val="7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8106" y="927100"/>
            <a:ext cx="1187025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70" y="0"/>
                </a:moveTo>
                <a:lnTo>
                  <a:pt x="0" y="0"/>
                </a:lnTo>
                <a:lnTo>
                  <a:pt x="0" y="17779"/>
                </a:lnTo>
                <a:lnTo>
                  <a:pt x="890270" y="17779"/>
                </a:lnTo>
                <a:lnTo>
                  <a:pt x="890270" y="0"/>
                </a:lnTo>
                <a:close/>
              </a:path>
            </a:pathLst>
          </a:custGeom>
          <a:solidFill>
            <a:srgbClr val="6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61081" y="927100"/>
            <a:ext cx="2374052" cy="764540"/>
            <a:chOff x="2670810" y="927100"/>
            <a:chExt cx="1780539" cy="764540"/>
          </a:xfrm>
        </p:grpSpPr>
        <p:sp>
          <p:nvSpPr>
            <p:cNvPr id="11" name="object 11"/>
            <p:cNvSpPr/>
            <p:nvPr/>
          </p:nvSpPr>
          <p:spPr>
            <a:xfrm>
              <a:off x="3561080" y="946149"/>
              <a:ext cx="890269" cy="745490"/>
            </a:xfrm>
            <a:custGeom>
              <a:avLst/>
              <a:gdLst/>
              <a:ahLst/>
              <a:cxnLst/>
              <a:rect l="l" t="t" r="r" b="b"/>
              <a:pathLst>
                <a:path w="890270" h="745489">
                  <a:moveTo>
                    <a:pt x="89027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0" y="674370"/>
                  </a:lnTo>
                  <a:lnTo>
                    <a:pt x="0" y="745490"/>
                  </a:lnTo>
                  <a:lnTo>
                    <a:pt x="5080" y="745490"/>
                  </a:lnTo>
                  <a:lnTo>
                    <a:pt x="5080" y="744220"/>
                  </a:lnTo>
                  <a:lnTo>
                    <a:pt x="20320" y="744220"/>
                  </a:lnTo>
                  <a:lnTo>
                    <a:pt x="20320" y="742950"/>
                  </a:lnTo>
                  <a:lnTo>
                    <a:pt x="35560" y="742950"/>
                  </a:lnTo>
                  <a:lnTo>
                    <a:pt x="35560" y="741680"/>
                  </a:lnTo>
                  <a:lnTo>
                    <a:pt x="50800" y="741680"/>
                  </a:lnTo>
                  <a:lnTo>
                    <a:pt x="50800" y="740410"/>
                  </a:lnTo>
                  <a:lnTo>
                    <a:pt x="67310" y="740410"/>
                  </a:lnTo>
                  <a:lnTo>
                    <a:pt x="67310" y="739140"/>
                  </a:lnTo>
                  <a:lnTo>
                    <a:pt x="82550" y="739140"/>
                  </a:lnTo>
                  <a:lnTo>
                    <a:pt x="82550" y="737870"/>
                  </a:lnTo>
                  <a:lnTo>
                    <a:pt x="97790" y="737870"/>
                  </a:lnTo>
                  <a:lnTo>
                    <a:pt x="97790" y="736600"/>
                  </a:lnTo>
                  <a:lnTo>
                    <a:pt x="113030" y="736600"/>
                  </a:lnTo>
                  <a:lnTo>
                    <a:pt x="113030" y="735330"/>
                  </a:lnTo>
                  <a:lnTo>
                    <a:pt x="128270" y="735330"/>
                  </a:lnTo>
                  <a:lnTo>
                    <a:pt x="128270" y="734060"/>
                  </a:lnTo>
                  <a:lnTo>
                    <a:pt x="144780" y="734060"/>
                  </a:lnTo>
                  <a:lnTo>
                    <a:pt x="144780" y="732790"/>
                  </a:lnTo>
                  <a:lnTo>
                    <a:pt x="160020" y="732790"/>
                  </a:lnTo>
                  <a:lnTo>
                    <a:pt x="160020" y="731520"/>
                  </a:lnTo>
                  <a:lnTo>
                    <a:pt x="175260" y="731520"/>
                  </a:lnTo>
                  <a:lnTo>
                    <a:pt x="175260" y="730250"/>
                  </a:lnTo>
                  <a:lnTo>
                    <a:pt x="190500" y="730250"/>
                  </a:lnTo>
                  <a:lnTo>
                    <a:pt x="190500" y="728980"/>
                  </a:lnTo>
                  <a:lnTo>
                    <a:pt x="207010" y="728980"/>
                  </a:lnTo>
                  <a:lnTo>
                    <a:pt x="207010" y="727710"/>
                  </a:lnTo>
                  <a:lnTo>
                    <a:pt x="222250" y="727710"/>
                  </a:lnTo>
                  <a:lnTo>
                    <a:pt x="222250" y="726440"/>
                  </a:lnTo>
                  <a:lnTo>
                    <a:pt x="237490" y="726440"/>
                  </a:lnTo>
                  <a:lnTo>
                    <a:pt x="237490" y="725170"/>
                  </a:lnTo>
                  <a:lnTo>
                    <a:pt x="252730" y="725170"/>
                  </a:lnTo>
                  <a:lnTo>
                    <a:pt x="252730" y="723900"/>
                  </a:lnTo>
                  <a:lnTo>
                    <a:pt x="269240" y="723900"/>
                  </a:lnTo>
                  <a:lnTo>
                    <a:pt x="269240" y="722630"/>
                  </a:lnTo>
                  <a:lnTo>
                    <a:pt x="284480" y="722630"/>
                  </a:lnTo>
                  <a:lnTo>
                    <a:pt x="284480" y="721360"/>
                  </a:lnTo>
                  <a:lnTo>
                    <a:pt x="299720" y="721360"/>
                  </a:lnTo>
                  <a:lnTo>
                    <a:pt x="299720" y="720090"/>
                  </a:lnTo>
                  <a:lnTo>
                    <a:pt x="314960" y="720090"/>
                  </a:lnTo>
                  <a:lnTo>
                    <a:pt x="314960" y="718820"/>
                  </a:lnTo>
                  <a:lnTo>
                    <a:pt x="330200" y="718820"/>
                  </a:lnTo>
                  <a:lnTo>
                    <a:pt x="330200" y="717550"/>
                  </a:lnTo>
                  <a:lnTo>
                    <a:pt x="346710" y="717550"/>
                  </a:lnTo>
                  <a:lnTo>
                    <a:pt x="346710" y="716280"/>
                  </a:lnTo>
                  <a:lnTo>
                    <a:pt x="361950" y="716280"/>
                  </a:lnTo>
                  <a:lnTo>
                    <a:pt x="361950" y="715010"/>
                  </a:lnTo>
                  <a:lnTo>
                    <a:pt x="377190" y="715010"/>
                  </a:lnTo>
                  <a:lnTo>
                    <a:pt x="377190" y="713740"/>
                  </a:lnTo>
                  <a:lnTo>
                    <a:pt x="392430" y="713740"/>
                  </a:lnTo>
                  <a:lnTo>
                    <a:pt x="392430" y="712470"/>
                  </a:lnTo>
                  <a:lnTo>
                    <a:pt x="408940" y="712470"/>
                  </a:lnTo>
                  <a:lnTo>
                    <a:pt x="408940" y="711200"/>
                  </a:lnTo>
                  <a:lnTo>
                    <a:pt x="424180" y="711200"/>
                  </a:lnTo>
                  <a:lnTo>
                    <a:pt x="424180" y="709930"/>
                  </a:lnTo>
                  <a:lnTo>
                    <a:pt x="439420" y="709930"/>
                  </a:lnTo>
                  <a:lnTo>
                    <a:pt x="439420" y="708660"/>
                  </a:lnTo>
                  <a:lnTo>
                    <a:pt x="454660" y="708660"/>
                  </a:lnTo>
                  <a:lnTo>
                    <a:pt x="454660" y="707390"/>
                  </a:lnTo>
                  <a:lnTo>
                    <a:pt x="471170" y="707390"/>
                  </a:lnTo>
                  <a:lnTo>
                    <a:pt x="471170" y="706120"/>
                  </a:lnTo>
                  <a:lnTo>
                    <a:pt x="486410" y="706120"/>
                  </a:lnTo>
                  <a:lnTo>
                    <a:pt x="486410" y="704850"/>
                  </a:lnTo>
                  <a:lnTo>
                    <a:pt x="501650" y="704850"/>
                  </a:lnTo>
                  <a:lnTo>
                    <a:pt x="501650" y="703580"/>
                  </a:lnTo>
                  <a:lnTo>
                    <a:pt x="516890" y="703580"/>
                  </a:lnTo>
                  <a:lnTo>
                    <a:pt x="516890" y="702310"/>
                  </a:lnTo>
                  <a:lnTo>
                    <a:pt x="532130" y="702310"/>
                  </a:lnTo>
                  <a:lnTo>
                    <a:pt x="532130" y="701040"/>
                  </a:lnTo>
                  <a:lnTo>
                    <a:pt x="548640" y="701040"/>
                  </a:lnTo>
                  <a:lnTo>
                    <a:pt x="548640" y="699770"/>
                  </a:lnTo>
                  <a:lnTo>
                    <a:pt x="563880" y="699770"/>
                  </a:lnTo>
                  <a:lnTo>
                    <a:pt x="563880" y="698500"/>
                  </a:lnTo>
                  <a:lnTo>
                    <a:pt x="579120" y="698500"/>
                  </a:lnTo>
                  <a:lnTo>
                    <a:pt x="579120" y="697230"/>
                  </a:lnTo>
                  <a:lnTo>
                    <a:pt x="594360" y="697230"/>
                  </a:lnTo>
                  <a:lnTo>
                    <a:pt x="594360" y="695960"/>
                  </a:lnTo>
                  <a:lnTo>
                    <a:pt x="610870" y="695960"/>
                  </a:lnTo>
                  <a:lnTo>
                    <a:pt x="610870" y="694690"/>
                  </a:lnTo>
                  <a:lnTo>
                    <a:pt x="626110" y="694690"/>
                  </a:lnTo>
                  <a:lnTo>
                    <a:pt x="626110" y="693420"/>
                  </a:lnTo>
                  <a:lnTo>
                    <a:pt x="641350" y="693420"/>
                  </a:lnTo>
                  <a:lnTo>
                    <a:pt x="641350" y="692150"/>
                  </a:lnTo>
                  <a:lnTo>
                    <a:pt x="656590" y="692150"/>
                  </a:lnTo>
                  <a:lnTo>
                    <a:pt x="656590" y="690880"/>
                  </a:lnTo>
                  <a:lnTo>
                    <a:pt x="673100" y="690880"/>
                  </a:lnTo>
                  <a:lnTo>
                    <a:pt x="673100" y="689610"/>
                  </a:lnTo>
                  <a:lnTo>
                    <a:pt x="688340" y="689610"/>
                  </a:lnTo>
                  <a:lnTo>
                    <a:pt x="688340" y="688340"/>
                  </a:lnTo>
                  <a:lnTo>
                    <a:pt x="703580" y="688340"/>
                  </a:lnTo>
                  <a:lnTo>
                    <a:pt x="703580" y="687070"/>
                  </a:lnTo>
                  <a:lnTo>
                    <a:pt x="718820" y="687070"/>
                  </a:lnTo>
                  <a:lnTo>
                    <a:pt x="718820" y="685800"/>
                  </a:lnTo>
                  <a:lnTo>
                    <a:pt x="734060" y="685800"/>
                  </a:lnTo>
                  <a:lnTo>
                    <a:pt x="734060" y="684530"/>
                  </a:lnTo>
                  <a:lnTo>
                    <a:pt x="750570" y="684530"/>
                  </a:lnTo>
                  <a:lnTo>
                    <a:pt x="750570" y="683260"/>
                  </a:lnTo>
                  <a:lnTo>
                    <a:pt x="765810" y="683260"/>
                  </a:lnTo>
                  <a:lnTo>
                    <a:pt x="765810" y="681990"/>
                  </a:lnTo>
                  <a:lnTo>
                    <a:pt x="781050" y="681990"/>
                  </a:lnTo>
                  <a:lnTo>
                    <a:pt x="781050" y="680720"/>
                  </a:lnTo>
                  <a:lnTo>
                    <a:pt x="796290" y="680720"/>
                  </a:lnTo>
                  <a:lnTo>
                    <a:pt x="796290" y="679450"/>
                  </a:lnTo>
                  <a:lnTo>
                    <a:pt x="812800" y="679450"/>
                  </a:lnTo>
                  <a:lnTo>
                    <a:pt x="812800" y="678180"/>
                  </a:lnTo>
                  <a:lnTo>
                    <a:pt x="828040" y="678180"/>
                  </a:lnTo>
                  <a:lnTo>
                    <a:pt x="828040" y="676910"/>
                  </a:lnTo>
                  <a:lnTo>
                    <a:pt x="843280" y="676910"/>
                  </a:lnTo>
                  <a:lnTo>
                    <a:pt x="843280" y="675640"/>
                  </a:lnTo>
                  <a:lnTo>
                    <a:pt x="858520" y="675640"/>
                  </a:lnTo>
                  <a:lnTo>
                    <a:pt x="858520" y="674370"/>
                  </a:lnTo>
                  <a:lnTo>
                    <a:pt x="875030" y="674370"/>
                  </a:lnTo>
                  <a:lnTo>
                    <a:pt x="875030" y="673100"/>
                  </a:lnTo>
                  <a:lnTo>
                    <a:pt x="890270" y="67310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0810" y="927100"/>
              <a:ext cx="890269" cy="17780"/>
            </a:xfrm>
            <a:custGeom>
              <a:avLst/>
              <a:gdLst/>
              <a:ahLst/>
              <a:cxnLst/>
              <a:rect l="l" t="t" r="r" b="b"/>
              <a:pathLst>
                <a:path w="890270" h="17780">
                  <a:moveTo>
                    <a:pt x="890269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890269" y="17779"/>
                  </a:lnTo>
                  <a:lnTo>
                    <a:pt x="890269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40947" y="927100"/>
            <a:ext cx="1407160" cy="836930"/>
            <a:chOff x="2505710" y="927100"/>
            <a:chExt cx="1055370" cy="836930"/>
          </a:xfrm>
        </p:grpSpPr>
        <p:sp>
          <p:nvSpPr>
            <p:cNvPr id="14" name="object 14"/>
            <p:cNvSpPr/>
            <p:nvPr/>
          </p:nvSpPr>
          <p:spPr>
            <a:xfrm>
              <a:off x="2670810" y="946149"/>
              <a:ext cx="890269" cy="817880"/>
            </a:xfrm>
            <a:custGeom>
              <a:avLst/>
              <a:gdLst/>
              <a:ahLst/>
              <a:cxnLst/>
              <a:rect l="l" t="t" r="r" b="b"/>
              <a:pathLst>
                <a:path w="890270" h="817880">
                  <a:moveTo>
                    <a:pt x="890270" y="0"/>
                  </a:moveTo>
                  <a:lnTo>
                    <a:pt x="0" y="0"/>
                  </a:lnTo>
                  <a:lnTo>
                    <a:pt x="0" y="745490"/>
                  </a:lnTo>
                  <a:lnTo>
                    <a:pt x="0" y="746760"/>
                  </a:lnTo>
                  <a:lnTo>
                    <a:pt x="0" y="817880"/>
                  </a:lnTo>
                  <a:lnTo>
                    <a:pt x="8890" y="817880"/>
                  </a:lnTo>
                  <a:lnTo>
                    <a:pt x="8890" y="816610"/>
                  </a:lnTo>
                  <a:lnTo>
                    <a:pt x="25400" y="816610"/>
                  </a:lnTo>
                  <a:lnTo>
                    <a:pt x="25400" y="815340"/>
                  </a:lnTo>
                  <a:lnTo>
                    <a:pt x="40640" y="815340"/>
                  </a:lnTo>
                  <a:lnTo>
                    <a:pt x="40640" y="814070"/>
                  </a:lnTo>
                  <a:lnTo>
                    <a:pt x="55880" y="814070"/>
                  </a:lnTo>
                  <a:lnTo>
                    <a:pt x="55880" y="812800"/>
                  </a:lnTo>
                  <a:lnTo>
                    <a:pt x="71120" y="812800"/>
                  </a:lnTo>
                  <a:lnTo>
                    <a:pt x="71120" y="811530"/>
                  </a:lnTo>
                  <a:lnTo>
                    <a:pt x="87630" y="811530"/>
                  </a:lnTo>
                  <a:lnTo>
                    <a:pt x="87630" y="810260"/>
                  </a:lnTo>
                  <a:lnTo>
                    <a:pt x="102870" y="810260"/>
                  </a:lnTo>
                  <a:lnTo>
                    <a:pt x="102870" y="808990"/>
                  </a:lnTo>
                  <a:lnTo>
                    <a:pt x="118110" y="808990"/>
                  </a:lnTo>
                  <a:lnTo>
                    <a:pt x="118110" y="807720"/>
                  </a:lnTo>
                  <a:lnTo>
                    <a:pt x="133350" y="807720"/>
                  </a:lnTo>
                  <a:lnTo>
                    <a:pt x="133350" y="806450"/>
                  </a:lnTo>
                  <a:lnTo>
                    <a:pt x="149860" y="806450"/>
                  </a:lnTo>
                  <a:lnTo>
                    <a:pt x="149860" y="805180"/>
                  </a:lnTo>
                  <a:lnTo>
                    <a:pt x="165100" y="805180"/>
                  </a:lnTo>
                  <a:lnTo>
                    <a:pt x="165100" y="803910"/>
                  </a:lnTo>
                  <a:lnTo>
                    <a:pt x="180340" y="803910"/>
                  </a:lnTo>
                  <a:lnTo>
                    <a:pt x="180340" y="802640"/>
                  </a:lnTo>
                  <a:lnTo>
                    <a:pt x="195580" y="802640"/>
                  </a:lnTo>
                  <a:lnTo>
                    <a:pt x="195580" y="801370"/>
                  </a:lnTo>
                  <a:lnTo>
                    <a:pt x="210820" y="801370"/>
                  </a:lnTo>
                  <a:lnTo>
                    <a:pt x="210820" y="800100"/>
                  </a:lnTo>
                  <a:lnTo>
                    <a:pt x="227330" y="800100"/>
                  </a:lnTo>
                  <a:lnTo>
                    <a:pt x="227330" y="798830"/>
                  </a:lnTo>
                  <a:lnTo>
                    <a:pt x="242570" y="798830"/>
                  </a:lnTo>
                  <a:lnTo>
                    <a:pt x="242570" y="797560"/>
                  </a:lnTo>
                  <a:lnTo>
                    <a:pt x="257810" y="797560"/>
                  </a:lnTo>
                  <a:lnTo>
                    <a:pt x="257810" y="796290"/>
                  </a:lnTo>
                  <a:lnTo>
                    <a:pt x="273050" y="796290"/>
                  </a:lnTo>
                  <a:lnTo>
                    <a:pt x="273050" y="795020"/>
                  </a:lnTo>
                  <a:lnTo>
                    <a:pt x="289560" y="795020"/>
                  </a:lnTo>
                  <a:lnTo>
                    <a:pt x="289560" y="793750"/>
                  </a:lnTo>
                  <a:lnTo>
                    <a:pt x="304800" y="793750"/>
                  </a:lnTo>
                  <a:lnTo>
                    <a:pt x="304800" y="792480"/>
                  </a:lnTo>
                  <a:lnTo>
                    <a:pt x="320040" y="792480"/>
                  </a:lnTo>
                  <a:lnTo>
                    <a:pt x="320040" y="791210"/>
                  </a:lnTo>
                  <a:lnTo>
                    <a:pt x="335280" y="791210"/>
                  </a:lnTo>
                  <a:lnTo>
                    <a:pt x="335280" y="789940"/>
                  </a:lnTo>
                  <a:lnTo>
                    <a:pt x="351790" y="789940"/>
                  </a:lnTo>
                  <a:lnTo>
                    <a:pt x="351790" y="788670"/>
                  </a:lnTo>
                  <a:lnTo>
                    <a:pt x="367030" y="788670"/>
                  </a:lnTo>
                  <a:lnTo>
                    <a:pt x="367030" y="787400"/>
                  </a:lnTo>
                  <a:lnTo>
                    <a:pt x="382270" y="787400"/>
                  </a:lnTo>
                  <a:lnTo>
                    <a:pt x="382270" y="786130"/>
                  </a:lnTo>
                  <a:lnTo>
                    <a:pt x="397510" y="786130"/>
                  </a:lnTo>
                  <a:lnTo>
                    <a:pt x="397510" y="784860"/>
                  </a:lnTo>
                  <a:lnTo>
                    <a:pt x="412750" y="784860"/>
                  </a:lnTo>
                  <a:lnTo>
                    <a:pt x="412750" y="783590"/>
                  </a:lnTo>
                  <a:lnTo>
                    <a:pt x="429260" y="783590"/>
                  </a:lnTo>
                  <a:lnTo>
                    <a:pt x="429260" y="782320"/>
                  </a:lnTo>
                  <a:lnTo>
                    <a:pt x="444500" y="782320"/>
                  </a:lnTo>
                  <a:lnTo>
                    <a:pt x="444500" y="781050"/>
                  </a:lnTo>
                  <a:lnTo>
                    <a:pt x="459740" y="781050"/>
                  </a:lnTo>
                  <a:lnTo>
                    <a:pt x="459740" y="779780"/>
                  </a:lnTo>
                  <a:lnTo>
                    <a:pt x="474980" y="779780"/>
                  </a:lnTo>
                  <a:lnTo>
                    <a:pt x="474980" y="778510"/>
                  </a:lnTo>
                  <a:lnTo>
                    <a:pt x="491490" y="778510"/>
                  </a:lnTo>
                  <a:lnTo>
                    <a:pt x="491490" y="777240"/>
                  </a:lnTo>
                  <a:lnTo>
                    <a:pt x="506730" y="777240"/>
                  </a:lnTo>
                  <a:lnTo>
                    <a:pt x="506730" y="775970"/>
                  </a:lnTo>
                  <a:lnTo>
                    <a:pt x="521970" y="775970"/>
                  </a:lnTo>
                  <a:lnTo>
                    <a:pt x="521970" y="774700"/>
                  </a:lnTo>
                  <a:lnTo>
                    <a:pt x="537210" y="774700"/>
                  </a:lnTo>
                  <a:lnTo>
                    <a:pt x="537210" y="773430"/>
                  </a:lnTo>
                  <a:lnTo>
                    <a:pt x="553720" y="773430"/>
                  </a:lnTo>
                  <a:lnTo>
                    <a:pt x="553720" y="772160"/>
                  </a:lnTo>
                  <a:lnTo>
                    <a:pt x="568960" y="772160"/>
                  </a:lnTo>
                  <a:lnTo>
                    <a:pt x="568960" y="770890"/>
                  </a:lnTo>
                  <a:lnTo>
                    <a:pt x="584200" y="770890"/>
                  </a:lnTo>
                  <a:lnTo>
                    <a:pt x="584200" y="769620"/>
                  </a:lnTo>
                  <a:lnTo>
                    <a:pt x="599440" y="769620"/>
                  </a:lnTo>
                  <a:lnTo>
                    <a:pt x="599440" y="768350"/>
                  </a:lnTo>
                  <a:lnTo>
                    <a:pt x="614680" y="768350"/>
                  </a:lnTo>
                  <a:lnTo>
                    <a:pt x="614680" y="767080"/>
                  </a:lnTo>
                  <a:lnTo>
                    <a:pt x="631190" y="767080"/>
                  </a:lnTo>
                  <a:lnTo>
                    <a:pt x="631190" y="765810"/>
                  </a:lnTo>
                  <a:lnTo>
                    <a:pt x="646430" y="765810"/>
                  </a:lnTo>
                  <a:lnTo>
                    <a:pt x="646430" y="764540"/>
                  </a:lnTo>
                  <a:lnTo>
                    <a:pt x="661670" y="764540"/>
                  </a:lnTo>
                  <a:lnTo>
                    <a:pt x="661670" y="763270"/>
                  </a:lnTo>
                  <a:lnTo>
                    <a:pt x="676910" y="763270"/>
                  </a:lnTo>
                  <a:lnTo>
                    <a:pt x="676910" y="762000"/>
                  </a:lnTo>
                  <a:lnTo>
                    <a:pt x="693420" y="762000"/>
                  </a:lnTo>
                  <a:lnTo>
                    <a:pt x="693420" y="760730"/>
                  </a:lnTo>
                  <a:lnTo>
                    <a:pt x="708660" y="760730"/>
                  </a:lnTo>
                  <a:lnTo>
                    <a:pt x="708660" y="759460"/>
                  </a:lnTo>
                  <a:lnTo>
                    <a:pt x="723900" y="759460"/>
                  </a:lnTo>
                  <a:lnTo>
                    <a:pt x="723900" y="758190"/>
                  </a:lnTo>
                  <a:lnTo>
                    <a:pt x="739140" y="758190"/>
                  </a:lnTo>
                  <a:lnTo>
                    <a:pt x="739140" y="756920"/>
                  </a:lnTo>
                  <a:lnTo>
                    <a:pt x="755650" y="756920"/>
                  </a:lnTo>
                  <a:lnTo>
                    <a:pt x="755650" y="755650"/>
                  </a:lnTo>
                  <a:lnTo>
                    <a:pt x="770890" y="755650"/>
                  </a:lnTo>
                  <a:lnTo>
                    <a:pt x="770890" y="754380"/>
                  </a:lnTo>
                  <a:lnTo>
                    <a:pt x="786130" y="754380"/>
                  </a:lnTo>
                  <a:lnTo>
                    <a:pt x="786130" y="753110"/>
                  </a:lnTo>
                  <a:lnTo>
                    <a:pt x="801370" y="753110"/>
                  </a:lnTo>
                  <a:lnTo>
                    <a:pt x="801370" y="751840"/>
                  </a:lnTo>
                  <a:lnTo>
                    <a:pt x="816610" y="751840"/>
                  </a:lnTo>
                  <a:lnTo>
                    <a:pt x="816610" y="750570"/>
                  </a:lnTo>
                  <a:lnTo>
                    <a:pt x="833120" y="750570"/>
                  </a:lnTo>
                  <a:lnTo>
                    <a:pt x="833120" y="749300"/>
                  </a:lnTo>
                  <a:lnTo>
                    <a:pt x="848360" y="749300"/>
                  </a:lnTo>
                  <a:lnTo>
                    <a:pt x="848360" y="748030"/>
                  </a:lnTo>
                  <a:lnTo>
                    <a:pt x="863600" y="748030"/>
                  </a:lnTo>
                  <a:lnTo>
                    <a:pt x="863600" y="746760"/>
                  </a:lnTo>
                  <a:lnTo>
                    <a:pt x="878840" y="746760"/>
                  </a:lnTo>
                  <a:lnTo>
                    <a:pt x="878840" y="745490"/>
                  </a:lnTo>
                  <a:lnTo>
                    <a:pt x="890270" y="74549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05710" y="927100"/>
              <a:ext cx="165100" cy="17780"/>
            </a:xfrm>
            <a:custGeom>
              <a:avLst/>
              <a:gdLst/>
              <a:ahLst/>
              <a:cxnLst/>
              <a:rect l="l" t="t" r="r" b="b"/>
              <a:pathLst>
                <a:path w="165100" h="17780">
                  <a:moveTo>
                    <a:pt x="0" y="17779"/>
                  </a:moveTo>
                  <a:lnTo>
                    <a:pt x="165100" y="17779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7779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372360" y="1764029"/>
            <a:ext cx="1180253" cy="72390"/>
          </a:xfrm>
          <a:custGeom>
            <a:avLst/>
            <a:gdLst/>
            <a:ahLst/>
            <a:cxnLst/>
            <a:rect l="l" t="t" r="r" b="b"/>
            <a:pathLst>
              <a:path w="885189" h="72389">
                <a:moveTo>
                  <a:pt x="88519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15240" y="72390"/>
                </a:lnTo>
                <a:lnTo>
                  <a:pt x="15240" y="71120"/>
                </a:lnTo>
                <a:lnTo>
                  <a:pt x="30480" y="71120"/>
                </a:lnTo>
                <a:lnTo>
                  <a:pt x="30480" y="69850"/>
                </a:lnTo>
                <a:lnTo>
                  <a:pt x="46990" y="69850"/>
                </a:lnTo>
                <a:lnTo>
                  <a:pt x="46990" y="68580"/>
                </a:lnTo>
                <a:lnTo>
                  <a:pt x="62230" y="68580"/>
                </a:lnTo>
                <a:lnTo>
                  <a:pt x="62230" y="67310"/>
                </a:lnTo>
                <a:lnTo>
                  <a:pt x="77470" y="67310"/>
                </a:lnTo>
                <a:lnTo>
                  <a:pt x="77470" y="66040"/>
                </a:lnTo>
                <a:lnTo>
                  <a:pt x="92710" y="66040"/>
                </a:lnTo>
                <a:lnTo>
                  <a:pt x="92710" y="64770"/>
                </a:lnTo>
                <a:lnTo>
                  <a:pt x="109220" y="64770"/>
                </a:lnTo>
                <a:lnTo>
                  <a:pt x="109220" y="63500"/>
                </a:lnTo>
                <a:lnTo>
                  <a:pt x="124460" y="63500"/>
                </a:lnTo>
                <a:lnTo>
                  <a:pt x="124460" y="62230"/>
                </a:lnTo>
                <a:lnTo>
                  <a:pt x="139700" y="62230"/>
                </a:lnTo>
                <a:lnTo>
                  <a:pt x="139700" y="60960"/>
                </a:lnTo>
                <a:lnTo>
                  <a:pt x="154940" y="60960"/>
                </a:lnTo>
                <a:lnTo>
                  <a:pt x="154940" y="59690"/>
                </a:lnTo>
                <a:lnTo>
                  <a:pt x="171450" y="59690"/>
                </a:lnTo>
                <a:lnTo>
                  <a:pt x="171450" y="58420"/>
                </a:lnTo>
                <a:lnTo>
                  <a:pt x="186690" y="58420"/>
                </a:lnTo>
                <a:lnTo>
                  <a:pt x="186690" y="57150"/>
                </a:lnTo>
                <a:lnTo>
                  <a:pt x="201930" y="57150"/>
                </a:lnTo>
                <a:lnTo>
                  <a:pt x="201930" y="55880"/>
                </a:lnTo>
                <a:lnTo>
                  <a:pt x="217170" y="55880"/>
                </a:lnTo>
                <a:lnTo>
                  <a:pt x="217170" y="54610"/>
                </a:lnTo>
                <a:lnTo>
                  <a:pt x="232410" y="54610"/>
                </a:lnTo>
                <a:lnTo>
                  <a:pt x="232410" y="53340"/>
                </a:lnTo>
                <a:lnTo>
                  <a:pt x="248920" y="53340"/>
                </a:lnTo>
                <a:lnTo>
                  <a:pt x="248920" y="52070"/>
                </a:lnTo>
                <a:lnTo>
                  <a:pt x="264160" y="52070"/>
                </a:lnTo>
                <a:lnTo>
                  <a:pt x="264160" y="50800"/>
                </a:lnTo>
                <a:lnTo>
                  <a:pt x="279400" y="50800"/>
                </a:lnTo>
                <a:lnTo>
                  <a:pt x="279400" y="49530"/>
                </a:lnTo>
                <a:lnTo>
                  <a:pt x="294640" y="49530"/>
                </a:lnTo>
                <a:lnTo>
                  <a:pt x="294640" y="48260"/>
                </a:lnTo>
                <a:lnTo>
                  <a:pt x="311150" y="48260"/>
                </a:lnTo>
                <a:lnTo>
                  <a:pt x="311150" y="46990"/>
                </a:lnTo>
                <a:lnTo>
                  <a:pt x="326390" y="46990"/>
                </a:lnTo>
                <a:lnTo>
                  <a:pt x="326390" y="45720"/>
                </a:lnTo>
                <a:lnTo>
                  <a:pt x="341630" y="45720"/>
                </a:lnTo>
                <a:lnTo>
                  <a:pt x="341630" y="44450"/>
                </a:lnTo>
                <a:lnTo>
                  <a:pt x="356870" y="44450"/>
                </a:lnTo>
                <a:lnTo>
                  <a:pt x="356870" y="43180"/>
                </a:lnTo>
                <a:lnTo>
                  <a:pt x="373380" y="43180"/>
                </a:lnTo>
                <a:lnTo>
                  <a:pt x="373380" y="41910"/>
                </a:lnTo>
                <a:lnTo>
                  <a:pt x="388620" y="41910"/>
                </a:lnTo>
                <a:lnTo>
                  <a:pt x="388620" y="40640"/>
                </a:lnTo>
                <a:lnTo>
                  <a:pt x="403860" y="40640"/>
                </a:lnTo>
                <a:lnTo>
                  <a:pt x="403860" y="39370"/>
                </a:lnTo>
                <a:lnTo>
                  <a:pt x="419100" y="39370"/>
                </a:lnTo>
                <a:lnTo>
                  <a:pt x="419100" y="38100"/>
                </a:lnTo>
                <a:lnTo>
                  <a:pt x="434340" y="38100"/>
                </a:lnTo>
                <a:lnTo>
                  <a:pt x="434340" y="36830"/>
                </a:lnTo>
                <a:lnTo>
                  <a:pt x="450850" y="36830"/>
                </a:lnTo>
                <a:lnTo>
                  <a:pt x="450850" y="35560"/>
                </a:lnTo>
                <a:lnTo>
                  <a:pt x="466090" y="35560"/>
                </a:lnTo>
                <a:lnTo>
                  <a:pt x="466090" y="34290"/>
                </a:lnTo>
                <a:lnTo>
                  <a:pt x="481330" y="34290"/>
                </a:lnTo>
                <a:lnTo>
                  <a:pt x="481330" y="33020"/>
                </a:lnTo>
                <a:lnTo>
                  <a:pt x="496570" y="33020"/>
                </a:lnTo>
                <a:lnTo>
                  <a:pt x="496570" y="31750"/>
                </a:lnTo>
                <a:lnTo>
                  <a:pt x="513080" y="31750"/>
                </a:lnTo>
                <a:lnTo>
                  <a:pt x="513080" y="30480"/>
                </a:lnTo>
                <a:lnTo>
                  <a:pt x="528320" y="30480"/>
                </a:lnTo>
                <a:lnTo>
                  <a:pt x="528320" y="29210"/>
                </a:lnTo>
                <a:lnTo>
                  <a:pt x="543560" y="29210"/>
                </a:lnTo>
                <a:lnTo>
                  <a:pt x="543560" y="27940"/>
                </a:lnTo>
                <a:lnTo>
                  <a:pt x="558800" y="27940"/>
                </a:lnTo>
                <a:lnTo>
                  <a:pt x="558800" y="26670"/>
                </a:lnTo>
                <a:lnTo>
                  <a:pt x="575310" y="26670"/>
                </a:lnTo>
                <a:lnTo>
                  <a:pt x="575310" y="25400"/>
                </a:lnTo>
                <a:lnTo>
                  <a:pt x="590550" y="25400"/>
                </a:lnTo>
                <a:lnTo>
                  <a:pt x="590550" y="24130"/>
                </a:lnTo>
                <a:lnTo>
                  <a:pt x="605790" y="24130"/>
                </a:lnTo>
                <a:lnTo>
                  <a:pt x="605790" y="22860"/>
                </a:lnTo>
                <a:lnTo>
                  <a:pt x="621030" y="22860"/>
                </a:lnTo>
                <a:lnTo>
                  <a:pt x="621030" y="21590"/>
                </a:lnTo>
                <a:lnTo>
                  <a:pt x="636270" y="21590"/>
                </a:lnTo>
                <a:lnTo>
                  <a:pt x="636270" y="20320"/>
                </a:lnTo>
                <a:lnTo>
                  <a:pt x="652780" y="20320"/>
                </a:lnTo>
                <a:lnTo>
                  <a:pt x="652780" y="19050"/>
                </a:lnTo>
                <a:lnTo>
                  <a:pt x="668020" y="19050"/>
                </a:lnTo>
                <a:lnTo>
                  <a:pt x="668020" y="17780"/>
                </a:lnTo>
                <a:lnTo>
                  <a:pt x="683260" y="17780"/>
                </a:lnTo>
                <a:lnTo>
                  <a:pt x="683260" y="16510"/>
                </a:lnTo>
                <a:lnTo>
                  <a:pt x="698500" y="16510"/>
                </a:lnTo>
                <a:lnTo>
                  <a:pt x="698500" y="15240"/>
                </a:lnTo>
                <a:lnTo>
                  <a:pt x="715010" y="15240"/>
                </a:lnTo>
                <a:lnTo>
                  <a:pt x="715010" y="13970"/>
                </a:lnTo>
                <a:lnTo>
                  <a:pt x="730250" y="13970"/>
                </a:lnTo>
                <a:lnTo>
                  <a:pt x="730250" y="12700"/>
                </a:lnTo>
                <a:lnTo>
                  <a:pt x="745490" y="12700"/>
                </a:lnTo>
                <a:lnTo>
                  <a:pt x="745490" y="11430"/>
                </a:lnTo>
                <a:lnTo>
                  <a:pt x="760730" y="11430"/>
                </a:lnTo>
                <a:lnTo>
                  <a:pt x="760730" y="10160"/>
                </a:lnTo>
                <a:lnTo>
                  <a:pt x="777240" y="10160"/>
                </a:lnTo>
                <a:lnTo>
                  <a:pt x="777240" y="8890"/>
                </a:lnTo>
                <a:lnTo>
                  <a:pt x="792480" y="8890"/>
                </a:lnTo>
                <a:lnTo>
                  <a:pt x="792480" y="7620"/>
                </a:lnTo>
                <a:lnTo>
                  <a:pt x="807720" y="7620"/>
                </a:lnTo>
                <a:lnTo>
                  <a:pt x="807720" y="6350"/>
                </a:lnTo>
                <a:lnTo>
                  <a:pt x="822960" y="6350"/>
                </a:lnTo>
                <a:lnTo>
                  <a:pt x="822960" y="5080"/>
                </a:lnTo>
                <a:lnTo>
                  <a:pt x="838200" y="5080"/>
                </a:lnTo>
                <a:lnTo>
                  <a:pt x="838200" y="3810"/>
                </a:lnTo>
                <a:lnTo>
                  <a:pt x="854710" y="3810"/>
                </a:lnTo>
                <a:lnTo>
                  <a:pt x="854710" y="2540"/>
                </a:lnTo>
                <a:lnTo>
                  <a:pt x="869950" y="2540"/>
                </a:lnTo>
                <a:lnTo>
                  <a:pt x="869950" y="1270"/>
                </a:lnTo>
                <a:lnTo>
                  <a:pt x="885190" y="1270"/>
                </a:lnTo>
                <a:lnTo>
                  <a:pt x="88519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2360" y="946149"/>
            <a:ext cx="1188720" cy="817880"/>
          </a:xfrm>
          <a:custGeom>
            <a:avLst/>
            <a:gdLst/>
            <a:ahLst/>
            <a:cxnLst/>
            <a:rect l="l" t="t" r="r" b="b"/>
            <a:pathLst>
              <a:path w="891539" h="817880">
                <a:moveTo>
                  <a:pt x="891540" y="0"/>
                </a:moveTo>
                <a:lnTo>
                  <a:pt x="448310" y="0"/>
                </a:lnTo>
                <a:lnTo>
                  <a:pt x="448310" y="163830"/>
                </a:lnTo>
                <a:lnTo>
                  <a:pt x="0" y="163830"/>
                </a:lnTo>
                <a:lnTo>
                  <a:pt x="0" y="817880"/>
                </a:lnTo>
                <a:lnTo>
                  <a:pt x="891540" y="817880"/>
                </a:lnTo>
                <a:lnTo>
                  <a:pt x="891540" y="163830"/>
                </a:lnTo>
                <a:lnTo>
                  <a:pt x="89154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5333" y="1837689"/>
            <a:ext cx="1166707" cy="72390"/>
          </a:xfrm>
          <a:custGeom>
            <a:avLst/>
            <a:gdLst/>
            <a:ahLst/>
            <a:cxnLst/>
            <a:rect l="l" t="t" r="r" b="b"/>
            <a:pathLst>
              <a:path w="875030" h="72389">
                <a:moveTo>
                  <a:pt x="87503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5080" y="72390"/>
                </a:lnTo>
                <a:lnTo>
                  <a:pt x="5080" y="71120"/>
                </a:lnTo>
                <a:lnTo>
                  <a:pt x="20320" y="71120"/>
                </a:lnTo>
                <a:lnTo>
                  <a:pt x="20320" y="69850"/>
                </a:lnTo>
                <a:lnTo>
                  <a:pt x="35560" y="69850"/>
                </a:lnTo>
                <a:lnTo>
                  <a:pt x="35560" y="68580"/>
                </a:lnTo>
                <a:lnTo>
                  <a:pt x="52070" y="68580"/>
                </a:lnTo>
                <a:lnTo>
                  <a:pt x="52070" y="67310"/>
                </a:lnTo>
                <a:lnTo>
                  <a:pt x="67310" y="67310"/>
                </a:lnTo>
                <a:lnTo>
                  <a:pt x="67310" y="66040"/>
                </a:lnTo>
                <a:lnTo>
                  <a:pt x="82550" y="66040"/>
                </a:lnTo>
                <a:lnTo>
                  <a:pt x="82550" y="64770"/>
                </a:lnTo>
                <a:lnTo>
                  <a:pt x="97790" y="64770"/>
                </a:lnTo>
                <a:lnTo>
                  <a:pt x="97790" y="63500"/>
                </a:lnTo>
                <a:lnTo>
                  <a:pt x="113030" y="63500"/>
                </a:lnTo>
                <a:lnTo>
                  <a:pt x="113030" y="62230"/>
                </a:lnTo>
                <a:lnTo>
                  <a:pt x="129540" y="62230"/>
                </a:lnTo>
                <a:lnTo>
                  <a:pt x="129540" y="60960"/>
                </a:lnTo>
                <a:lnTo>
                  <a:pt x="144780" y="60960"/>
                </a:lnTo>
                <a:lnTo>
                  <a:pt x="144780" y="59690"/>
                </a:lnTo>
                <a:lnTo>
                  <a:pt x="160020" y="59690"/>
                </a:lnTo>
                <a:lnTo>
                  <a:pt x="160020" y="58420"/>
                </a:lnTo>
                <a:lnTo>
                  <a:pt x="175260" y="58420"/>
                </a:lnTo>
                <a:lnTo>
                  <a:pt x="175260" y="57150"/>
                </a:lnTo>
                <a:lnTo>
                  <a:pt x="191770" y="57150"/>
                </a:lnTo>
                <a:lnTo>
                  <a:pt x="191770" y="55880"/>
                </a:lnTo>
                <a:lnTo>
                  <a:pt x="207010" y="55880"/>
                </a:lnTo>
                <a:lnTo>
                  <a:pt x="207010" y="54610"/>
                </a:lnTo>
                <a:lnTo>
                  <a:pt x="222250" y="54610"/>
                </a:lnTo>
                <a:lnTo>
                  <a:pt x="222250" y="53340"/>
                </a:lnTo>
                <a:lnTo>
                  <a:pt x="237490" y="53340"/>
                </a:lnTo>
                <a:lnTo>
                  <a:pt x="237490" y="52070"/>
                </a:lnTo>
                <a:lnTo>
                  <a:pt x="254000" y="52070"/>
                </a:lnTo>
                <a:lnTo>
                  <a:pt x="254000" y="50800"/>
                </a:lnTo>
                <a:lnTo>
                  <a:pt x="269240" y="50800"/>
                </a:lnTo>
                <a:lnTo>
                  <a:pt x="269240" y="49530"/>
                </a:lnTo>
                <a:lnTo>
                  <a:pt x="284480" y="49530"/>
                </a:lnTo>
                <a:lnTo>
                  <a:pt x="284480" y="48260"/>
                </a:lnTo>
                <a:lnTo>
                  <a:pt x="299720" y="48260"/>
                </a:lnTo>
                <a:lnTo>
                  <a:pt x="299720" y="46990"/>
                </a:lnTo>
                <a:lnTo>
                  <a:pt x="314960" y="46990"/>
                </a:lnTo>
                <a:lnTo>
                  <a:pt x="314960" y="45720"/>
                </a:lnTo>
                <a:lnTo>
                  <a:pt x="331470" y="45720"/>
                </a:lnTo>
                <a:lnTo>
                  <a:pt x="331470" y="44450"/>
                </a:lnTo>
                <a:lnTo>
                  <a:pt x="346710" y="44450"/>
                </a:lnTo>
                <a:lnTo>
                  <a:pt x="346710" y="43180"/>
                </a:lnTo>
                <a:lnTo>
                  <a:pt x="361950" y="43180"/>
                </a:lnTo>
                <a:lnTo>
                  <a:pt x="361950" y="41910"/>
                </a:lnTo>
                <a:lnTo>
                  <a:pt x="377190" y="41910"/>
                </a:lnTo>
                <a:lnTo>
                  <a:pt x="377190" y="40640"/>
                </a:lnTo>
                <a:lnTo>
                  <a:pt x="393700" y="40640"/>
                </a:lnTo>
                <a:lnTo>
                  <a:pt x="393700" y="39370"/>
                </a:lnTo>
                <a:lnTo>
                  <a:pt x="408940" y="39370"/>
                </a:lnTo>
                <a:lnTo>
                  <a:pt x="408940" y="38100"/>
                </a:lnTo>
                <a:lnTo>
                  <a:pt x="424180" y="38100"/>
                </a:lnTo>
                <a:lnTo>
                  <a:pt x="424180" y="36830"/>
                </a:lnTo>
                <a:lnTo>
                  <a:pt x="439420" y="36830"/>
                </a:lnTo>
                <a:lnTo>
                  <a:pt x="439420" y="35560"/>
                </a:lnTo>
                <a:lnTo>
                  <a:pt x="455930" y="35560"/>
                </a:lnTo>
                <a:lnTo>
                  <a:pt x="455930" y="34290"/>
                </a:lnTo>
                <a:lnTo>
                  <a:pt x="471170" y="34290"/>
                </a:lnTo>
                <a:lnTo>
                  <a:pt x="471170" y="33020"/>
                </a:lnTo>
                <a:lnTo>
                  <a:pt x="486410" y="33020"/>
                </a:lnTo>
                <a:lnTo>
                  <a:pt x="486410" y="31750"/>
                </a:lnTo>
                <a:lnTo>
                  <a:pt x="501650" y="31750"/>
                </a:lnTo>
                <a:lnTo>
                  <a:pt x="501650" y="30480"/>
                </a:lnTo>
                <a:lnTo>
                  <a:pt x="516890" y="30480"/>
                </a:lnTo>
                <a:lnTo>
                  <a:pt x="516890" y="29210"/>
                </a:lnTo>
                <a:lnTo>
                  <a:pt x="533400" y="29210"/>
                </a:lnTo>
                <a:lnTo>
                  <a:pt x="533400" y="27940"/>
                </a:lnTo>
                <a:lnTo>
                  <a:pt x="548640" y="27940"/>
                </a:lnTo>
                <a:lnTo>
                  <a:pt x="548640" y="26670"/>
                </a:lnTo>
                <a:lnTo>
                  <a:pt x="563880" y="26670"/>
                </a:lnTo>
                <a:lnTo>
                  <a:pt x="563880" y="25400"/>
                </a:lnTo>
                <a:lnTo>
                  <a:pt x="579120" y="25400"/>
                </a:lnTo>
                <a:lnTo>
                  <a:pt x="579120" y="24130"/>
                </a:lnTo>
                <a:lnTo>
                  <a:pt x="595630" y="24130"/>
                </a:lnTo>
                <a:lnTo>
                  <a:pt x="595630" y="22860"/>
                </a:lnTo>
                <a:lnTo>
                  <a:pt x="610870" y="22860"/>
                </a:lnTo>
                <a:lnTo>
                  <a:pt x="610870" y="21590"/>
                </a:lnTo>
                <a:lnTo>
                  <a:pt x="626110" y="21590"/>
                </a:lnTo>
                <a:lnTo>
                  <a:pt x="626110" y="20320"/>
                </a:lnTo>
                <a:lnTo>
                  <a:pt x="641350" y="20320"/>
                </a:lnTo>
                <a:lnTo>
                  <a:pt x="641350" y="19050"/>
                </a:lnTo>
                <a:lnTo>
                  <a:pt x="657860" y="19050"/>
                </a:lnTo>
                <a:lnTo>
                  <a:pt x="657860" y="17780"/>
                </a:lnTo>
                <a:lnTo>
                  <a:pt x="673100" y="17780"/>
                </a:lnTo>
                <a:lnTo>
                  <a:pt x="673100" y="16510"/>
                </a:lnTo>
                <a:lnTo>
                  <a:pt x="688340" y="16510"/>
                </a:lnTo>
                <a:lnTo>
                  <a:pt x="688340" y="15240"/>
                </a:lnTo>
                <a:lnTo>
                  <a:pt x="703580" y="15240"/>
                </a:lnTo>
                <a:lnTo>
                  <a:pt x="703580" y="13970"/>
                </a:lnTo>
                <a:lnTo>
                  <a:pt x="718820" y="13970"/>
                </a:lnTo>
                <a:lnTo>
                  <a:pt x="718820" y="12700"/>
                </a:lnTo>
                <a:lnTo>
                  <a:pt x="735330" y="12700"/>
                </a:lnTo>
                <a:lnTo>
                  <a:pt x="735330" y="11430"/>
                </a:lnTo>
                <a:lnTo>
                  <a:pt x="750570" y="11430"/>
                </a:lnTo>
                <a:lnTo>
                  <a:pt x="750570" y="10160"/>
                </a:lnTo>
                <a:lnTo>
                  <a:pt x="765810" y="10160"/>
                </a:lnTo>
                <a:lnTo>
                  <a:pt x="765810" y="8890"/>
                </a:lnTo>
                <a:lnTo>
                  <a:pt x="781050" y="8890"/>
                </a:lnTo>
                <a:lnTo>
                  <a:pt x="781050" y="7620"/>
                </a:lnTo>
                <a:lnTo>
                  <a:pt x="797560" y="7620"/>
                </a:lnTo>
                <a:lnTo>
                  <a:pt x="797560" y="6350"/>
                </a:lnTo>
                <a:lnTo>
                  <a:pt x="812800" y="6350"/>
                </a:lnTo>
                <a:lnTo>
                  <a:pt x="812800" y="5080"/>
                </a:lnTo>
                <a:lnTo>
                  <a:pt x="828040" y="5080"/>
                </a:lnTo>
                <a:lnTo>
                  <a:pt x="828040" y="3810"/>
                </a:lnTo>
                <a:lnTo>
                  <a:pt x="843280" y="3810"/>
                </a:lnTo>
                <a:lnTo>
                  <a:pt x="843280" y="2540"/>
                </a:lnTo>
                <a:lnTo>
                  <a:pt x="859790" y="2540"/>
                </a:lnTo>
                <a:lnTo>
                  <a:pt x="859790" y="1270"/>
                </a:lnTo>
                <a:lnTo>
                  <a:pt x="875030" y="1270"/>
                </a:lnTo>
                <a:lnTo>
                  <a:pt x="87503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5334" y="946149"/>
            <a:ext cx="1187025" cy="891540"/>
          </a:xfrm>
          <a:custGeom>
            <a:avLst/>
            <a:gdLst/>
            <a:ahLst/>
            <a:cxnLst/>
            <a:rect l="l" t="t" r="r" b="b"/>
            <a:pathLst>
              <a:path w="890269" h="891539">
                <a:moveTo>
                  <a:pt x="890270" y="0"/>
                </a:moveTo>
                <a:lnTo>
                  <a:pt x="781050" y="0"/>
                </a:lnTo>
                <a:lnTo>
                  <a:pt x="781050" y="163830"/>
                </a:lnTo>
                <a:lnTo>
                  <a:pt x="0" y="163830"/>
                </a:lnTo>
                <a:lnTo>
                  <a:pt x="0" y="891540"/>
                </a:lnTo>
                <a:lnTo>
                  <a:pt x="890270" y="891540"/>
                </a:lnTo>
                <a:lnTo>
                  <a:pt x="890270" y="163830"/>
                </a:lnTo>
                <a:lnTo>
                  <a:pt x="89027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910079"/>
            <a:ext cx="1171787" cy="71120"/>
          </a:xfrm>
          <a:custGeom>
            <a:avLst/>
            <a:gdLst/>
            <a:ahLst/>
            <a:cxnLst/>
            <a:rect l="l" t="t" r="r" b="b"/>
            <a:pathLst>
              <a:path w="878840" h="71119">
                <a:moveTo>
                  <a:pt x="87884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1120"/>
                </a:lnTo>
                <a:lnTo>
                  <a:pt x="24130" y="71120"/>
                </a:lnTo>
                <a:lnTo>
                  <a:pt x="24130" y="69850"/>
                </a:lnTo>
                <a:lnTo>
                  <a:pt x="39370" y="69850"/>
                </a:lnTo>
                <a:lnTo>
                  <a:pt x="39370" y="68580"/>
                </a:lnTo>
                <a:lnTo>
                  <a:pt x="54610" y="68580"/>
                </a:lnTo>
                <a:lnTo>
                  <a:pt x="54610" y="67310"/>
                </a:lnTo>
                <a:lnTo>
                  <a:pt x="71120" y="67310"/>
                </a:lnTo>
                <a:lnTo>
                  <a:pt x="71120" y="66040"/>
                </a:lnTo>
                <a:lnTo>
                  <a:pt x="86360" y="66040"/>
                </a:lnTo>
                <a:lnTo>
                  <a:pt x="86360" y="64770"/>
                </a:lnTo>
                <a:lnTo>
                  <a:pt x="101600" y="64770"/>
                </a:lnTo>
                <a:lnTo>
                  <a:pt x="101600" y="63500"/>
                </a:lnTo>
                <a:lnTo>
                  <a:pt x="116840" y="63500"/>
                </a:lnTo>
                <a:lnTo>
                  <a:pt x="116840" y="62230"/>
                </a:lnTo>
                <a:lnTo>
                  <a:pt x="132080" y="62230"/>
                </a:lnTo>
                <a:lnTo>
                  <a:pt x="132080" y="60960"/>
                </a:lnTo>
                <a:lnTo>
                  <a:pt x="148590" y="60960"/>
                </a:lnTo>
                <a:lnTo>
                  <a:pt x="148590" y="59690"/>
                </a:lnTo>
                <a:lnTo>
                  <a:pt x="163830" y="59690"/>
                </a:lnTo>
                <a:lnTo>
                  <a:pt x="163830" y="58420"/>
                </a:lnTo>
                <a:lnTo>
                  <a:pt x="179070" y="58420"/>
                </a:lnTo>
                <a:lnTo>
                  <a:pt x="179070" y="57150"/>
                </a:lnTo>
                <a:lnTo>
                  <a:pt x="194310" y="57150"/>
                </a:lnTo>
                <a:lnTo>
                  <a:pt x="194310" y="55880"/>
                </a:lnTo>
                <a:lnTo>
                  <a:pt x="210820" y="55880"/>
                </a:lnTo>
                <a:lnTo>
                  <a:pt x="210820" y="54610"/>
                </a:lnTo>
                <a:lnTo>
                  <a:pt x="226060" y="54610"/>
                </a:lnTo>
                <a:lnTo>
                  <a:pt x="226060" y="53340"/>
                </a:lnTo>
                <a:lnTo>
                  <a:pt x="241300" y="53340"/>
                </a:lnTo>
                <a:lnTo>
                  <a:pt x="241300" y="52070"/>
                </a:lnTo>
                <a:lnTo>
                  <a:pt x="256540" y="52070"/>
                </a:lnTo>
                <a:lnTo>
                  <a:pt x="256540" y="50800"/>
                </a:lnTo>
                <a:lnTo>
                  <a:pt x="273050" y="50800"/>
                </a:lnTo>
                <a:lnTo>
                  <a:pt x="273050" y="49530"/>
                </a:lnTo>
                <a:lnTo>
                  <a:pt x="288290" y="49530"/>
                </a:lnTo>
                <a:lnTo>
                  <a:pt x="288290" y="48260"/>
                </a:lnTo>
                <a:lnTo>
                  <a:pt x="303530" y="48260"/>
                </a:lnTo>
                <a:lnTo>
                  <a:pt x="303530" y="46990"/>
                </a:lnTo>
                <a:lnTo>
                  <a:pt x="318770" y="46990"/>
                </a:lnTo>
                <a:lnTo>
                  <a:pt x="318770" y="45720"/>
                </a:lnTo>
                <a:lnTo>
                  <a:pt x="334010" y="45720"/>
                </a:lnTo>
                <a:lnTo>
                  <a:pt x="334010" y="44450"/>
                </a:lnTo>
                <a:lnTo>
                  <a:pt x="350520" y="44450"/>
                </a:lnTo>
                <a:lnTo>
                  <a:pt x="350520" y="43180"/>
                </a:lnTo>
                <a:lnTo>
                  <a:pt x="365760" y="43180"/>
                </a:lnTo>
                <a:lnTo>
                  <a:pt x="365760" y="41910"/>
                </a:lnTo>
                <a:lnTo>
                  <a:pt x="381000" y="41910"/>
                </a:lnTo>
                <a:lnTo>
                  <a:pt x="381000" y="40640"/>
                </a:lnTo>
                <a:lnTo>
                  <a:pt x="396240" y="40640"/>
                </a:lnTo>
                <a:lnTo>
                  <a:pt x="396240" y="39370"/>
                </a:lnTo>
                <a:lnTo>
                  <a:pt x="412750" y="39370"/>
                </a:lnTo>
                <a:lnTo>
                  <a:pt x="412750" y="38100"/>
                </a:lnTo>
                <a:lnTo>
                  <a:pt x="427990" y="38100"/>
                </a:lnTo>
                <a:lnTo>
                  <a:pt x="427990" y="36830"/>
                </a:lnTo>
                <a:lnTo>
                  <a:pt x="443230" y="36830"/>
                </a:lnTo>
                <a:lnTo>
                  <a:pt x="443230" y="35560"/>
                </a:lnTo>
                <a:lnTo>
                  <a:pt x="458470" y="35560"/>
                </a:lnTo>
                <a:lnTo>
                  <a:pt x="458470" y="34290"/>
                </a:lnTo>
                <a:lnTo>
                  <a:pt x="474980" y="34290"/>
                </a:lnTo>
                <a:lnTo>
                  <a:pt x="474980" y="33020"/>
                </a:lnTo>
                <a:lnTo>
                  <a:pt x="490220" y="33020"/>
                </a:lnTo>
                <a:lnTo>
                  <a:pt x="490220" y="31750"/>
                </a:lnTo>
                <a:lnTo>
                  <a:pt x="505460" y="31750"/>
                </a:lnTo>
                <a:lnTo>
                  <a:pt x="505460" y="30480"/>
                </a:lnTo>
                <a:lnTo>
                  <a:pt x="520700" y="30480"/>
                </a:lnTo>
                <a:lnTo>
                  <a:pt x="520700" y="29210"/>
                </a:lnTo>
                <a:lnTo>
                  <a:pt x="535940" y="29210"/>
                </a:lnTo>
                <a:lnTo>
                  <a:pt x="535940" y="27940"/>
                </a:lnTo>
                <a:lnTo>
                  <a:pt x="552450" y="27940"/>
                </a:lnTo>
                <a:lnTo>
                  <a:pt x="552450" y="26670"/>
                </a:lnTo>
                <a:lnTo>
                  <a:pt x="567690" y="26670"/>
                </a:lnTo>
                <a:lnTo>
                  <a:pt x="567690" y="25400"/>
                </a:lnTo>
                <a:lnTo>
                  <a:pt x="582930" y="25400"/>
                </a:lnTo>
                <a:lnTo>
                  <a:pt x="582930" y="24130"/>
                </a:lnTo>
                <a:lnTo>
                  <a:pt x="598170" y="24130"/>
                </a:lnTo>
                <a:lnTo>
                  <a:pt x="598170" y="22860"/>
                </a:lnTo>
                <a:lnTo>
                  <a:pt x="614680" y="22860"/>
                </a:lnTo>
                <a:lnTo>
                  <a:pt x="614680" y="21590"/>
                </a:lnTo>
                <a:lnTo>
                  <a:pt x="629920" y="21590"/>
                </a:lnTo>
                <a:lnTo>
                  <a:pt x="629920" y="20320"/>
                </a:lnTo>
                <a:lnTo>
                  <a:pt x="645160" y="20320"/>
                </a:lnTo>
                <a:lnTo>
                  <a:pt x="645160" y="19050"/>
                </a:lnTo>
                <a:lnTo>
                  <a:pt x="660400" y="19050"/>
                </a:lnTo>
                <a:lnTo>
                  <a:pt x="660400" y="17780"/>
                </a:lnTo>
                <a:lnTo>
                  <a:pt x="676910" y="17780"/>
                </a:lnTo>
                <a:lnTo>
                  <a:pt x="676910" y="16510"/>
                </a:lnTo>
                <a:lnTo>
                  <a:pt x="692150" y="16510"/>
                </a:lnTo>
                <a:lnTo>
                  <a:pt x="692150" y="15240"/>
                </a:lnTo>
                <a:lnTo>
                  <a:pt x="707390" y="15240"/>
                </a:lnTo>
                <a:lnTo>
                  <a:pt x="707390" y="13970"/>
                </a:lnTo>
                <a:lnTo>
                  <a:pt x="722630" y="13970"/>
                </a:lnTo>
                <a:lnTo>
                  <a:pt x="722630" y="12700"/>
                </a:lnTo>
                <a:lnTo>
                  <a:pt x="737870" y="12700"/>
                </a:lnTo>
                <a:lnTo>
                  <a:pt x="737870" y="11430"/>
                </a:lnTo>
                <a:lnTo>
                  <a:pt x="754380" y="11430"/>
                </a:lnTo>
                <a:lnTo>
                  <a:pt x="754380" y="10160"/>
                </a:lnTo>
                <a:lnTo>
                  <a:pt x="769620" y="10160"/>
                </a:lnTo>
                <a:lnTo>
                  <a:pt x="769620" y="8890"/>
                </a:lnTo>
                <a:lnTo>
                  <a:pt x="784860" y="8890"/>
                </a:lnTo>
                <a:lnTo>
                  <a:pt x="784860" y="7620"/>
                </a:lnTo>
                <a:lnTo>
                  <a:pt x="800100" y="7620"/>
                </a:lnTo>
                <a:lnTo>
                  <a:pt x="800100" y="6350"/>
                </a:lnTo>
                <a:lnTo>
                  <a:pt x="816610" y="6350"/>
                </a:lnTo>
                <a:lnTo>
                  <a:pt x="816610" y="5080"/>
                </a:lnTo>
                <a:lnTo>
                  <a:pt x="831850" y="5080"/>
                </a:lnTo>
                <a:lnTo>
                  <a:pt x="831850" y="3810"/>
                </a:lnTo>
                <a:lnTo>
                  <a:pt x="847090" y="3810"/>
                </a:lnTo>
                <a:lnTo>
                  <a:pt x="847090" y="2540"/>
                </a:lnTo>
                <a:lnTo>
                  <a:pt x="862330" y="2540"/>
                </a:lnTo>
                <a:lnTo>
                  <a:pt x="862330" y="1270"/>
                </a:lnTo>
                <a:lnTo>
                  <a:pt x="878840" y="1270"/>
                </a:lnTo>
                <a:lnTo>
                  <a:pt x="878840" y="0"/>
                </a:lnTo>
                <a:close/>
              </a:path>
            </a:pathLst>
          </a:custGeom>
          <a:solidFill>
            <a:srgbClr val="6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46149"/>
            <a:ext cx="1185333" cy="963930"/>
          </a:xfrm>
          <a:custGeom>
            <a:avLst/>
            <a:gdLst/>
            <a:ahLst/>
            <a:cxnLst/>
            <a:rect l="l" t="t" r="r" b="b"/>
            <a:pathLst>
              <a:path w="889000" h="963930">
                <a:moveTo>
                  <a:pt x="889000" y="0"/>
                </a:moveTo>
                <a:lnTo>
                  <a:pt x="834390" y="0"/>
                </a:lnTo>
                <a:lnTo>
                  <a:pt x="834390" y="163830"/>
                </a:lnTo>
                <a:lnTo>
                  <a:pt x="0" y="163830"/>
                </a:lnTo>
                <a:lnTo>
                  <a:pt x="0" y="963930"/>
                </a:lnTo>
                <a:lnTo>
                  <a:pt x="889000" y="963930"/>
                </a:lnTo>
                <a:lnTo>
                  <a:pt x="889000" y="163830"/>
                </a:lnTo>
                <a:lnTo>
                  <a:pt x="889000" y="0"/>
                </a:lnTo>
                <a:close/>
              </a:path>
            </a:pathLst>
          </a:custGeom>
          <a:solidFill>
            <a:srgbClr val="6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6240" y="370840"/>
            <a:ext cx="369147" cy="739140"/>
          </a:xfrm>
          <a:custGeom>
            <a:avLst/>
            <a:gdLst/>
            <a:ahLst/>
            <a:cxnLst/>
            <a:rect l="l" t="t" r="r" b="b"/>
            <a:pathLst>
              <a:path w="276859" h="739140">
                <a:moveTo>
                  <a:pt x="0" y="739139"/>
                </a:moveTo>
                <a:lnTo>
                  <a:pt x="276860" y="739139"/>
                </a:lnTo>
                <a:lnTo>
                  <a:pt x="27686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9653693" cy="1905000"/>
            <a:chOff x="0" y="0"/>
            <a:chExt cx="7240270" cy="1905000"/>
          </a:xfrm>
        </p:grpSpPr>
        <p:sp>
          <p:nvSpPr>
            <p:cNvPr id="24" name="object 24"/>
            <p:cNvSpPr/>
            <p:nvPr/>
          </p:nvSpPr>
          <p:spPr>
            <a:xfrm>
              <a:off x="6685280" y="0"/>
              <a:ext cx="554990" cy="1513840"/>
            </a:xfrm>
            <a:custGeom>
              <a:avLst/>
              <a:gdLst/>
              <a:ahLst/>
              <a:cxnLst/>
              <a:rect l="l" t="t" r="r" b="b"/>
              <a:pathLst>
                <a:path w="554990" h="1513840">
                  <a:moveTo>
                    <a:pt x="44450" y="1510030"/>
                  </a:moveTo>
                  <a:lnTo>
                    <a:pt x="0" y="1510030"/>
                  </a:lnTo>
                  <a:lnTo>
                    <a:pt x="0" y="1511300"/>
                  </a:lnTo>
                  <a:lnTo>
                    <a:pt x="0" y="1512570"/>
                  </a:lnTo>
                  <a:lnTo>
                    <a:pt x="1270" y="1512570"/>
                  </a:lnTo>
                  <a:lnTo>
                    <a:pt x="1270" y="1513840"/>
                  </a:lnTo>
                  <a:lnTo>
                    <a:pt x="22860" y="1513840"/>
                  </a:lnTo>
                  <a:lnTo>
                    <a:pt x="22860" y="1512570"/>
                  </a:lnTo>
                  <a:lnTo>
                    <a:pt x="22860" y="1511300"/>
                  </a:lnTo>
                  <a:lnTo>
                    <a:pt x="44450" y="1511300"/>
                  </a:lnTo>
                  <a:lnTo>
                    <a:pt x="44450" y="1510030"/>
                  </a:lnTo>
                  <a:close/>
                </a:path>
                <a:path w="554990" h="1513840">
                  <a:moveTo>
                    <a:pt x="889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67310" y="1508760"/>
                  </a:lnTo>
                  <a:lnTo>
                    <a:pt x="67310" y="1510030"/>
                  </a:lnTo>
                  <a:lnTo>
                    <a:pt x="88900" y="1510030"/>
                  </a:lnTo>
                  <a:lnTo>
                    <a:pt x="88900" y="1508760"/>
                  </a:lnTo>
                  <a:lnTo>
                    <a:pt x="88900" y="1507490"/>
                  </a:lnTo>
                  <a:close/>
                </a:path>
                <a:path w="554990" h="1513840">
                  <a:moveTo>
                    <a:pt x="153670" y="1503680"/>
                  </a:moveTo>
                  <a:lnTo>
                    <a:pt x="0" y="1503680"/>
                  </a:lnTo>
                  <a:lnTo>
                    <a:pt x="0" y="1504950"/>
                  </a:lnTo>
                  <a:lnTo>
                    <a:pt x="0" y="1506220"/>
                  </a:lnTo>
                  <a:lnTo>
                    <a:pt x="110490" y="1506220"/>
                  </a:lnTo>
                  <a:lnTo>
                    <a:pt x="110490" y="1507490"/>
                  </a:lnTo>
                  <a:lnTo>
                    <a:pt x="132080" y="1507490"/>
                  </a:lnTo>
                  <a:lnTo>
                    <a:pt x="132080" y="1506220"/>
                  </a:lnTo>
                  <a:lnTo>
                    <a:pt x="132080" y="1504950"/>
                  </a:lnTo>
                  <a:lnTo>
                    <a:pt x="153670" y="1504950"/>
                  </a:lnTo>
                  <a:lnTo>
                    <a:pt x="153670" y="1503680"/>
                  </a:lnTo>
                  <a:close/>
                </a:path>
                <a:path w="554990" h="1513840">
                  <a:moveTo>
                    <a:pt x="19685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175260" y="1502410"/>
                  </a:lnTo>
                  <a:lnTo>
                    <a:pt x="175260" y="1503680"/>
                  </a:lnTo>
                  <a:lnTo>
                    <a:pt x="196850" y="1503680"/>
                  </a:lnTo>
                  <a:lnTo>
                    <a:pt x="196850" y="1502410"/>
                  </a:lnTo>
                  <a:lnTo>
                    <a:pt x="196850" y="1501140"/>
                  </a:lnTo>
                  <a:close/>
                </a:path>
                <a:path w="554990" h="1513840">
                  <a:moveTo>
                    <a:pt x="261620" y="1497330"/>
                  </a:moveTo>
                  <a:lnTo>
                    <a:pt x="0" y="1497330"/>
                  </a:lnTo>
                  <a:lnTo>
                    <a:pt x="0" y="1498600"/>
                  </a:lnTo>
                  <a:lnTo>
                    <a:pt x="0" y="1499870"/>
                  </a:lnTo>
                  <a:lnTo>
                    <a:pt x="218440" y="1499870"/>
                  </a:lnTo>
                  <a:lnTo>
                    <a:pt x="218440" y="1501140"/>
                  </a:lnTo>
                  <a:lnTo>
                    <a:pt x="240030" y="1501140"/>
                  </a:lnTo>
                  <a:lnTo>
                    <a:pt x="240030" y="1499870"/>
                  </a:lnTo>
                  <a:lnTo>
                    <a:pt x="240030" y="1498600"/>
                  </a:lnTo>
                  <a:lnTo>
                    <a:pt x="261620" y="1498600"/>
                  </a:lnTo>
                  <a:lnTo>
                    <a:pt x="261620" y="1497330"/>
                  </a:lnTo>
                  <a:close/>
                </a:path>
                <a:path w="554990" h="151384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  <a:path w="554990" h="1513840">
                  <a:moveTo>
                    <a:pt x="304800" y="1494790"/>
                  </a:moveTo>
                  <a:lnTo>
                    <a:pt x="279400" y="1494790"/>
                  </a:ln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83210" y="1496060"/>
                  </a:lnTo>
                  <a:lnTo>
                    <a:pt x="283210" y="1497330"/>
                  </a:lnTo>
                  <a:lnTo>
                    <a:pt x="304800" y="1497330"/>
                  </a:lnTo>
                  <a:lnTo>
                    <a:pt x="304800" y="1496060"/>
                  </a:lnTo>
                  <a:lnTo>
                    <a:pt x="304800" y="1494790"/>
                  </a:lnTo>
                  <a:close/>
                </a:path>
                <a:path w="554990" h="1513840">
                  <a:moveTo>
                    <a:pt x="369570" y="1490980"/>
                  </a:moveTo>
                  <a:lnTo>
                    <a:pt x="279400" y="1490980"/>
                  </a:ln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326390" y="1493520"/>
                  </a:lnTo>
                  <a:lnTo>
                    <a:pt x="326390" y="1494790"/>
                  </a:lnTo>
                  <a:lnTo>
                    <a:pt x="347980" y="1494790"/>
                  </a:lnTo>
                  <a:lnTo>
                    <a:pt x="347980" y="1493520"/>
                  </a:lnTo>
                  <a:lnTo>
                    <a:pt x="347980" y="1492250"/>
                  </a:lnTo>
                  <a:lnTo>
                    <a:pt x="369570" y="1492250"/>
                  </a:lnTo>
                  <a:lnTo>
                    <a:pt x="369570" y="1490980"/>
                  </a:lnTo>
                  <a:close/>
                </a:path>
                <a:path w="554990" h="1513840">
                  <a:moveTo>
                    <a:pt x="414020" y="1488440"/>
                  </a:moveTo>
                  <a:lnTo>
                    <a:pt x="279400" y="1488440"/>
                  </a:ln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392430" y="1489710"/>
                  </a:lnTo>
                  <a:lnTo>
                    <a:pt x="392430" y="1490980"/>
                  </a:lnTo>
                  <a:lnTo>
                    <a:pt x="414020" y="1490980"/>
                  </a:lnTo>
                  <a:lnTo>
                    <a:pt x="414020" y="1489710"/>
                  </a:lnTo>
                  <a:lnTo>
                    <a:pt x="414020" y="1488440"/>
                  </a:lnTo>
                  <a:close/>
                </a:path>
                <a:path w="554990" h="1513840">
                  <a:moveTo>
                    <a:pt x="478790" y="1484630"/>
                  </a:moveTo>
                  <a:lnTo>
                    <a:pt x="279400" y="1484630"/>
                  </a:ln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435610" y="1487170"/>
                  </a:lnTo>
                  <a:lnTo>
                    <a:pt x="435610" y="1488440"/>
                  </a:lnTo>
                  <a:lnTo>
                    <a:pt x="457200" y="1488440"/>
                  </a:lnTo>
                  <a:lnTo>
                    <a:pt x="457200" y="1487170"/>
                  </a:lnTo>
                  <a:lnTo>
                    <a:pt x="457200" y="1485900"/>
                  </a:lnTo>
                  <a:lnTo>
                    <a:pt x="478790" y="1485900"/>
                  </a:lnTo>
                  <a:lnTo>
                    <a:pt x="478790" y="1484630"/>
                  </a:lnTo>
                  <a:close/>
                </a:path>
                <a:path w="554990" h="1513840">
                  <a:moveTo>
                    <a:pt x="521970" y="1482090"/>
                  </a:moveTo>
                  <a:lnTo>
                    <a:pt x="279400" y="1482090"/>
                  </a:ln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500380" y="1483360"/>
                  </a:lnTo>
                  <a:lnTo>
                    <a:pt x="500380" y="1484630"/>
                  </a:lnTo>
                  <a:lnTo>
                    <a:pt x="521970" y="1484630"/>
                  </a:lnTo>
                  <a:lnTo>
                    <a:pt x="521970" y="1483360"/>
                  </a:lnTo>
                  <a:lnTo>
                    <a:pt x="521970" y="1482090"/>
                  </a:lnTo>
                  <a:close/>
                </a:path>
                <a:path w="554990" h="1513840">
                  <a:moveTo>
                    <a:pt x="554990" y="1111250"/>
                  </a:moveTo>
                  <a:lnTo>
                    <a:pt x="279400" y="1111250"/>
                  </a:ln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543560" y="1480820"/>
                  </a:lnTo>
                  <a:lnTo>
                    <a:pt x="543560" y="1482090"/>
                  </a:lnTo>
                  <a:lnTo>
                    <a:pt x="554990" y="1482090"/>
                  </a:lnTo>
                  <a:lnTo>
                    <a:pt x="554990" y="1480820"/>
                  </a:lnTo>
                  <a:lnTo>
                    <a:pt x="554990" y="111125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07150" y="0"/>
              <a:ext cx="278130" cy="1529080"/>
            </a:xfrm>
            <a:custGeom>
              <a:avLst/>
              <a:gdLst/>
              <a:ahLst/>
              <a:cxnLst/>
              <a:rect l="l" t="t" r="r" b="b"/>
              <a:pathLst>
                <a:path w="278129" h="1529080">
                  <a:moveTo>
                    <a:pt x="4191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0320" y="1527810"/>
                  </a:lnTo>
                  <a:lnTo>
                    <a:pt x="20320" y="1529080"/>
                  </a:lnTo>
                  <a:lnTo>
                    <a:pt x="41910" y="1529080"/>
                  </a:lnTo>
                  <a:lnTo>
                    <a:pt x="41910" y="1527810"/>
                  </a:lnTo>
                  <a:lnTo>
                    <a:pt x="41910" y="1526540"/>
                  </a:lnTo>
                  <a:close/>
                </a:path>
                <a:path w="278129" h="1529080">
                  <a:moveTo>
                    <a:pt x="106680" y="1522730"/>
                  </a:moveTo>
                  <a:lnTo>
                    <a:pt x="0" y="1522730"/>
                  </a:lnTo>
                  <a:lnTo>
                    <a:pt x="0" y="1524000"/>
                  </a:lnTo>
                  <a:lnTo>
                    <a:pt x="0" y="1525270"/>
                  </a:lnTo>
                  <a:lnTo>
                    <a:pt x="63500" y="1525270"/>
                  </a:lnTo>
                  <a:lnTo>
                    <a:pt x="63500" y="1526540"/>
                  </a:lnTo>
                  <a:lnTo>
                    <a:pt x="85090" y="1526540"/>
                  </a:lnTo>
                  <a:lnTo>
                    <a:pt x="85090" y="1525270"/>
                  </a:lnTo>
                  <a:lnTo>
                    <a:pt x="85090" y="1524000"/>
                  </a:lnTo>
                  <a:lnTo>
                    <a:pt x="106680" y="1524000"/>
                  </a:lnTo>
                  <a:lnTo>
                    <a:pt x="106680" y="1522730"/>
                  </a:lnTo>
                  <a:close/>
                </a:path>
                <a:path w="278129" h="1529080">
                  <a:moveTo>
                    <a:pt x="149847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128270" y="1521460"/>
                  </a:lnTo>
                  <a:lnTo>
                    <a:pt x="128270" y="1522730"/>
                  </a:lnTo>
                  <a:lnTo>
                    <a:pt x="149847" y="1522730"/>
                  </a:lnTo>
                  <a:lnTo>
                    <a:pt x="149847" y="1521460"/>
                  </a:lnTo>
                  <a:lnTo>
                    <a:pt x="149847" y="1520190"/>
                  </a:lnTo>
                  <a:close/>
                </a:path>
                <a:path w="278129" h="1529080">
                  <a:moveTo>
                    <a:pt x="214630" y="1516380"/>
                  </a:moveTo>
                  <a:lnTo>
                    <a:pt x="0" y="1516380"/>
                  </a:lnTo>
                  <a:lnTo>
                    <a:pt x="0" y="1517650"/>
                  </a:lnTo>
                  <a:lnTo>
                    <a:pt x="0" y="1518920"/>
                  </a:lnTo>
                  <a:lnTo>
                    <a:pt x="171450" y="1518920"/>
                  </a:lnTo>
                  <a:lnTo>
                    <a:pt x="171450" y="1520190"/>
                  </a:lnTo>
                  <a:lnTo>
                    <a:pt x="193040" y="1520190"/>
                  </a:lnTo>
                  <a:lnTo>
                    <a:pt x="193040" y="1518920"/>
                  </a:lnTo>
                  <a:lnTo>
                    <a:pt x="193040" y="1517650"/>
                  </a:lnTo>
                  <a:lnTo>
                    <a:pt x="214630" y="1517650"/>
                  </a:lnTo>
                  <a:lnTo>
                    <a:pt x="214630" y="1516380"/>
                  </a:lnTo>
                  <a:close/>
                </a:path>
                <a:path w="278129" h="1529080">
                  <a:moveTo>
                    <a:pt x="25781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36220" y="1515110"/>
                  </a:lnTo>
                  <a:lnTo>
                    <a:pt x="236220" y="1516380"/>
                  </a:lnTo>
                  <a:lnTo>
                    <a:pt x="257810" y="1516380"/>
                  </a:lnTo>
                  <a:lnTo>
                    <a:pt x="257810" y="1515110"/>
                  </a:lnTo>
                  <a:lnTo>
                    <a:pt x="257810" y="1513840"/>
                  </a:lnTo>
                  <a:close/>
                </a:path>
                <a:path w="278129" h="15290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290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290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290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290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290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290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290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290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290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290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290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27750" y="0"/>
              <a:ext cx="279400" cy="1545590"/>
            </a:xfrm>
            <a:custGeom>
              <a:avLst/>
              <a:gdLst/>
              <a:ahLst/>
              <a:cxnLst/>
              <a:rect l="l" t="t" r="r" b="b"/>
              <a:pathLst>
                <a:path w="279400" h="1545590">
                  <a:moveTo>
                    <a:pt x="60960" y="1541780"/>
                  </a:moveTo>
                  <a:lnTo>
                    <a:pt x="0" y="1541780"/>
                  </a:lnTo>
                  <a:lnTo>
                    <a:pt x="0" y="1543050"/>
                  </a:lnTo>
                  <a:lnTo>
                    <a:pt x="0" y="1544320"/>
                  </a:lnTo>
                  <a:lnTo>
                    <a:pt x="17780" y="1544320"/>
                  </a:lnTo>
                  <a:lnTo>
                    <a:pt x="17780" y="1545590"/>
                  </a:lnTo>
                  <a:lnTo>
                    <a:pt x="39370" y="1545590"/>
                  </a:lnTo>
                  <a:lnTo>
                    <a:pt x="39370" y="1544320"/>
                  </a:lnTo>
                  <a:lnTo>
                    <a:pt x="39370" y="1543050"/>
                  </a:lnTo>
                  <a:lnTo>
                    <a:pt x="60960" y="1543050"/>
                  </a:lnTo>
                  <a:lnTo>
                    <a:pt x="60960" y="1541780"/>
                  </a:lnTo>
                  <a:close/>
                </a:path>
                <a:path w="279400" h="1545590">
                  <a:moveTo>
                    <a:pt x="10414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82550" y="1540510"/>
                  </a:lnTo>
                  <a:lnTo>
                    <a:pt x="82550" y="1541780"/>
                  </a:lnTo>
                  <a:lnTo>
                    <a:pt x="104140" y="1541780"/>
                  </a:lnTo>
                  <a:lnTo>
                    <a:pt x="104140" y="1540510"/>
                  </a:lnTo>
                  <a:lnTo>
                    <a:pt x="104140" y="1539240"/>
                  </a:lnTo>
                  <a:close/>
                </a:path>
                <a:path w="279400" h="1545590">
                  <a:moveTo>
                    <a:pt x="168910" y="1535430"/>
                  </a:moveTo>
                  <a:lnTo>
                    <a:pt x="0" y="1535430"/>
                  </a:lnTo>
                  <a:lnTo>
                    <a:pt x="0" y="1536700"/>
                  </a:lnTo>
                  <a:lnTo>
                    <a:pt x="0" y="1537970"/>
                  </a:lnTo>
                  <a:lnTo>
                    <a:pt x="125730" y="1537970"/>
                  </a:lnTo>
                  <a:lnTo>
                    <a:pt x="125730" y="1539240"/>
                  </a:lnTo>
                  <a:lnTo>
                    <a:pt x="147320" y="1539240"/>
                  </a:lnTo>
                  <a:lnTo>
                    <a:pt x="147320" y="1537970"/>
                  </a:lnTo>
                  <a:lnTo>
                    <a:pt x="147320" y="1536700"/>
                  </a:lnTo>
                  <a:lnTo>
                    <a:pt x="168910" y="1536700"/>
                  </a:lnTo>
                  <a:lnTo>
                    <a:pt x="168910" y="1535430"/>
                  </a:lnTo>
                  <a:close/>
                </a:path>
                <a:path w="279400" h="1545590">
                  <a:moveTo>
                    <a:pt x="21209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190500" y="1534160"/>
                  </a:lnTo>
                  <a:lnTo>
                    <a:pt x="190500" y="1535430"/>
                  </a:lnTo>
                  <a:lnTo>
                    <a:pt x="212090" y="1535430"/>
                  </a:lnTo>
                  <a:lnTo>
                    <a:pt x="212090" y="1534160"/>
                  </a:lnTo>
                  <a:lnTo>
                    <a:pt x="212090" y="1532890"/>
                  </a:lnTo>
                  <a:close/>
                </a:path>
                <a:path w="279400" h="1545590">
                  <a:moveTo>
                    <a:pt x="276860" y="1529080"/>
                  </a:moveTo>
                  <a:lnTo>
                    <a:pt x="0" y="1529080"/>
                  </a:lnTo>
                  <a:lnTo>
                    <a:pt x="0" y="1530350"/>
                  </a:lnTo>
                  <a:lnTo>
                    <a:pt x="0" y="1531620"/>
                  </a:lnTo>
                  <a:lnTo>
                    <a:pt x="233680" y="1531620"/>
                  </a:lnTo>
                  <a:lnTo>
                    <a:pt x="233680" y="1532890"/>
                  </a:lnTo>
                  <a:lnTo>
                    <a:pt x="255270" y="1532890"/>
                  </a:lnTo>
                  <a:lnTo>
                    <a:pt x="255270" y="1531620"/>
                  </a:lnTo>
                  <a:lnTo>
                    <a:pt x="255270" y="1530350"/>
                  </a:lnTo>
                  <a:lnTo>
                    <a:pt x="276860" y="1530350"/>
                  </a:lnTo>
                  <a:lnTo>
                    <a:pt x="276860" y="1529080"/>
                  </a:lnTo>
                  <a:close/>
                </a:path>
                <a:path w="279400" h="154559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54559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54559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54559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54559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54559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54559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54559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54559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54559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54559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54559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54559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54559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54559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54559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54559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9620" y="0"/>
              <a:ext cx="278130" cy="1562100"/>
            </a:xfrm>
            <a:custGeom>
              <a:avLst/>
              <a:gdLst/>
              <a:ahLst/>
              <a:cxnLst/>
              <a:rect l="l" t="t" r="r" b="b"/>
              <a:pathLst>
                <a:path w="278129" h="1562100">
                  <a:moveTo>
                    <a:pt x="13970" y="1560830"/>
                  </a:moveTo>
                  <a:lnTo>
                    <a:pt x="0" y="1560830"/>
                  </a:lnTo>
                  <a:lnTo>
                    <a:pt x="0" y="1562100"/>
                  </a:lnTo>
                  <a:lnTo>
                    <a:pt x="13970" y="1562100"/>
                  </a:lnTo>
                  <a:lnTo>
                    <a:pt x="13970" y="1560830"/>
                  </a:lnTo>
                  <a:close/>
                </a:path>
                <a:path w="278129" h="1562100">
                  <a:moveTo>
                    <a:pt x="5715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35560" y="1559560"/>
                  </a:lnTo>
                  <a:lnTo>
                    <a:pt x="35560" y="1560830"/>
                  </a:lnTo>
                  <a:lnTo>
                    <a:pt x="57150" y="1560830"/>
                  </a:lnTo>
                  <a:lnTo>
                    <a:pt x="57150" y="1559560"/>
                  </a:lnTo>
                  <a:lnTo>
                    <a:pt x="57150" y="1558290"/>
                  </a:lnTo>
                  <a:close/>
                </a:path>
                <a:path w="278129" h="1562100">
                  <a:moveTo>
                    <a:pt x="121920" y="1554480"/>
                  </a:moveTo>
                  <a:lnTo>
                    <a:pt x="0" y="1554480"/>
                  </a:lnTo>
                  <a:lnTo>
                    <a:pt x="0" y="1555750"/>
                  </a:lnTo>
                  <a:lnTo>
                    <a:pt x="0" y="1557020"/>
                  </a:lnTo>
                  <a:lnTo>
                    <a:pt x="78740" y="1557020"/>
                  </a:lnTo>
                  <a:lnTo>
                    <a:pt x="78740" y="1558290"/>
                  </a:lnTo>
                  <a:lnTo>
                    <a:pt x="100330" y="1558290"/>
                  </a:lnTo>
                  <a:lnTo>
                    <a:pt x="100330" y="1557020"/>
                  </a:lnTo>
                  <a:lnTo>
                    <a:pt x="100330" y="1555750"/>
                  </a:lnTo>
                  <a:lnTo>
                    <a:pt x="121920" y="1555750"/>
                  </a:lnTo>
                  <a:lnTo>
                    <a:pt x="121920" y="1554480"/>
                  </a:lnTo>
                  <a:close/>
                </a:path>
                <a:path w="278129" h="1562100">
                  <a:moveTo>
                    <a:pt x="1651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143510" y="1553210"/>
                  </a:lnTo>
                  <a:lnTo>
                    <a:pt x="143510" y="1554480"/>
                  </a:lnTo>
                  <a:lnTo>
                    <a:pt x="165100" y="1554480"/>
                  </a:lnTo>
                  <a:lnTo>
                    <a:pt x="165100" y="1553210"/>
                  </a:lnTo>
                  <a:lnTo>
                    <a:pt x="165100" y="1551940"/>
                  </a:lnTo>
                  <a:close/>
                </a:path>
                <a:path w="278129" h="1562100">
                  <a:moveTo>
                    <a:pt x="229870" y="1548130"/>
                  </a:moveTo>
                  <a:lnTo>
                    <a:pt x="0" y="1548130"/>
                  </a:lnTo>
                  <a:lnTo>
                    <a:pt x="0" y="1549400"/>
                  </a:lnTo>
                  <a:lnTo>
                    <a:pt x="0" y="1550670"/>
                  </a:lnTo>
                  <a:lnTo>
                    <a:pt x="186690" y="1550670"/>
                  </a:lnTo>
                  <a:lnTo>
                    <a:pt x="186690" y="1551940"/>
                  </a:lnTo>
                  <a:lnTo>
                    <a:pt x="208280" y="1551940"/>
                  </a:lnTo>
                  <a:lnTo>
                    <a:pt x="208280" y="1550670"/>
                  </a:lnTo>
                  <a:lnTo>
                    <a:pt x="208280" y="1549400"/>
                  </a:lnTo>
                  <a:lnTo>
                    <a:pt x="229870" y="1549400"/>
                  </a:lnTo>
                  <a:lnTo>
                    <a:pt x="229870" y="1548130"/>
                  </a:lnTo>
                  <a:close/>
                </a:path>
                <a:path w="278129" h="1562100">
                  <a:moveTo>
                    <a:pt x="27432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52730" y="1546860"/>
                  </a:lnTo>
                  <a:lnTo>
                    <a:pt x="252730" y="1548130"/>
                  </a:lnTo>
                  <a:lnTo>
                    <a:pt x="274320" y="1548130"/>
                  </a:lnTo>
                  <a:lnTo>
                    <a:pt x="274320" y="1546860"/>
                  </a:lnTo>
                  <a:lnTo>
                    <a:pt x="274320" y="1545590"/>
                  </a:lnTo>
                  <a:close/>
                </a:path>
                <a:path w="278129" h="156210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56210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56210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56210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56210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56210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56210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56210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56210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56210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56210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6210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6210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6210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6210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6210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6210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6210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6210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6210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6210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6210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71490" y="0"/>
              <a:ext cx="278130" cy="1579880"/>
            </a:xfrm>
            <a:custGeom>
              <a:avLst/>
              <a:gdLst/>
              <a:ahLst/>
              <a:cxnLst/>
              <a:rect l="l" t="t" r="r" b="b"/>
              <a:pathLst>
                <a:path w="278129" h="1579880">
                  <a:moveTo>
                    <a:pt x="10160" y="1577340"/>
                  </a:moveTo>
                  <a:lnTo>
                    <a:pt x="0" y="1577340"/>
                  </a:lnTo>
                  <a:lnTo>
                    <a:pt x="0" y="1579880"/>
                  </a:lnTo>
                  <a:lnTo>
                    <a:pt x="10160" y="1579880"/>
                  </a:lnTo>
                  <a:lnTo>
                    <a:pt x="10160" y="1577340"/>
                  </a:lnTo>
                  <a:close/>
                </a:path>
                <a:path w="278129" h="1579880">
                  <a:moveTo>
                    <a:pt x="74930" y="1573530"/>
                  </a:moveTo>
                  <a:lnTo>
                    <a:pt x="0" y="1573530"/>
                  </a:lnTo>
                  <a:lnTo>
                    <a:pt x="0" y="1574800"/>
                  </a:lnTo>
                  <a:lnTo>
                    <a:pt x="0" y="1576070"/>
                  </a:lnTo>
                  <a:lnTo>
                    <a:pt x="31750" y="1576070"/>
                  </a:lnTo>
                  <a:lnTo>
                    <a:pt x="31750" y="1577340"/>
                  </a:lnTo>
                  <a:lnTo>
                    <a:pt x="53340" y="1577340"/>
                  </a:lnTo>
                  <a:lnTo>
                    <a:pt x="53340" y="1576070"/>
                  </a:lnTo>
                  <a:lnTo>
                    <a:pt x="53340" y="1574800"/>
                  </a:lnTo>
                  <a:lnTo>
                    <a:pt x="74930" y="1574800"/>
                  </a:lnTo>
                  <a:lnTo>
                    <a:pt x="74930" y="1573530"/>
                  </a:lnTo>
                  <a:close/>
                </a:path>
                <a:path w="278129" h="1579880">
                  <a:moveTo>
                    <a:pt x="11811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96520" y="1572260"/>
                  </a:lnTo>
                  <a:lnTo>
                    <a:pt x="96520" y="1573530"/>
                  </a:lnTo>
                  <a:lnTo>
                    <a:pt x="118110" y="1573530"/>
                  </a:lnTo>
                  <a:lnTo>
                    <a:pt x="118110" y="1572260"/>
                  </a:lnTo>
                  <a:lnTo>
                    <a:pt x="118110" y="1570990"/>
                  </a:lnTo>
                  <a:close/>
                </a:path>
                <a:path w="278129" h="1579880">
                  <a:moveTo>
                    <a:pt x="182880" y="1567180"/>
                  </a:moveTo>
                  <a:lnTo>
                    <a:pt x="0" y="1567180"/>
                  </a:lnTo>
                  <a:lnTo>
                    <a:pt x="0" y="1568450"/>
                  </a:lnTo>
                  <a:lnTo>
                    <a:pt x="0" y="1569720"/>
                  </a:lnTo>
                  <a:lnTo>
                    <a:pt x="139700" y="1569720"/>
                  </a:lnTo>
                  <a:lnTo>
                    <a:pt x="139700" y="1570990"/>
                  </a:lnTo>
                  <a:lnTo>
                    <a:pt x="161290" y="1570990"/>
                  </a:lnTo>
                  <a:lnTo>
                    <a:pt x="161290" y="1569720"/>
                  </a:lnTo>
                  <a:lnTo>
                    <a:pt x="161290" y="1568450"/>
                  </a:lnTo>
                  <a:lnTo>
                    <a:pt x="182880" y="1568450"/>
                  </a:lnTo>
                  <a:lnTo>
                    <a:pt x="182880" y="1567180"/>
                  </a:lnTo>
                  <a:close/>
                </a:path>
                <a:path w="278129" h="1579880">
                  <a:moveTo>
                    <a:pt x="2273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05740" y="1565910"/>
                  </a:lnTo>
                  <a:lnTo>
                    <a:pt x="205740" y="1567180"/>
                  </a:lnTo>
                  <a:lnTo>
                    <a:pt x="227330" y="1567180"/>
                  </a:lnTo>
                  <a:lnTo>
                    <a:pt x="227330" y="1565910"/>
                  </a:lnTo>
                  <a:lnTo>
                    <a:pt x="227330" y="1564640"/>
                  </a:lnTo>
                  <a:close/>
                </a:path>
                <a:path w="278129" h="15798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2100"/>
                  </a:lnTo>
                  <a:lnTo>
                    <a:pt x="0" y="1563370"/>
                  </a:lnTo>
                  <a:lnTo>
                    <a:pt x="248920" y="1563370"/>
                  </a:lnTo>
                  <a:lnTo>
                    <a:pt x="248920" y="1564640"/>
                  </a:lnTo>
                  <a:lnTo>
                    <a:pt x="270510" y="1564640"/>
                  </a:lnTo>
                  <a:lnTo>
                    <a:pt x="270510" y="1563370"/>
                  </a:lnTo>
                  <a:lnTo>
                    <a:pt x="270510" y="1562100"/>
                  </a:lnTo>
                  <a:lnTo>
                    <a:pt x="278130" y="1562100"/>
                  </a:lnTo>
                  <a:lnTo>
                    <a:pt x="278130" y="1560830"/>
                  </a:lnTo>
                  <a:close/>
                </a:path>
                <a:path w="278129" h="15798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5798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5798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5798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5798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5798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5798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5798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5798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5798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5798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5798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5798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5798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5798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5798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798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798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798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798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798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798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798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798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798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798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798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2090" y="0"/>
              <a:ext cx="279400" cy="1596390"/>
            </a:xfrm>
            <a:custGeom>
              <a:avLst/>
              <a:gdLst/>
              <a:ahLst/>
              <a:cxnLst/>
              <a:rect l="l" t="t" r="r" b="b"/>
              <a:pathLst>
                <a:path w="279400" h="1596390">
                  <a:moveTo>
                    <a:pt x="29210" y="1592580"/>
                  </a:moveTo>
                  <a:lnTo>
                    <a:pt x="0" y="1592580"/>
                  </a:lnTo>
                  <a:lnTo>
                    <a:pt x="0" y="1593850"/>
                  </a:lnTo>
                  <a:lnTo>
                    <a:pt x="0" y="1596390"/>
                  </a:lnTo>
                  <a:lnTo>
                    <a:pt x="7620" y="1596390"/>
                  </a:lnTo>
                  <a:lnTo>
                    <a:pt x="7620" y="1593850"/>
                  </a:lnTo>
                  <a:lnTo>
                    <a:pt x="29210" y="1593850"/>
                  </a:lnTo>
                  <a:lnTo>
                    <a:pt x="29210" y="1592580"/>
                  </a:lnTo>
                  <a:close/>
                </a:path>
                <a:path w="279400" h="1596390">
                  <a:moveTo>
                    <a:pt x="7239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50800" y="1591310"/>
                  </a:lnTo>
                  <a:lnTo>
                    <a:pt x="50800" y="1592580"/>
                  </a:lnTo>
                  <a:lnTo>
                    <a:pt x="72390" y="1592580"/>
                  </a:lnTo>
                  <a:lnTo>
                    <a:pt x="72390" y="1591310"/>
                  </a:lnTo>
                  <a:lnTo>
                    <a:pt x="72390" y="1590040"/>
                  </a:lnTo>
                  <a:close/>
                </a:path>
                <a:path w="279400" h="1596390">
                  <a:moveTo>
                    <a:pt x="138430" y="1586230"/>
                  </a:moveTo>
                  <a:lnTo>
                    <a:pt x="0" y="1586230"/>
                  </a:lnTo>
                  <a:lnTo>
                    <a:pt x="0" y="1587500"/>
                  </a:lnTo>
                  <a:lnTo>
                    <a:pt x="0" y="1588770"/>
                  </a:lnTo>
                  <a:lnTo>
                    <a:pt x="93980" y="1588770"/>
                  </a:lnTo>
                  <a:lnTo>
                    <a:pt x="93980" y="1590040"/>
                  </a:lnTo>
                  <a:lnTo>
                    <a:pt x="115570" y="1590040"/>
                  </a:lnTo>
                  <a:lnTo>
                    <a:pt x="115570" y="1588770"/>
                  </a:lnTo>
                  <a:lnTo>
                    <a:pt x="115570" y="1587500"/>
                  </a:lnTo>
                  <a:lnTo>
                    <a:pt x="138430" y="1587500"/>
                  </a:lnTo>
                  <a:lnTo>
                    <a:pt x="138430" y="1586230"/>
                  </a:lnTo>
                  <a:close/>
                </a:path>
                <a:path w="279400" h="1596390">
                  <a:moveTo>
                    <a:pt x="18161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160020" y="1584960"/>
                  </a:lnTo>
                  <a:lnTo>
                    <a:pt x="160020" y="1586230"/>
                  </a:lnTo>
                  <a:lnTo>
                    <a:pt x="181610" y="1586230"/>
                  </a:lnTo>
                  <a:lnTo>
                    <a:pt x="181610" y="1584960"/>
                  </a:lnTo>
                  <a:lnTo>
                    <a:pt x="181610" y="1583690"/>
                  </a:lnTo>
                  <a:close/>
                </a:path>
                <a:path w="279400" h="1596390">
                  <a:moveTo>
                    <a:pt x="246380" y="1579880"/>
                  </a:moveTo>
                  <a:lnTo>
                    <a:pt x="0" y="1579880"/>
                  </a:lnTo>
                  <a:lnTo>
                    <a:pt x="0" y="1581150"/>
                  </a:lnTo>
                  <a:lnTo>
                    <a:pt x="0" y="1582420"/>
                  </a:lnTo>
                  <a:lnTo>
                    <a:pt x="203200" y="1582420"/>
                  </a:lnTo>
                  <a:lnTo>
                    <a:pt x="203200" y="1583690"/>
                  </a:lnTo>
                  <a:lnTo>
                    <a:pt x="224790" y="1583690"/>
                  </a:lnTo>
                  <a:lnTo>
                    <a:pt x="224790" y="1582420"/>
                  </a:lnTo>
                  <a:lnTo>
                    <a:pt x="224790" y="1581150"/>
                  </a:lnTo>
                  <a:lnTo>
                    <a:pt x="246380" y="1581150"/>
                  </a:lnTo>
                  <a:lnTo>
                    <a:pt x="246380" y="1579880"/>
                  </a:lnTo>
                  <a:close/>
                </a:path>
                <a:path w="279400" h="159639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67970" y="1578610"/>
                  </a:lnTo>
                  <a:lnTo>
                    <a:pt x="267970" y="1579880"/>
                  </a:lnTo>
                  <a:lnTo>
                    <a:pt x="279400" y="157988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59639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59639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59639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59639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59639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59639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59639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59639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59639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59639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59639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59639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59639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59639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59639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59639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59639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59639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59639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59639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59639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59639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59639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59639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59639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59639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59639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59639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59639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59639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59639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59639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3960" y="0"/>
              <a:ext cx="278130" cy="1611630"/>
            </a:xfrm>
            <a:custGeom>
              <a:avLst/>
              <a:gdLst/>
              <a:ahLst/>
              <a:cxnLst/>
              <a:rect l="l" t="t" r="r" b="b"/>
              <a:pathLst>
                <a:path w="278129" h="1611630">
                  <a:moveTo>
                    <a:pt x="25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3810" y="1610360"/>
                  </a:lnTo>
                  <a:lnTo>
                    <a:pt x="3810" y="1611630"/>
                  </a:lnTo>
                  <a:lnTo>
                    <a:pt x="25400" y="1611630"/>
                  </a:lnTo>
                  <a:lnTo>
                    <a:pt x="25400" y="1610360"/>
                  </a:lnTo>
                  <a:lnTo>
                    <a:pt x="25400" y="1609090"/>
                  </a:lnTo>
                  <a:close/>
                </a:path>
                <a:path w="278129" h="1611630">
                  <a:moveTo>
                    <a:pt x="91440" y="1605280"/>
                  </a:moveTo>
                  <a:lnTo>
                    <a:pt x="0" y="1605280"/>
                  </a:lnTo>
                  <a:lnTo>
                    <a:pt x="0" y="1606550"/>
                  </a:lnTo>
                  <a:lnTo>
                    <a:pt x="0" y="1607820"/>
                  </a:lnTo>
                  <a:lnTo>
                    <a:pt x="46990" y="1607820"/>
                  </a:lnTo>
                  <a:lnTo>
                    <a:pt x="46990" y="1609090"/>
                  </a:lnTo>
                  <a:lnTo>
                    <a:pt x="68580" y="1609090"/>
                  </a:lnTo>
                  <a:lnTo>
                    <a:pt x="68580" y="1607820"/>
                  </a:lnTo>
                  <a:lnTo>
                    <a:pt x="68580" y="1606550"/>
                  </a:lnTo>
                  <a:lnTo>
                    <a:pt x="91440" y="1606550"/>
                  </a:lnTo>
                  <a:lnTo>
                    <a:pt x="91440" y="1605280"/>
                  </a:lnTo>
                  <a:close/>
                </a:path>
                <a:path w="278129" h="1611630">
                  <a:moveTo>
                    <a:pt x="13462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113030" y="1604010"/>
                  </a:lnTo>
                  <a:lnTo>
                    <a:pt x="113030" y="1605280"/>
                  </a:lnTo>
                  <a:lnTo>
                    <a:pt x="134620" y="1605280"/>
                  </a:lnTo>
                  <a:lnTo>
                    <a:pt x="134620" y="1604010"/>
                  </a:lnTo>
                  <a:lnTo>
                    <a:pt x="134620" y="1602740"/>
                  </a:lnTo>
                  <a:close/>
                </a:path>
                <a:path w="278129" h="1611630">
                  <a:moveTo>
                    <a:pt x="199390" y="1598930"/>
                  </a:moveTo>
                  <a:lnTo>
                    <a:pt x="0" y="1598930"/>
                  </a:lnTo>
                  <a:lnTo>
                    <a:pt x="0" y="1600200"/>
                  </a:lnTo>
                  <a:lnTo>
                    <a:pt x="0" y="1601470"/>
                  </a:lnTo>
                  <a:lnTo>
                    <a:pt x="156210" y="1601470"/>
                  </a:lnTo>
                  <a:lnTo>
                    <a:pt x="156210" y="1602740"/>
                  </a:lnTo>
                  <a:lnTo>
                    <a:pt x="177800" y="1602740"/>
                  </a:lnTo>
                  <a:lnTo>
                    <a:pt x="177800" y="1601470"/>
                  </a:lnTo>
                  <a:lnTo>
                    <a:pt x="177800" y="1600200"/>
                  </a:lnTo>
                  <a:lnTo>
                    <a:pt x="199390" y="1600200"/>
                  </a:lnTo>
                  <a:lnTo>
                    <a:pt x="199390" y="1598930"/>
                  </a:lnTo>
                  <a:close/>
                </a:path>
                <a:path w="278129" h="1611630">
                  <a:moveTo>
                    <a:pt x="24257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20980" y="1597660"/>
                  </a:lnTo>
                  <a:lnTo>
                    <a:pt x="220980" y="1598930"/>
                  </a:lnTo>
                  <a:lnTo>
                    <a:pt x="242570" y="1598930"/>
                  </a:lnTo>
                  <a:lnTo>
                    <a:pt x="242570" y="1597660"/>
                  </a:lnTo>
                  <a:lnTo>
                    <a:pt x="242570" y="1596390"/>
                  </a:lnTo>
                  <a:close/>
                </a:path>
                <a:path w="278129" h="161163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64160" y="1595120"/>
                  </a:lnTo>
                  <a:lnTo>
                    <a:pt x="264160" y="1596390"/>
                  </a:lnTo>
                  <a:lnTo>
                    <a:pt x="278130" y="159639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1163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1163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1163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1163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1163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1163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1163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1163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1163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1163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1163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1163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1163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1163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1163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1163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1163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1163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1163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1163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1163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1163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1163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1163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1163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1163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1163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1163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1163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1163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1163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1163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1163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1163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1163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1163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1163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34560" y="0"/>
              <a:ext cx="279400" cy="1628139"/>
            </a:xfrm>
            <a:custGeom>
              <a:avLst/>
              <a:gdLst/>
              <a:ahLst/>
              <a:cxnLst/>
              <a:rect l="l" t="t" r="r" b="b"/>
              <a:pathLst>
                <a:path w="279400" h="1628139">
                  <a:moveTo>
                    <a:pt x="45720" y="1624330"/>
                  </a:moveTo>
                  <a:lnTo>
                    <a:pt x="0" y="1624330"/>
                  </a:lnTo>
                  <a:lnTo>
                    <a:pt x="0" y="1625600"/>
                  </a:lnTo>
                  <a:lnTo>
                    <a:pt x="0" y="1626870"/>
                  </a:lnTo>
                  <a:lnTo>
                    <a:pt x="1270" y="1626870"/>
                  </a:lnTo>
                  <a:lnTo>
                    <a:pt x="1270" y="1628140"/>
                  </a:lnTo>
                  <a:lnTo>
                    <a:pt x="22860" y="1628140"/>
                  </a:lnTo>
                  <a:lnTo>
                    <a:pt x="22860" y="1626870"/>
                  </a:lnTo>
                  <a:lnTo>
                    <a:pt x="22860" y="1625600"/>
                  </a:lnTo>
                  <a:lnTo>
                    <a:pt x="45720" y="1625600"/>
                  </a:lnTo>
                  <a:lnTo>
                    <a:pt x="45720" y="1624330"/>
                  </a:lnTo>
                  <a:close/>
                </a:path>
                <a:path w="279400" h="1628139">
                  <a:moveTo>
                    <a:pt x="889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67310" y="1623060"/>
                  </a:lnTo>
                  <a:lnTo>
                    <a:pt x="67310" y="1624330"/>
                  </a:lnTo>
                  <a:lnTo>
                    <a:pt x="88900" y="1624330"/>
                  </a:lnTo>
                  <a:lnTo>
                    <a:pt x="88900" y="1623060"/>
                  </a:lnTo>
                  <a:lnTo>
                    <a:pt x="88900" y="1621790"/>
                  </a:lnTo>
                  <a:close/>
                </a:path>
                <a:path w="279400" h="1628139">
                  <a:moveTo>
                    <a:pt x="153670" y="1617980"/>
                  </a:moveTo>
                  <a:lnTo>
                    <a:pt x="0" y="1617980"/>
                  </a:lnTo>
                  <a:lnTo>
                    <a:pt x="0" y="1619250"/>
                  </a:lnTo>
                  <a:lnTo>
                    <a:pt x="0" y="1620520"/>
                  </a:lnTo>
                  <a:lnTo>
                    <a:pt x="110490" y="1620520"/>
                  </a:lnTo>
                  <a:lnTo>
                    <a:pt x="110490" y="1621790"/>
                  </a:lnTo>
                  <a:lnTo>
                    <a:pt x="132080" y="1621790"/>
                  </a:lnTo>
                  <a:lnTo>
                    <a:pt x="132080" y="1620520"/>
                  </a:lnTo>
                  <a:lnTo>
                    <a:pt x="132080" y="1619250"/>
                  </a:lnTo>
                  <a:lnTo>
                    <a:pt x="153670" y="1619250"/>
                  </a:lnTo>
                  <a:lnTo>
                    <a:pt x="153670" y="1617980"/>
                  </a:lnTo>
                  <a:close/>
                </a:path>
                <a:path w="279400" h="1628139">
                  <a:moveTo>
                    <a:pt x="19685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175260" y="1616710"/>
                  </a:lnTo>
                  <a:lnTo>
                    <a:pt x="175260" y="1617980"/>
                  </a:lnTo>
                  <a:lnTo>
                    <a:pt x="196850" y="1617980"/>
                  </a:lnTo>
                  <a:lnTo>
                    <a:pt x="196850" y="1616710"/>
                  </a:lnTo>
                  <a:lnTo>
                    <a:pt x="196850" y="1615440"/>
                  </a:lnTo>
                  <a:close/>
                </a:path>
                <a:path w="279400" h="1628139">
                  <a:moveTo>
                    <a:pt x="261620" y="1611630"/>
                  </a:moveTo>
                  <a:lnTo>
                    <a:pt x="0" y="1611630"/>
                  </a:lnTo>
                  <a:lnTo>
                    <a:pt x="0" y="1612900"/>
                  </a:lnTo>
                  <a:lnTo>
                    <a:pt x="0" y="1614170"/>
                  </a:lnTo>
                  <a:lnTo>
                    <a:pt x="218440" y="1614170"/>
                  </a:lnTo>
                  <a:lnTo>
                    <a:pt x="218440" y="1615440"/>
                  </a:lnTo>
                  <a:lnTo>
                    <a:pt x="240030" y="1615440"/>
                  </a:lnTo>
                  <a:lnTo>
                    <a:pt x="240030" y="1614170"/>
                  </a:lnTo>
                  <a:lnTo>
                    <a:pt x="240030" y="1612900"/>
                  </a:lnTo>
                  <a:lnTo>
                    <a:pt x="261620" y="1612900"/>
                  </a:lnTo>
                  <a:lnTo>
                    <a:pt x="261620" y="1611630"/>
                  </a:lnTo>
                  <a:close/>
                </a:path>
                <a:path w="279400" h="1628139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628139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628139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628139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628139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628139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628139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628139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628139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628139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628139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628139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628139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628139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628139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628139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628139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628139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628139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628139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628139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628139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628139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628139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628139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628139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628139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628139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628139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628139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628139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628139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628139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628139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628139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628139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628139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628139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628139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628139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628139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628139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628139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56430" y="0"/>
              <a:ext cx="278130" cy="1643380"/>
            </a:xfrm>
            <a:custGeom>
              <a:avLst/>
              <a:gdLst/>
              <a:ahLst/>
              <a:cxnLst/>
              <a:rect l="l" t="t" r="r" b="b"/>
              <a:pathLst>
                <a:path w="278129" h="1643380">
                  <a:moveTo>
                    <a:pt x="4191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0320" y="1642110"/>
                  </a:lnTo>
                  <a:lnTo>
                    <a:pt x="20320" y="1643380"/>
                  </a:lnTo>
                  <a:lnTo>
                    <a:pt x="41910" y="1643380"/>
                  </a:lnTo>
                  <a:lnTo>
                    <a:pt x="41910" y="1642110"/>
                  </a:lnTo>
                  <a:lnTo>
                    <a:pt x="41910" y="1640840"/>
                  </a:lnTo>
                  <a:close/>
                </a:path>
                <a:path w="278129" h="1643380">
                  <a:moveTo>
                    <a:pt x="106680" y="1637030"/>
                  </a:moveTo>
                  <a:lnTo>
                    <a:pt x="0" y="1637030"/>
                  </a:lnTo>
                  <a:lnTo>
                    <a:pt x="0" y="1638300"/>
                  </a:lnTo>
                  <a:lnTo>
                    <a:pt x="0" y="1639570"/>
                  </a:lnTo>
                  <a:lnTo>
                    <a:pt x="63500" y="1639570"/>
                  </a:lnTo>
                  <a:lnTo>
                    <a:pt x="63500" y="1640840"/>
                  </a:lnTo>
                  <a:lnTo>
                    <a:pt x="85090" y="1640840"/>
                  </a:lnTo>
                  <a:lnTo>
                    <a:pt x="85090" y="1639570"/>
                  </a:lnTo>
                  <a:lnTo>
                    <a:pt x="85090" y="1638300"/>
                  </a:lnTo>
                  <a:lnTo>
                    <a:pt x="106680" y="1638300"/>
                  </a:lnTo>
                  <a:lnTo>
                    <a:pt x="106680" y="1637030"/>
                  </a:lnTo>
                  <a:close/>
                </a:path>
                <a:path w="278129" h="1643380">
                  <a:moveTo>
                    <a:pt x="14986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128270" y="1635760"/>
                  </a:lnTo>
                  <a:lnTo>
                    <a:pt x="128270" y="1637030"/>
                  </a:lnTo>
                  <a:lnTo>
                    <a:pt x="149860" y="1637030"/>
                  </a:lnTo>
                  <a:lnTo>
                    <a:pt x="149860" y="1635760"/>
                  </a:lnTo>
                  <a:lnTo>
                    <a:pt x="149860" y="1634490"/>
                  </a:lnTo>
                  <a:close/>
                </a:path>
                <a:path w="278129" h="1643380">
                  <a:moveTo>
                    <a:pt x="214630" y="1630680"/>
                  </a:moveTo>
                  <a:lnTo>
                    <a:pt x="0" y="1630680"/>
                  </a:lnTo>
                  <a:lnTo>
                    <a:pt x="0" y="1631950"/>
                  </a:lnTo>
                  <a:lnTo>
                    <a:pt x="0" y="1633220"/>
                  </a:lnTo>
                  <a:lnTo>
                    <a:pt x="171450" y="1633220"/>
                  </a:lnTo>
                  <a:lnTo>
                    <a:pt x="171450" y="1634490"/>
                  </a:lnTo>
                  <a:lnTo>
                    <a:pt x="193040" y="1634490"/>
                  </a:lnTo>
                  <a:lnTo>
                    <a:pt x="193040" y="1633220"/>
                  </a:lnTo>
                  <a:lnTo>
                    <a:pt x="193040" y="1631950"/>
                  </a:lnTo>
                  <a:lnTo>
                    <a:pt x="214630" y="1631950"/>
                  </a:lnTo>
                  <a:lnTo>
                    <a:pt x="214630" y="1630680"/>
                  </a:lnTo>
                  <a:close/>
                </a:path>
                <a:path w="278129" h="1643380">
                  <a:moveTo>
                    <a:pt x="25781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36220" y="1629410"/>
                  </a:lnTo>
                  <a:lnTo>
                    <a:pt x="236220" y="1630680"/>
                  </a:lnTo>
                  <a:lnTo>
                    <a:pt x="257810" y="1630680"/>
                  </a:lnTo>
                  <a:lnTo>
                    <a:pt x="257810" y="1629410"/>
                  </a:lnTo>
                  <a:lnTo>
                    <a:pt x="257810" y="1628140"/>
                  </a:lnTo>
                  <a:close/>
                </a:path>
                <a:path w="278129" h="164338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4338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4338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4338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4338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4338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4338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4338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4338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4338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4338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4338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4338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4338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4338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4338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4338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4338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4338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4338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433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433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433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433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433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433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433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433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433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433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433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433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433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433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433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433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433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433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433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433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433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433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433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433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433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433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433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433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8300" y="0"/>
              <a:ext cx="278130" cy="1659889"/>
            </a:xfrm>
            <a:custGeom>
              <a:avLst/>
              <a:gdLst/>
              <a:ahLst/>
              <a:cxnLst/>
              <a:rect l="l" t="t" r="r" b="b"/>
              <a:pathLst>
                <a:path w="278129" h="1659889">
                  <a:moveTo>
                    <a:pt x="59690" y="1656080"/>
                  </a:moveTo>
                  <a:lnTo>
                    <a:pt x="0" y="1656080"/>
                  </a:lnTo>
                  <a:lnTo>
                    <a:pt x="0" y="1657350"/>
                  </a:lnTo>
                  <a:lnTo>
                    <a:pt x="0" y="1658620"/>
                  </a:lnTo>
                  <a:lnTo>
                    <a:pt x="16510" y="1658620"/>
                  </a:lnTo>
                  <a:lnTo>
                    <a:pt x="16510" y="1659890"/>
                  </a:lnTo>
                  <a:lnTo>
                    <a:pt x="38100" y="1659890"/>
                  </a:lnTo>
                  <a:lnTo>
                    <a:pt x="38100" y="1658620"/>
                  </a:lnTo>
                  <a:lnTo>
                    <a:pt x="38100" y="1657350"/>
                  </a:lnTo>
                  <a:lnTo>
                    <a:pt x="59690" y="1657350"/>
                  </a:lnTo>
                  <a:lnTo>
                    <a:pt x="59690" y="1656080"/>
                  </a:lnTo>
                  <a:close/>
                </a:path>
                <a:path w="278129" h="1659889">
                  <a:moveTo>
                    <a:pt x="10287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81280" y="1654810"/>
                  </a:lnTo>
                  <a:lnTo>
                    <a:pt x="81280" y="1656080"/>
                  </a:lnTo>
                  <a:lnTo>
                    <a:pt x="102870" y="1656080"/>
                  </a:lnTo>
                  <a:lnTo>
                    <a:pt x="102870" y="1654810"/>
                  </a:lnTo>
                  <a:lnTo>
                    <a:pt x="102870" y="1653540"/>
                  </a:lnTo>
                  <a:close/>
                </a:path>
                <a:path w="278129" h="1659889">
                  <a:moveTo>
                    <a:pt x="167640" y="1649730"/>
                  </a:moveTo>
                  <a:lnTo>
                    <a:pt x="0" y="1649730"/>
                  </a:lnTo>
                  <a:lnTo>
                    <a:pt x="0" y="1651000"/>
                  </a:lnTo>
                  <a:lnTo>
                    <a:pt x="0" y="1652270"/>
                  </a:lnTo>
                  <a:lnTo>
                    <a:pt x="124460" y="1652270"/>
                  </a:lnTo>
                  <a:lnTo>
                    <a:pt x="124460" y="1653540"/>
                  </a:lnTo>
                  <a:lnTo>
                    <a:pt x="146050" y="1653540"/>
                  </a:lnTo>
                  <a:lnTo>
                    <a:pt x="146050" y="1652270"/>
                  </a:lnTo>
                  <a:lnTo>
                    <a:pt x="146050" y="1651000"/>
                  </a:lnTo>
                  <a:lnTo>
                    <a:pt x="167640" y="1651000"/>
                  </a:lnTo>
                  <a:lnTo>
                    <a:pt x="167640" y="1649730"/>
                  </a:lnTo>
                  <a:close/>
                </a:path>
                <a:path w="278129" h="1659889">
                  <a:moveTo>
                    <a:pt x="21082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189230" y="1648460"/>
                  </a:lnTo>
                  <a:lnTo>
                    <a:pt x="189230" y="1649730"/>
                  </a:lnTo>
                  <a:lnTo>
                    <a:pt x="210820" y="1649730"/>
                  </a:lnTo>
                  <a:lnTo>
                    <a:pt x="210820" y="1648460"/>
                  </a:lnTo>
                  <a:lnTo>
                    <a:pt x="210820" y="1647190"/>
                  </a:lnTo>
                  <a:close/>
                </a:path>
                <a:path w="278129" h="1659889">
                  <a:moveTo>
                    <a:pt x="276860" y="1643380"/>
                  </a:moveTo>
                  <a:lnTo>
                    <a:pt x="0" y="1643380"/>
                  </a:lnTo>
                  <a:lnTo>
                    <a:pt x="0" y="1644650"/>
                  </a:lnTo>
                  <a:lnTo>
                    <a:pt x="0" y="1645920"/>
                  </a:lnTo>
                  <a:lnTo>
                    <a:pt x="232410" y="1645920"/>
                  </a:lnTo>
                  <a:lnTo>
                    <a:pt x="232410" y="1647190"/>
                  </a:lnTo>
                  <a:lnTo>
                    <a:pt x="254000" y="1647190"/>
                  </a:lnTo>
                  <a:lnTo>
                    <a:pt x="254000" y="1645920"/>
                  </a:lnTo>
                  <a:lnTo>
                    <a:pt x="254000" y="1644650"/>
                  </a:lnTo>
                  <a:lnTo>
                    <a:pt x="276860" y="1644650"/>
                  </a:lnTo>
                  <a:lnTo>
                    <a:pt x="276860" y="1643380"/>
                  </a:lnTo>
                  <a:close/>
                </a:path>
                <a:path w="278129" h="16598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6598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6598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6598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6598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6598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598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598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598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598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598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598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598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598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598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598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598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598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598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598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598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5988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5988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5988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5988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5988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5988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5988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5988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5988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5988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59889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59889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59889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59889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59889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59889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59889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59889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59889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59889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59889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59889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59889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59889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59889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59889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59889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59889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59889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59889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59889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598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98900" y="0"/>
              <a:ext cx="279400" cy="1676400"/>
            </a:xfrm>
            <a:custGeom>
              <a:avLst/>
              <a:gdLst/>
              <a:ahLst/>
              <a:cxnLst/>
              <a:rect l="l" t="t" r="r" b="b"/>
              <a:pathLst>
                <a:path w="279400" h="1676400">
                  <a:moveTo>
                    <a:pt x="13970" y="1675130"/>
                  </a:moveTo>
                  <a:lnTo>
                    <a:pt x="0" y="1675130"/>
                  </a:lnTo>
                  <a:lnTo>
                    <a:pt x="0" y="1676400"/>
                  </a:lnTo>
                  <a:lnTo>
                    <a:pt x="13970" y="1676400"/>
                  </a:lnTo>
                  <a:lnTo>
                    <a:pt x="13970" y="1675130"/>
                  </a:lnTo>
                  <a:close/>
                </a:path>
                <a:path w="279400" h="1676400">
                  <a:moveTo>
                    <a:pt x="5715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35560" y="1673860"/>
                  </a:lnTo>
                  <a:lnTo>
                    <a:pt x="35560" y="1675130"/>
                  </a:lnTo>
                  <a:lnTo>
                    <a:pt x="57150" y="1675130"/>
                  </a:lnTo>
                  <a:lnTo>
                    <a:pt x="57150" y="1673860"/>
                  </a:lnTo>
                  <a:lnTo>
                    <a:pt x="57150" y="1672590"/>
                  </a:lnTo>
                  <a:close/>
                </a:path>
                <a:path w="279400" h="1676400">
                  <a:moveTo>
                    <a:pt x="121920" y="1668780"/>
                  </a:moveTo>
                  <a:lnTo>
                    <a:pt x="0" y="1668780"/>
                  </a:lnTo>
                  <a:lnTo>
                    <a:pt x="0" y="1670050"/>
                  </a:lnTo>
                  <a:lnTo>
                    <a:pt x="0" y="1671320"/>
                  </a:lnTo>
                  <a:lnTo>
                    <a:pt x="78740" y="1671320"/>
                  </a:lnTo>
                  <a:lnTo>
                    <a:pt x="78740" y="1672590"/>
                  </a:lnTo>
                  <a:lnTo>
                    <a:pt x="100330" y="1672590"/>
                  </a:lnTo>
                  <a:lnTo>
                    <a:pt x="100330" y="1671320"/>
                  </a:lnTo>
                  <a:lnTo>
                    <a:pt x="100330" y="1670050"/>
                  </a:lnTo>
                  <a:lnTo>
                    <a:pt x="121920" y="1670050"/>
                  </a:lnTo>
                  <a:lnTo>
                    <a:pt x="121920" y="1668780"/>
                  </a:lnTo>
                  <a:close/>
                </a:path>
                <a:path w="279400" h="1676400">
                  <a:moveTo>
                    <a:pt x="165100" y="1666240"/>
                  </a:moveTo>
                  <a:lnTo>
                    <a:pt x="0" y="1666240"/>
                  </a:lnTo>
                  <a:lnTo>
                    <a:pt x="0" y="1667510"/>
                  </a:lnTo>
                  <a:lnTo>
                    <a:pt x="143510" y="1667510"/>
                  </a:lnTo>
                  <a:lnTo>
                    <a:pt x="143510" y="1668780"/>
                  </a:lnTo>
                  <a:lnTo>
                    <a:pt x="165100" y="1668780"/>
                  </a:lnTo>
                  <a:lnTo>
                    <a:pt x="165100" y="1667510"/>
                  </a:lnTo>
                  <a:lnTo>
                    <a:pt x="165100" y="1666240"/>
                  </a:lnTo>
                  <a:close/>
                </a:path>
                <a:path w="279400" h="1676400">
                  <a:moveTo>
                    <a:pt x="231140" y="1662430"/>
                  </a:moveTo>
                  <a:lnTo>
                    <a:pt x="0" y="1662430"/>
                  </a:lnTo>
                  <a:lnTo>
                    <a:pt x="0" y="1663700"/>
                  </a:lnTo>
                  <a:lnTo>
                    <a:pt x="0" y="1664970"/>
                  </a:lnTo>
                  <a:lnTo>
                    <a:pt x="186690" y="1664970"/>
                  </a:lnTo>
                  <a:lnTo>
                    <a:pt x="186690" y="1666240"/>
                  </a:lnTo>
                  <a:lnTo>
                    <a:pt x="208280" y="1666240"/>
                  </a:lnTo>
                  <a:lnTo>
                    <a:pt x="208280" y="1664970"/>
                  </a:lnTo>
                  <a:lnTo>
                    <a:pt x="208280" y="1663700"/>
                  </a:lnTo>
                  <a:lnTo>
                    <a:pt x="231140" y="1663700"/>
                  </a:lnTo>
                  <a:lnTo>
                    <a:pt x="231140" y="1662430"/>
                  </a:lnTo>
                  <a:close/>
                </a:path>
                <a:path w="279400" h="1676400">
                  <a:moveTo>
                    <a:pt x="27432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52730" y="1661160"/>
                  </a:lnTo>
                  <a:lnTo>
                    <a:pt x="252730" y="1662430"/>
                  </a:lnTo>
                  <a:lnTo>
                    <a:pt x="274320" y="1662430"/>
                  </a:lnTo>
                  <a:lnTo>
                    <a:pt x="274320" y="1661160"/>
                  </a:lnTo>
                  <a:lnTo>
                    <a:pt x="274320" y="1659890"/>
                  </a:lnTo>
                  <a:close/>
                </a:path>
                <a:path w="279400" h="167640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67640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67640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676400">
                  <a:moveTo>
                    <a:pt x="27940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190"/>
                  </a:lnTo>
                  <a:close/>
                </a:path>
                <a:path w="279400" h="167640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67640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67640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67640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67640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67640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67640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67640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67640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67640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67640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67640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67640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67640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67640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67640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67640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67640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67640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67640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67640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67640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67640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67640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67640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67640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67640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67640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67640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67640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67640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67640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67640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67640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67640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67640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67640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67640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67640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67640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67640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67640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67640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67640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67640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67640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67640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67640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67640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67640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67640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67640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67640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67640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98900" y="1111250"/>
              <a:ext cx="279400" cy="369570"/>
            </a:xfrm>
            <a:custGeom>
              <a:avLst/>
              <a:gdLst/>
              <a:ahLst/>
              <a:cxnLst/>
              <a:rect l="l" t="t" r="r" b="b"/>
              <a:pathLst>
                <a:path w="279400" h="369569">
                  <a:moveTo>
                    <a:pt x="279400" y="0"/>
                  </a:moveTo>
                  <a:lnTo>
                    <a:pt x="0" y="0"/>
                  </a:lnTo>
                  <a:lnTo>
                    <a:pt x="0" y="369569"/>
                  </a:lnTo>
                  <a:lnTo>
                    <a:pt x="279400" y="369569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0770" y="0"/>
              <a:ext cx="278130" cy="1694180"/>
            </a:xfrm>
            <a:custGeom>
              <a:avLst/>
              <a:gdLst/>
              <a:ahLst/>
              <a:cxnLst/>
              <a:rect l="l" t="t" r="r" b="b"/>
              <a:pathLst>
                <a:path w="278129" h="1694180">
                  <a:moveTo>
                    <a:pt x="10160" y="1691640"/>
                  </a:moveTo>
                  <a:lnTo>
                    <a:pt x="0" y="1691640"/>
                  </a:lnTo>
                  <a:lnTo>
                    <a:pt x="0" y="1694180"/>
                  </a:lnTo>
                  <a:lnTo>
                    <a:pt x="10160" y="1694180"/>
                  </a:lnTo>
                  <a:lnTo>
                    <a:pt x="10160" y="1691640"/>
                  </a:lnTo>
                  <a:close/>
                </a:path>
                <a:path w="278129" h="1694180">
                  <a:moveTo>
                    <a:pt x="74930" y="1687830"/>
                  </a:moveTo>
                  <a:lnTo>
                    <a:pt x="0" y="1687830"/>
                  </a:lnTo>
                  <a:lnTo>
                    <a:pt x="0" y="1689100"/>
                  </a:lnTo>
                  <a:lnTo>
                    <a:pt x="0" y="1690370"/>
                  </a:lnTo>
                  <a:lnTo>
                    <a:pt x="31750" y="1690370"/>
                  </a:lnTo>
                  <a:lnTo>
                    <a:pt x="31750" y="1691640"/>
                  </a:lnTo>
                  <a:lnTo>
                    <a:pt x="53340" y="1691640"/>
                  </a:lnTo>
                  <a:lnTo>
                    <a:pt x="53340" y="1690370"/>
                  </a:lnTo>
                  <a:lnTo>
                    <a:pt x="53340" y="1689100"/>
                  </a:lnTo>
                  <a:lnTo>
                    <a:pt x="74930" y="1689100"/>
                  </a:lnTo>
                  <a:lnTo>
                    <a:pt x="74930" y="1687830"/>
                  </a:lnTo>
                  <a:close/>
                </a:path>
                <a:path w="278129" h="1694180">
                  <a:moveTo>
                    <a:pt x="11811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96520" y="1686560"/>
                  </a:lnTo>
                  <a:lnTo>
                    <a:pt x="96520" y="1687830"/>
                  </a:lnTo>
                  <a:lnTo>
                    <a:pt x="118110" y="1687830"/>
                  </a:lnTo>
                  <a:lnTo>
                    <a:pt x="118110" y="1686560"/>
                  </a:lnTo>
                  <a:lnTo>
                    <a:pt x="118110" y="1685290"/>
                  </a:lnTo>
                  <a:close/>
                </a:path>
                <a:path w="278129" h="1694180">
                  <a:moveTo>
                    <a:pt x="184150" y="1681480"/>
                  </a:moveTo>
                  <a:lnTo>
                    <a:pt x="0" y="1681480"/>
                  </a:lnTo>
                  <a:lnTo>
                    <a:pt x="0" y="1682750"/>
                  </a:lnTo>
                  <a:lnTo>
                    <a:pt x="0" y="1684020"/>
                  </a:lnTo>
                  <a:lnTo>
                    <a:pt x="139700" y="1684020"/>
                  </a:lnTo>
                  <a:lnTo>
                    <a:pt x="139700" y="1685290"/>
                  </a:lnTo>
                  <a:lnTo>
                    <a:pt x="161290" y="1685290"/>
                  </a:lnTo>
                  <a:lnTo>
                    <a:pt x="161290" y="1684020"/>
                  </a:lnTo>
                  <a:lnTo>
                    <a:pt x="161290" y="1682750"/>
                  </a:lnTo>
                  <a:lnTo>
                    <a:pt x="184150" y="1682750"/>
                  </a:lnTo>
                  <a:lnTo>
                    <a:pt x="184150" y="1681480"/>
                  </a:lnTo>
                  <a:close/>
                </a:path>
                <a:path w="278129" h="1694180">
                  <a:moveTo>
                    <a:pt x="2273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05740" y="1680210"/>
                  </a:lnTo>
                  <a:lnTo>
                    <a:pt x="205740" y="1681480"/>
                  </a:lnTo>
                  <a:lnTo>
                    <a:pt x="227330" y="1681480"/>
                  </a:lnTo>
                  <a:lnTo>
                    <a:pt x="227330" y="1680210"/>
                  </a:lnTo>
                  <a:lnTo>
                    <a:pt x="227330" y="1678940"/>
                  </a:lnTo>
                  <a:close/>
                </a:path>
                <a:path w="278129" h="169418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6400"/>
                  </a:lnTo>
                  <a:lnTo>
                    <a:pt x="0" y="1677670"/>
                  </a:lnTo>
                  <a:lnTo>
                    <a:pt x="248920" y="1677670"/>
                  </a:lnTo>
                  <a:lnTo>
                    <a:pt x="248920" y="1678940"/>
                  </a:lnTo>
                  <a:lnTo>
                    <a:pt x="270510" y="1678940"/>
                  </a:lnTo>
                  <a:lnTo>
                    <a:pt x="270510" y="1677670"/>
                  </a:lnTo>
                  <a:lnTo>
                    <a:pt x="270510" y="1676400"/>
                  </a:lnTo>
                  <a:lnTo>
                    <a:pt x="278130" y="1676400"/>
                  </a:lnTo>
                  <a:lnTo>
                    <a:pt x="278130" y="1675130"/>
                  </a:lnTo>
                  <a:close/>
                </a:path>
                <a:path w="278129" h="169418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29" h="1694180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29" h="1694180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29" h="1694180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29" h="1694180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29" h="1694180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29" h="1694180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29" h="1694180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29" h="1694180">
                  <a:moveTo>
                    <a:pt x="27813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190"/>
                  </a:lnTo>
                  <a:close/>
                </a:path>
                <a:path w="278129" h="1694180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29" h="1694180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694180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694180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694180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694180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69418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9418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9418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9418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9418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9418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9418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9418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9418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9418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9418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9418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9418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9418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9418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9418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9418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9418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9418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9418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941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941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941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941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941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941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941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941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941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941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941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941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941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941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941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941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941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941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941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941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941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941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20770" y="1111249"/>
              <a:ext cx="278130" cy="388620"/>
            </a:xfrm>
            <a:custGeom>
              <a:avLst/>
              <a:gdLst/>
              <a:ahLst/>
              <a:cxnLst/>
              <a:rect l="l" t="t" r="r" b="b"/>
              <a:pathLst>
                <a:path w="278129" h="38861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29" h="38861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29" h="38861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29" h="38861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29" h="38861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29" h="38861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29" h="38861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42640" y="0"/>
              <a:ext cx="278130" cy="1710689"/>
            </a:xfrm>
            <a:custGeom>
              <a:avLst/>
              <a:gdLst/>
              <a:ahLst/>
              <a:cxnLst/>
              <a:rect l="l" t="t" r="r" b="b"/>
              <a:pathLst>
                <a:path w="278129" h="1710689">
                  <a:moveTo>
                    <a:pt x="27940" y="1706880"/>
                  </a:moveTo>
                  <a:lnTo>
                    <a:pt x="0" y="1706880"/>
                  </a:lnTo>
                  <a:lnTo>
                    <a:pt x="0" y="1708150"/>
                  </a:lnTo>
                  <a:lnTo>
                    <a:pt x="0" y="1710690"/>
                  </a:lnTo>
                  <a:lnTo>
                    <a:pt x="6350" y="1710690"/>
                  </a:lnTo>
                  <a:lnTo>
                    <a:pt x="6350" y="1708150"/>
                  </a:lnTo>
                  <a:lnTo>
                    <a:pt x="27940" y="1708150"/>
                  </a:lnTo>
                  <a:lnTo>
                    <a:pt x="27940" y="1706880"/>
                  </a:lnTo>
                  <a:close/>
                </a:path>
                <a:path w="278129" h="1710689">
                  <a:moveTo>
                    <a:pt x="7112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49530" y="1705610"/>
                  </a:lnTo>
                  <a:lnTo>
                    <a:pt x="49530" y="1706880"/>
                  </a:lnTo>
                  <a:lnTo>
                    <a:pt x="71120" y="1706880"/>
                  </a:lnTo>
                  <a:lnTo>
                    <a:pt x="71120" y="1705610"/>
                  </a:lnTo>
                  <a:lnTo>
                    <a:pt x="71120" y="1704340"/>
                  </a:lnTo>
                  <a:close/>
                </a:path>
                <a:path w="278129" h="1710689">
                  <a:moveTo>
                    <a:pt x="137160" y="1700530"/>
                  </a:moveTo>
                  <a:lnTo>
                    <a:pt x="0" y="1700530"/>
                  </a:lnTo>
                  <a:lnTo>
                    <a:pt x="0" y="1701800"/>
                  </a:lnTo>
                  <a:lnTo>
                    <a:pt x="0" y="1703070"/>
                  </a:lnTo>
                  <a:lnTo>
                    <a:pt x="92710" y="1703070"/>
                  </a:lnTo>
                  <a:lnTo>
                    <a:pt x="92710" y="1704340"/>
                  </a:lnTo>
                  <a:lnTo>
                    <a:pt x="115570" y="1704340"/>
                  </a:lnTo>
                  <a:lnTo>
                    <a:pt x="115570" y="1703070"/>
                  </a:lnTo>
                  <a:lnTo>
                    <a:pt x="115570" y="1701800"/>
                  </a:lnTo>
                  <a:lnTo>
                    <a:pt x="137160" y="1701800"/>
                  </a:lnTo>
                  <a:lnTo>
                    <a:pt x="137160" y="1700530"/>
                  </a:lnTo>
                  <a:close/>
                </a:path>
                <a:path w="278129" h="1710689">
                  <a:moveTo>
                    <a:pt x="18034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158750" y="1699260"/>
                  </a:lnTo>
                  <a:lnTo>
                    <a:pt x="158750" y="1700530"/>
                  </a:lnTo>
                  <a:lnTo>
                    <a:pt x="180340" y="1700530"/>
                  </a:lnTo>
                  <a:lnTo>
                    <a:pt x="180340" y="1699260"/>
                  </a:lnTo>
                  <a:lnTo>
                    <a:pt x="180340" y="1697990"/>
                  </a:lnTo>
                  <a:close/>
                </a:path>
                <a:path w="278129" h="1710689">
                  <a:moveTo>
                    <a:pt x="245110" y="1694180"/>
                  </a:moveTo>
                  <a:lnTo>
                    <a:pt x="0" y="1694180"/>
                  </a:lnTo>
                  <a:lnTo>
                    <a:pt x="0" y="1695450"/>
                  </a:lnTo>
                  <a:lnTo>
                    <a:pt x="0" y="1696720"/>
                  </a:lnTo>
                  <a:lnTo>
                    <a:pt x="201930" y="1696720"/>
                  </a:lnTo>
                  <a:lnTo>
                    <a:pt x="201930" y="1697990"/>
                  </a:lnTo>
                  <a:lnTo>
                    <a:pt x="223520" y="1697990"/>
                  </a:lnTo>
                  <a:lnTo>
                    <a:pt x="223520" y="1696720"/>
                  </a:lnTo>
                  <a:lnTo>
                    <a:pt x="223520" y="1695450"/>
                  </a:lnTo>
                  <a:lnTo>
                    <a:pt x="245110" y="1695450"/>
                  </a:lnTo>
                  <a:lnTo>
                    <a:pt x="245110" y="1694180"/>
                  </a:lnTo>
                  <a:close/>
                </a:path>
                <a:path w="278129" h="17106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66700" y="1692910"/>
                  </a:lnTo>
                  <a:lnTo>
                    <a:pt x="266700" y="1694180"/>
                  </a:lnTo>
                  <a:lnTo>
                    <a:pt x="278130" y="169418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29" h="17106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29" h="17106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29" h="17106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29" h="17106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29" h="17106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29" h="17106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29" h="17106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29" h="17106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29" h="17106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29" h="17106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29" h="17106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29" h="17106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29" h="17106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29" h="1710689">
                  <a:moveTo>
                    <a:pt x="27813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190"/>
                  </a:lnTo>
                  <a:close/>
                </a:path>
                <a:path w="278129" h="17106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29" h="17106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7106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7106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7106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7106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7106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7106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7106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7106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7106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7106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7106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7106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7106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7106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7106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7106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7106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7106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7106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7106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71068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71068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71068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71068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71068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71068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71068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71068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71068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71068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710689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7106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63240" y="0"/>
              <a:ext cx="279400" cy="1725930"/>
            </a:xfrm>
            <a:custGeom>
              <a:avLst/>
              <a:gdLst/>
              <a:ahLst/>
              <a:cxnLst/>
              <a:rect l="l" t="t" r="r" b="b"/>
              <a:pathLst>
                <a:path w="279400" h="1725930">
                  <a:moveTo>
                    <a:pt x="25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3810" y="1724660"/>
                  </a:lnTo>
                  <a:lnTo>
                    <a:pt x="3810" y="1725930"/>
                  </a:lnTo>
                  <a:lnTo>
                    <a:pt x="25400" y="1725930"/>
                  </a:lnTo>
                  <a:lnTo>
                    <a:pt x="25400" y="1724660"/>
                  </a:lnTo>
                  <a:lnTo>
                    <a:pt x="25400" y="1723390"/>
                  </a:lnTo>
                  <a:close/>
                </a:path>
                <a:path w="279400" h="1725930">
                  <a:moveTo>
                    <a:pt x="91440" y="1719580"/>
                  </a:moveTo>
                  <a:lnTo>
                    <a:pt x="0" y="1719580"/>
                  </a:lnTo>
                  <a:lnTo>
                    <a:pt x="0" y="1720850"/>
                  </a:lnTo>
                  <a:lnTo>
                    <a:pt x="0" y="1722120"/>
                  </a:lnTo>
                  <a:lnTo>
                    <a:pt x="46990" y="1722120"/>
                  </a:lnTo>
                  <a:lnTo>
                    <a:pt x="46990" y="1723390"/>
                  </a:lnTo>
                  <a:lnTo>
                    <a:pt x="69850" y="1723390"/>
                  </a:lnTo>
                  <a:lnTo>
                    <a:pt x="69850" y="1722120"/>
                  </a:lnTo>
                  <a:lnTo>
                    <a:pt x="69850" y="1720850"/>
                  </a:lnTo>
                  <a:lnTo>
                    <a:pt x="91440" y="1720850"/>
                  </a:lnTo>
                  <a:lnTo>
                    <a:pt x="91440" y="1719580"/>
                  </a:lnTo>
                  <a:close/>
                </a:path>
                <a:path w="279400" h="1725930">
                  <a:moveTo>
                    <a:pt x="13462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113030" y="1718310"/>
                  </a:lnTo>
                  <a:lnTo>
                    <a:pt x="113030" y="1719580"/>
                  </a:lnTo>
                  <a:lnTo>
                    <a:pt x="134620" y="1719580"/>
                  </a:lnTo>
                  <a:lnTo>
                    <a:pt x="134620" y="1718310"/>
                  </a:lnTo>
                  <a:lnTo>
                    <a:pt x="134620" y="1717040"/>
                  </a:lnTo>
                  <a:close/>
                </a:path>
                <a:path w="279400" h="1725930">
                  <a:moveTo>
                    <a:pt x="199377" y="1713230"/>
                  </a:moveTo>
                  <a:lnTo>
                    <a:pt x="0" y="1713230"/>
                  </a:lnTo>
                  <a:lnTo>
                    <a:pt x="0" y="1714500"/>
                  </a:lnTo>
                  <a:lnTo>
                    <a:pt x="0" y="1715770"/>
                  </a:lnTo>
                  <a:lnTo>
                    <a:pt x="156210" y="1715770"/>
                  </a:lnTo>
                  <a:lnTo>
                    <a:pt x="156210" y="1717040"/>
                  </a:lnTo>
                  <a:lnTo>
                    <a:pt x="177800" y="1717040"/>
                  </a:lnTo>
                  <a:lnTo>
                    <a:pt x="177800" y="1715770"/>
                  </a:lnTo>
                  <a:lnTo>
                    <a:pt x="177800" y="1714500"/>
                  </a:lnTo>
                  <a:lnTo>
                    <a:pt x="199377" y="1714500"/>
                  </a:lnTo>
                  <a:lnTo>
                    <a:pt x="199377" y="1713230"/>
                  </a:lnTo>
                  <a:close/>
                </a:path>
                <a:path w="279400" h="1725930">
                  <a:moveTo>
                    <a:pt x="24257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20980" y="1711960"/>
                  </a:lnTo>
                  <a:lnTo>
                    <a:pt x="220980" y="1713230"/>
                  </a:lnTo>
                  <a:lnTo>
                    <a:pt x="242570" y="1713230"/>
                  </a:lnTo>
                  <a:lnTo>
                    <a:pt x="242570" y="1711960"/>
                  </a:lnTo>
                  <a:lnTo>
                    <a:pt x="242570" y="1710690"/>
                  </a:lnTo>
                  <a:close/>
                </a:path>
                <a:path w="279400" h="172593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64160" y="1709420"/>
                  </a:lnTo>
                  <a:lnTo>
                    <a:pt x="264160" y="1710690"/>
                  </a:lnTo>
                  <a:lnTo>
                    <a:pt x="279400" y="171069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72593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72593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72593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72593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72593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72593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72593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72593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72593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72593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72593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72593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72593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72593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72593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72593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72593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72593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72593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72593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72593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72593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72593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72593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72593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72593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72593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72593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72593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72593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72593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72593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72593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72593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72593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72593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72593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72593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72593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72593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72593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72593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72593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72593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72593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72593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72593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72593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72593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72593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72593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72593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72593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72593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72593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72593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72593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3240" y="1111249"/>
              <a:ext cx="279400" cy="420370"/>
            </a:xfrm>
            <a:custGeom>
              <a:avLst/>
              <a:gdLst/>
              <a:ahLst/>
              <a:cxnLst/>
              <a:rect l="l" t="t" r="r" b="b"/>
              <a:pathLst>
                <a:path w="279400" h="42036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42036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42036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42036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42036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42036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42036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42036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42036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42036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42036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42036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42036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42036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42036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42036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42036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5110" y="0"/>
              <a:ext cx="278130" cy="1742439"/>
            </a:xfrm>
            <a:custGeom>
              <a:avLst/>
              <a:gdLst/>
              <a:ahLst/>
              <a:cxnLst/>
              <a:rect l="l" t="t" r="r" b="b"/>
              <a:pathLst>
                <a:path w="278130" h="1742439">
                  <a:moveTo>
                    <a:pt x="44450" y="1738630"/>
                  </a:moveTo>
                  <a:lnTo>
                    <a:pt x="0" y="1738630"/>
                  </a:lnTo>
                  <a:lnTo>
                    <a:pt x="0" y="1739900"/>
                  </a:lnTo>
                  <a:lnTo>
                    <a:pt x="0" y="1742440"/>
                  </a:lnTo>
                  <a:lnTo>
                    <a:pt x="22860" y="1742440"/>
                  </a:lnTo>
                  <a:lnTo>
                    <a:pt x="22860" y="1739900"/>
                  </a:lnTo>
                  <a:lnTo>
                    <a:pt x="44450" y="1739900"/>
                  </a:lnTo>
                  <a:lnTo>
                    <a:pt x="44450" y="1738630"/>
                  </a:lnTo>
                  <a:close/>
                </a:path>
                <a:path w="278130" h="1742439">
                  <a:moveTo>
                    <a:pt x="876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66040" y="1737360"/>
                  </a:lnTo>
                  <a:lnTo>
                    <a:pt x="66040" y="1738630"/>
                  </a:lnTo>
                  <a:lnTo>
                    <a:pt x="87630" y="1738630"/>
                  </a:lnTo>
                  <a:lnTo>
                    <a:pt x="87630" y="1737360"/>
                  </a:lnTo>
                  <a:lnTo>
                    <a:pt x="87630" y="1736090"/>
                  </a:lnTo>
                  <a:close/>
                </a:path>
                <a:path w="278130" h="1742439">
                  <a:moveTo>
                    <a:pt x="152400" y="1732280"/>
                  </a:moveTo>
                  <a:lnTo>
                    <a:pt x="0" y="1732280"/>
                  </a:lnTo>
                  <a:lnTo>
                    <a:pt x="0" y="1733550"/>
                  </a:lnTo>
                  <a:lnTo>
                    <a:pt x="0" y="1734820"/>
                  </a:lnTo>
                  <a:lnTo>
                    <a:pt x="109220" y="1734820"/>
                  </a:lnTo>
                  <a:lnTo>
                    <a:pt x="109220" y="1736090"/>
                  </a:lnTo>
                  <a:lnTo>
                    <a:pt x="130810" y="1736090"/>
                  </a:lnTo>
                  <a:lnTo>
                    <a:pt x="130810" y="1734820"/>
                  </a:lnTo>
                  <a:lnTo>
                    <a:pt x="130810" y="1733550"/>
                  </a:lnTo>
                  <a:lnTo>
                    <a:pt x="152400" y="1733550"/>
                  </a:lnTo>
                  <a:lnTo>
                    <a:pt x="152400" y="1732280"/>
                  </a:lnTo>
                  <a:close/>
                </a:path>
                <a:path w="278130" h="1742439">
                  <a:moveTo>
                    <a:pt x="19558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173990" y="1731010"/>
                  </a:lnTo>
                  <a:lnTo>
                    <a:pt x="173990" y="1732280"/>
                  </a:lnTo>
                  <a:lnTo>
                    <a:pt x="195580" y="1732280"/>
                  </a:lnTo>
                  <a:lnTo>
                    <a:pt x="195580" y="1731010"/>
                  </a:lnTo>
                  <a:lnTo>
                    <a:pt x="195580" y="1729740"/>
                  </a:lnTo>
                  <a:close/>
                </a:path>
                <a:path w="278130" h="1742439">
                  <a:moveTo>
                    <a:pt x="260350" y="1725930"/>
                  </a:moveTo>
                  <a:lnTo>
                    <a:pt x="0" y="1725930"/>
                  </a:lnTo>
                  <a:lnTo>
                    <a:pt x="0" y="1727200"/>
                  </a:lnTo>
                  <a:lnTo>
                    <a:pt x="0" y="1728470"/>
                  </a:lnTo>
                  <a:lnTo>
                    <a:pt x="217170" y="1728470"/>
                  </a:lnTo>
                  <a:lnTo>
                    <a:pt x="217170" y="1729740"/>
                  </a:lnTo>
                  <a:lnTo>
                    <a:pt x="238760" y="1729740"/>
                  </a:lnTo>
                  <a:lnTo>
                    <a:pt x="238760" y="1728470"/>
                  </a:lnTo>
                  <a:lnTo>
                    <a:pt x="238760" y="1727200"/>
                  </a:lnTo>
                  <a:lnTo>
                    <a:pt x="260350" y="1727200"/>
                  </a:lnTo>
                  <a:lnTo>
                    <a:pt x="260350" y="1725930"/>
                  </a:lnTo>
                  <a:close/>
                </a:path>
                <a:path w="278130" h="174243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4243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4243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8130" y="1718322"/>
                  </a:lnTo>
                  <a:lnTo>
                    <a:pt x="278130" y="1717040"/>
                  </a:lnTo>
                  <a:close/>
                </a:path>
                <a:path w="278130" h="174243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4243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4243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4243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4243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4243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4243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4243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4243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4243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4243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4243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4243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4243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4243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4243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4243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4243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4243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4243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4243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4243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4243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4243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4243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4243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4243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4243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4243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4243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4243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4243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4243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4243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4243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4243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4243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4243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4243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4243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30" h="174243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30" h="174243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30" h="174243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30" h="174243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30" h="174243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30" h="174243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30" h="174243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30" h="174243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30" h="174243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30" h="174243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30" h="174243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30" h="174243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30" h="174243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30" h="174243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30" h="1742439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30" h="174243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85110" y="1111249"/>
              <a:ext cx="278130" cy="433070"/>
            </a:xfrm>
            <a:custGeom>
              <a:avLst/>
              <a:gdLst/>
              <a:ahLst/>
              <a:cxnLst/>
              <a:rect l="l" t="t" r="r" b="b"/>
              <a:pathLst>
                <a:path w="278130" h="43306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3306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3306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3306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3306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3306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3306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3306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3306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3306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3306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3306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3306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3306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3306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3306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3306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3306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3306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3306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3306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05710" y="0"/>
              <a:ext cx="279400" cy="1757680"/>
            </a:xfrm>
            <a:custGeom>
              <a:avLst/>
              <a:gdLst/>
              <a:ahLst/>
              <a:cxnLst/>
              <a:rect l="l" t="t" r="r" b="b"/>
              <a:pathLst>
                <a:path w="279400" h="1757680">
                  <a:moveTo>
                    <a:pt x="4191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0320" y="1756410"/>
                  </a:lnTo>
                  <a:lnTo>
                    <a:pt x="20320" y="1757680"/>
                  </a:lnTo>
                  <a:lnTo>
                    <a:pt x="41910" y="1757680"/>
                  </a:lnTo>
                  <a:lnTo>
                    <a:pt x="41910" y="1756410"/>
                  </a:lnTo>
                  <a:lnTo>
                    <a:pt x="41910" y="1755140"/>
                  </a:lnTo>
                  <a:close/>
                </a:path>
                <a:path w="279400" h="1757680">
                  <a:moveTo>
                    <a:pt x="106680" y="1751330"/>
                  </a:moveTo>
                  <a:lnTo>
                    <a:pt x="0" y="1751330"/>
                  </a:lnTo>
                  <a:lnTo>
                    <a:pt x="0" y="1752600"/>
                  </a:lnTo>
                  <a:lnTo>
                    <a:pt x="0" y="1753870"/>
                  </a:lnTo>
                  <a:lnTo>
                    <a:pt x="63500" y="1753870"/>
                  </a:lnTo>
                  <a:lnTo>
                    <a:pt x="63500" y="1755140"/>
                  </a:lnTo>
                  <a:lnTo>
                    <a:pt x="85090" y="1755140"/>
                  </a:lnTo>
                  <a:lnTo>
                    <a:pt x="85090" y="1753870"/>
                  </a:lnTo>
                  <a:lnTo>
                    <a:pt x="85090" y="1752600"/>
                  </a:lnTo>
                  <a:lnTo>
                    <a:pt x="106680" y="1752600"/>
                  </a:lnTo>
                  <a:lnTo>
                    <a:pt x="106680" y="1751330"/>
                  </a:lnTo>
                  <a:close/>
                </a:path>
                <a:path w="279400" h="1757680">
                  <a:moveTo>
                    <a:pt x="14986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128270" y="1750060"/>
                  </a:lnTo>
                  <a:lnTo>
                    <a:pt x="128270" y="1751330"/>
                  </a:lnTo>
                  <a:lnTo>
                    <a:pt x="149860" y="1751330"/>
                  </a:lnTo>
                  <a:lnTo>
                    <a:pt x="149860" y="1750060"/>
                  </a:lnTo>
                  <a:lnTo>
                    <a:pt x="149860" y="1748790"/>
                  </a:lnTo>
                  <a:close/>
                </a:path>
                <a:path w="279400" h="1757680">
                  <a:moveTo>
                    <a:pt x="214630" y="1744980"/>
                  </a:moveTo>
                  <a:lnTo>
                    <a:pt x="0" y="1744980"/>
                  </a:lnTo>
                  <a:lnTo>
                    <a:pt x="0" y="1746250"/>
                  </a:lnTo>
                  <a:lnTo>
                    <a:pt x="0" y="1747520"/>
                  </a:lnTo>
                  <a:lnTo>
                    <a:pt x="171450" y="1747520"/>
                  </a:lnTo>
                  <a:lnTo>
                    <a:pt x="171450" y="1748790"/>
                  </a:lnTo>
                  <a:lnTo>
                    <a:pt x="193040" y="1748790"/>
                  </a:lnTo>
                  <a:lnTo>
                    <a:pt x="193040" y="1747520"/>
                  </a:lnTo>
                  <a:lnTo>
                    <a:pt x="193040" y="1746250"/>
                  </a:lnTo>
                  <a:lnTo>
                    <a:pt x="214630" y="1746250"/>
                  </a:lnTo>
                  <a:lnTo>
                    <a:pt x="214630" y="1744980"/>
                  </a:lnTo>
                  <a:close/>
                </a:path>
                <a:path w="279400" h="1757680">
                  <a:moveTo>
                    <a:pt x="25781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36220" y="1743710"/>
                  </a:lnTo>
                  <a:lnTo>
                    <a:pt x="236220" y="1744980"/>
                  </a:lnTo>
                  <a:lnTo>
                    <a:pt x="257810" y="1744980"/>
                  </a:lnTo>
                  <a:lnTo>
                    <a:pt x="257810" y="1743710"/>
                  </a:lnTo>
                  <a:lnTo>
                    <a:pt x="257810" y="1742440"/>
                  </a:lnTo>
                  <a:close/>
                </a:path>
                <a:path w="279400" h="175768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75768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75768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75768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75768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75768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75768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75768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9400" y="1718322"/>
                  </a:lnTo>
                  <a:lnTo>
                    <a:pt x="279400" y="1717040"/>
                  </a:lnTo>
                  <a:close/>
                </a:path>
                <a:path w="279400" h="175768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75768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75768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75768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75768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75768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75768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75768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75768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75768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75768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75768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75768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75768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75768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75768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75768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75768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75768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75768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75768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75768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75768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75768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75768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75768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75768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75768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75768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75768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75768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75768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75768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75768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75768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75768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75768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75768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75768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75768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75768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75768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75768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75768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75768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75768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75768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75768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75768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75768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75768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05710" y="1111249"/>
              <a:ext cx="279400" cy="448309"/>
            </a:xfrm>
            <a:custGeom>
              <a:avLst/>
              <a:gdLst/>
              <a:ahLst/>
              <a:cxnLst/>
              <a:rect l="l" t="t" r="r" b="b"/>
              <a:pathLst>
                <a:path w="279400" h="44830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44830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44830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44830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44830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44830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44830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44830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44830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44830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44830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44830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44830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44830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44830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44830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44830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44830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44830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44830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44830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44830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44830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44830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44830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44830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7580" y="0"/>
              <a:ext cx="278130" cy="1774189"/>
            </a:xfrm>
            <a:custGeom>
              <a:avLst/>
              <a:gdLst/>
              <a:ahLst/>
              <a:cxnLst/>
              <a:rect l="l" t="t" r="r" b="b"/>
              <a:pathLst>
                <a:path w="278130" h="1774189">
                  <a:moveTo>
                    <a:pt x="59690" y="1770380"/>
                  </a:moveTo>
                  <a:lnTo>
                    <a:pt x="0" y="1770380"/>
                  </a:lnTo>
                  <a:lnTo>
                    <a:pt x="0" y="1771650"/>
                  </a:lnTo>
                  <a:lnTo>
                    <a:pt x="0" y="1772920"/>
                  </a:lnTo>
                  <a:lnTo>
                    <a:pt x="16510" y="1772920"/>
                  </a:lnTo>
                  <a:lnTo>
                    <a:pt x="16510" y="1774190"/>
                  </a:lnTo>
                  <a:lnTo>
                    <a:pt x="38100" y="1774190"/>
                  </a:lnTo>
                  <a:lnTo>
                    <a:pt x="38100" y="1772920"/>
                  </a:lnTo>
                  <a:lnTo>
                    <a:pt x="38100" y="1771650"/>
                  </a:lnTo>
                  <a:lnTo>
                    <a:pt x="59690" y="1771650"/>
                  </a:lnTo>
                  <a:lnTo>
                    <a:pt x="59690" y="1770380"/>
                  </a:lnTo>
                  <a:close/>
                </a:path>
                <a:path w="278130" h="1774189">
                  <a:moveTo>
                    <a:pt x="10287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81280" y="1769110"/>
                  </a:lnTo>
                  <a:lnTo>
                    <a:pt x="81280" y="1770380"/>
                  </a:lnTo>
                  <a:lnTo>
                    <a:pt x="102870" y="1770380"/>
                  </a:lnTo>
                  <a:lnTo>
                    <a:pt x="102870" y="1769110"/>
                  </a:lnTo>
                  <a:lnTo>
                    <a:pt x="102870" y="1767840"/>
                  </a:lnTo>
                  <a:close/>
                </a:path>
                <a:path w="278130" h="1774189">
                  <a:moveTo>
                    <a:pt x="167640" y="1764030"/>
                  </a:moveTo>
                  <a:lnTo>
                    <a:pt x="0" y="1764030"/>
                  </a:lnTo>
                  <a:lnTo>
                    <a:pt x="0" y="1765300"/>
                  </a:lnTo>
                  <a:lnTo>
                    <a:pt x="0" y="1766570"/>
                  </a:lnTo>
                  <a:lnTo>
                    <a:pt x="124460" y="1766570"/>
                  </a:lnTo>
                  <a:lnTo>
                    <a:pt x="124460" y="1767840"/>
                  </a:lnTo>
                  <a:lnTo>
                    <a:pt x="146050" y="1767840"/>
                  </a:lnTo>
                  <a:lnTo>
                    <a:pt x="146050" y="1766570"/>
                  </a:lnTo>
                  <a:lnTo>
                    <a:pt x="146050" y="1765300"/>
                  </a:lnTo>
                  <a:lnTo>
                    <a:pt x="167640" y="1765300"/>
                  </a:lnTo>
                  <a:lnTo>
                    <a:pt x="167640" y="1764030"/>
                  </a:lnTo>
                  <a:close/>
                </a:path>
                <a:path w="278130" h="1774189">
                  <a:moveTo>
                    <a:pt x="21082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189230" y="1762760"/>
                  </a:lnTo>
                  <a:lnTo>
                    <a:pt x="189230" y="1764030"/>
                  </a:lnTo>
                  <a:lnTo>
                    <a:pt x="210820" y="1764030"/>
                  </a:lnTo>
                  <a:lnTo>
                    <a:pt x="210820" y="1762760"/>
                  </a:lnTo>
                  <a:lnTo>
                    <a:pt x="210820" y="1761490"/>
                  </a:lnTo>
                  <a:close/>
                </a:path>
                <a:path w="278130" h="1774189">
                  <a:moveTo>
                    <a:pt x="276860" y="1757680"/>
                  </a:moveTo>
                  <a:lnTo>
                    <a:pt x="0" y="1757680"/>
                  </a:lnTo>
                  <a:lnTo>
                    <a:pt x="0" y="1758950"/>
                  </a:lnTo>
                  <a:lnTo>
                    <a:pt x="0" y="1760220"/>
                  </a:lnTo>
                  <a:lnTo>
                    <a:pt x="232410" y="1760220"/>
                  </a:lnTo>
                  <a:lnTo>
                    <a:pt x="232410" y="1761490"/>
                  </a:lnTo>
                  <a:lnTo>
                    <a:pt x="255270" y="1761490"/>
                  </a:lnTo>
                  <a:lnTo>
                    <a:pt x="255270" y="1760220"/>
                  </a:lnTo>
                  <a:lnTo>
                    <a:pt x="255270" y="1758950"/>
                  </a:lnTo>
                  <a:lnTo>
                    <a:pt x="276860" y="1758950"/>
                  </a:lnTo>
                  <a:lnTo>
                    <a:pt x="276860" y="1757680"/>
                  </a:lnTo>
                  <a:close/>
                </a:path>
                <a:path w="278130" h="177418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77418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77418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278130" y="1750060"/>
                  </a:lnTo>
                  <a:lnTo>
                    <a:pt x="278130" y="1748790"/>
                  </a:lnTo>
                  <a:close/>
                </a:path>
                <a:path w="278130" h="177418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77418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77418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77418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77418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77418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77418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77418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7418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7418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8130" y="1718322"/>
                  </a:lnTo>
                  <a:lnTo>
                    <a:pt x="278130" y="1717040"/>
                  </a:lnTo>
                  <a:close/>
                </a:path>
                <a:path w="278130" h="177418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7418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7418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7418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7418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7418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7418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741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741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741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741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741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741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741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741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741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741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741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741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741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741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7418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741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741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741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741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741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741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741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741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741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741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741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741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741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741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741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741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741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741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30" h="17741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30" h="17741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30" h="17741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30" h="17741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30" h="17741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7580" y="1111249"/>
              <a:ext cx="278130" cy="467359"/>
            </a:xfrm>
            <a:custGeom>
              <a:avLst/>
              <a:gdLst/>
              <a:ahLst/>
              <a:cxnLst/>
              <a:rect l="l" t="t" r="r" b="b"/>
              <a:pathLst>
                <a:path w="278130" h="467359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467359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467359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467359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467359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467359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467359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467359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467359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467359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467359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46735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6735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6735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6735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6735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6735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6735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6735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6735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6735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6735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6735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6735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6735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6735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6735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6735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6735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6735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6735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6735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49450" y="0"/>
              <a:ext cx="278130" cy="1790700"/>
            </a:xfrm>
            <a:custGeom>
              <a:avLst/>
              <a:gdLst/>
              <a:ahLst/>
              <a:cxnLst/>
              <a:rect l="l" t="t" r="r" b="b"/>
              <a:pathLst>
                <a:path w="278130" h="1790700">
                  <a:moveTo>
                    <a:pt x="12700" y="1789430"/>
                  </a:moveTo>
                  <a:lnTo>
                    <a:pt x="0" y="1789430"/>
                  </a:lnTo>
                  <a:lnTo>
                    <a:pt x="0" y="1790700"/>
                  </a:lnTo>
                  <a:lnTo>
                    <a:pt x="12700" y="1790700"/>
                  </a:lnTo>
                  <a:lnTo>
                    <a:pt x="12700" y="1789430"/>
                  </a:lnTo>
                  <a:close/>
                </a:path>
                <a:path w="278130" h="1790700">
                  <a:moveTo>
                    <a:pt x="5588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34290" y="1788160"/>
                  </a:lnTo>
                  <a:lnTo>
                    <a:pt x="34290" y="1789430"/>
                  </a:lnTo>
                  <a:lnTo>
                    <a:pt x="55880" y="1789430"/>
                  </a:lnTo>
                  <a:lnTo>
                    <a:pt x="55880" y="1788160"/>
                  </a:lnTo>
                  <a:lnTo>
                    <a:pt x="55880" y="1786890"/>
                  </a:lnTo>
                  <a:close/>
                </a:path>
                <a:path w="278130" h="1790700">
                  <a:moveTo>
                    <a:pt x="120650" y="1783080"/>
                  </a:moveTo>
                  <a:lnTo>
                    <a:pt x="0" y="1783080"/>
                  </a:lnTo>
                  <a:lnTo>
                    <a:pt x="0" y="1784350"/>
                  </a:lnTo>
                  <a:lnTo>
                    <a:pt x="0" y="1785620"/>
                  </a:lnTo>
                  <a:lnTo>
                    <a:pt x="77470" y="1785620"/>
                  </a:lnTo>
                  <a:lnTo>
                    <a:pt x="77470" y="1786890"/>
                  </a:lnTo>
                  <a:lnTo>
                    <a:pt x="99060" y="1786890"/>
                  </a:lnTo>
                  <a:lnTo>
                    <a:pt x="99060" y="1785620"/>
                  </a:lnTo>
                  <a:lnTo>
                    <a:pt x="99060" y="1784350"/>
                  </a:lnTo>
                  <a:lnTo>
                    <a:pt x="120650" y="1784350"/>
                  </a:lnTo>
                  <a:lnTo>
                    <a:pt x="120650" y="1783080"/>
                  </a:lnTo>
                  <a:close/>
                </a:path>
                <a:path w="278130" h="1790700">
                  <a:moveTo>
                    <a:pt x="1638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142240" y="1781810"/>
                  </a:lnTo>
                  <a:lnTo>
                    <a:pt x="142240" y="1783080"/>
                  </a:lnTo>
                  <a:lnTo>
                    <a:pt x="163830" y="1783080"/>
                  </a:lnTo>
                  <a:lnTo>
                    <a:pt x="163830" y="1781810"/>
                  </a:lnTo>
                  <a:lnTo>
                    <a:pt x="163830" y="1780540"/>
                  </a:lnTo>
                  <a:close/>
                </a:path>
                <a:path w="278130" h="1790700">
                  <a:moveTo>
                    <a:pt x="229870" y="1776730"/>
                  </a:moveTo>
                  <a:lnTo>
                    <a:pt x="0" y="1776730"/>
                  </a:lnTo>
                  <a:lnTo>
                    <a:pt x="0" y="1778000"/>
                  </a:lnTo>
                  <a:lnTo>
                    <a:pt x="0" y="1779270"/>
                  </a:lnTo>
                  <a:lnTo>
                    <a:pt x="185420" y="1779270"/>
                  </a:lnTo>
                  <a:lnTo>
                    <a:pt x="185420" y="1780540"/>
                  </a:lnTo>
                  <a:lnTo>
                    <a:pt x="208280" y="1780540"/>
                  </a:lnTo>
                  <a:lnTo>
                    <a:pt x="208280" y="1779270"/>
                  </a:lnTo>
                  <a:lnTo>
                    <a:pt x="208280" y="1778000"/>
                  </a:lnTo>
                  <a:lnTo>
                    <a:pt x="229870" y="1778000"/>
                  </a:lnTo>
                  <a:lnTo>
                    <a:pt x="229870" y="1776730"/>
                  </a:lnTo>
                  <a:close/>
                </a:path>
                <a:path w="278130" h="1790700">
                  <a:moveTo>
                    <a:pt x="27305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51460" y="1775460"/>
                  </a:lnTo>
                  <a:lnTo>
                    <a:pt x="251460" y="1776730"/>
                  </a:lnTo>
                  <a:lnTo>
                    <a:pt x="273050" y="1776730"/>
                  </a:lnTo>
                  <a:lnTo>
                    <a:pt x="273050" y="1775460"/>
                  </a:lnTo>
                  <a:lnTo>
                    <a:pt x="273050" y="1774190"/>
                  </a:lnTo>
                  <a:close/>
                </a:path>
                <a:path w="278130" h="1790700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790700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790700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790700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790700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790700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790700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790700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278130" y="1750060"/>
                  </a:lnTo>
                  <a:lnTo>
                    <a:pt x="278130" y="1748790"/>
                  </a:lnTo>
                  <a:close/>
                </a:path>
                <a:path w="278130" h="1790700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790700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790700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790700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790700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790700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790700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790700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90700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90700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790700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90700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90700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90700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90700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90700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90700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90700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90700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90700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90700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90700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9070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9070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90700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90700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90700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90700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90700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90700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90700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90700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90700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90700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90700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90700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90700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90700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9070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9070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9070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9070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9070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9070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9070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9070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9070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9070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9070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9070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49450" y="1111249"/>
              <a:ext cx="278130" cy="483870"/>
            </a:xfrm>
            <a:custGeom>
              <a:avLst/>
              <a:gdLst/>
              <a:ahLst/>
              <a:cxnLst/>
              <a:rect l="l" t="t" r="r" b="b"/>
              <a:pathLst>
                <a:path w="278130" h="483869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483869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483869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483869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483869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483869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483869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483869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483869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483869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483869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483869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483869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483869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483869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483869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48386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8386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8386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8386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8386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8386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8386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8386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8386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8386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8386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8386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8386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8386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8386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8386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8386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8386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8386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8386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8386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70050" y="0"/>
              <a:ext cx="279400" cy="1808480"/>
            </a:xfrm>
            <a:custGeom>
              <a:avLst/>
              <a:gdLst/>
              <a:ahLst/>
              <a:cxnLst/>
              <a:rect l="l" t="t" r="r" b="b"/>
              <a:pathLst>
                <a:path w="279400" h="1808480">
                  <a:moveTo>
                    <a:pt x="10160" y="1805940"/>
                  </a:moveTo>
                  <a:lnTo>
                    <a:pt x="0" y="1805940"/>
                  </a:lnTo>
                  <a:lnTo>
                    <a:pt x="0" y="1808480"/>
                  </a:lnTo>
                  <a:lnTo>
                    <a:pt x="10160" y="1808480"/>
                  </a:lnTo>
                  <a:lnTo>
                    <a:pt x="10160" y="1805940"/>
                  </a:lnTo>
                  <a:close/>
                </a:path>
                <a:path w="279400" h="1808480">
                  <a:moveTo>
                    <a:pt x="74930" y="1802130"/>
                  </a:moveTo>
                  <a:lnTo>
                    <a:pt x="0" y="1802130"/>
                  </a:lnTo>
                  <a:lnTo>
                    <a:pt x="0" y="1803400"/>
                  </a:lnTo>
                  <a:lnTo>
                    <a:pt x="0" y="1804670"/>
                  </a:lnTo>
                  <a:lnTo>
                    <a:pt x="31750" y="1804670"/>
                  </a:lnTo>
                  <a:lnTo>
                    <a:pt x="31750" y="1805940"/>
                  </a:lnTo>
                  <a:lnTo>
                    <a:pt x="53340" y="1805940"/>
                  </a:lnTo>
                  <a:lnTo>
                    <a:pt x="53340" y="1804670"/>
                  </a:lnTo>
                  <a:lnTo>
                    <a:pt x="53340" y="1803400"/>
                  </a:lnTo>
                  <a:lnTo>
                    <a:pt x="74930" y="1803400"/>
                  </a:lnTo>
                  <a:lnTo>
                    <a:pt x="74930" y="1802130"/>
                  </a:lnTo>
                  <a:close/>
                </a:path>
                <a:path w="279400" h="1808480">
                  <a:moveTo>
                    <a:pt x="11811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96520" y="1800860"/>
                  </a:lnTo>
                  <a:lnTo>
                    <a:pt x="96520" y="1802130"/>
                  </a:lnTo>
                  <a:lnTo>
                    <a:pt x="118110" y="1802130"/>
                  </a:lnTo>
                  <a:lnTo>
                    <a:pt x="118110" y="1800860"/>
                  </a:lnTo>
                  <a:lnTo>
                    <a:pt x="118110" y="1799590"/>
                  </a:lnTo>
                  <a:close/>
                </a:path>
                <a:path w="279400" h="1808480">
                  <a:moveTo>
                    <a:pt x="184150" y="1795780"/>
                  </a:moveTo>
                  <a:lnTo>
                    <a:pt x="0" y="1795780"/>
                  </a:lnTo>
                  <a:lnTo>
                    <a:pt x="0" y="1797050"/>
                  </a:lnTo>
                  <a:lnTo>
                    <a:pt x="0" y="1798320"/>
                  </a:lnTo>
                  <a:lnTo>
                    <a:pt x="140970" y="1798320"/>
                  </a:lnTo>
                  <a:lnTo>
                    <a:pt x="140970" y="1799590"/>
                  </a:lnTo>
                  <a:lnTo>
                    <a:pt x="162560" y="1799590"/>
                  </a:lnTo>
                  <a:lnTo>
                    <a:pt x="162560" y="1798320"/>
                  </a:lnTo>
                  <a:lnTo>
                    <a:pt x="162560" y="1797050"/>
                  </a:lnTo>
                  <a:lnTo>
                    <a:pt x="184150" y="1797050"/>
                  </a:lnTo>
                  <a:lnTo>
                    <a:pt x="184150" y="1795780"/>
                  </a:lnTo>
                  <a:close/>
                </a:path>
                <a:path w="279400" h="1808480">
                  <a:moveTo>
                    <a:pt x="2273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05740" y="1794510"/>
                  </a:lnTo>
                  <a:lnTo>
                    <a:pt x="205740" y="1795780"/>
                  </a:lnTo>
                  <a:lnTo>
                    <a:pt x="227330" y="1795780"/>
                  </a:lnTo>
                  <a:lnTo>
                    <a:pt x="227330" y="1794510"/>
                  </a:lnTo>
                  <a:lnTo>
                    <a:pt x="227330" y="1793240"/>
                  </a:lnTo>
                  <a:close/>
                </a:path>
                <a:path w="279400" h="1808480">
                  <a:moveTo>
                    <a:pt x="279400" y="1789430"/>
                  </a:moveTo>
                  <a:lnTo>
                    <a:pt x="0" y="1789430"/>
                  </a:lnTo>
                  <a:lnTo>
                    <a:pt x="0" y="1790700"/>
                  </a:lnTo>
                  <a:lnTo>
                    <a:pt x="0" y="1791970"/>
                  </a:lnTo>
                  <a:lnTo>
                    <a:pt x="248920" y="1791970"/>
                  </a:lnTo>
                  <a:lnTo>
                    <a:pt x="248920" y="1793240"/>
                  </a:lnTo>
                  <a:lnTo>
                    <a:pt x="270510" y="1793240"/>
                  </a:lnTo>
                  <a:lnTo>
                    <a:pt x="270510" y="1791970"/>
                  </a:lnTo>
                  <a:lnTo>
                    <a:pt x="270510" y="1790700"/>
                  </a:lnTo>
                  <a:lnTo>
                    <a:pt x="279400" y="1790700"/>
                  </a:lnTo>
                  <a:lnTo>
                    <a:pt x="279400" y="1789430"/>
                  </a:lnTo>
                  <a:close/>
                </a:path>
                <a:path w="279400" h="1808480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08480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08480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08480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08480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9400" y="1775460"/>
                  </a:lnTo>
                  <a:lnTo>
                    <a:pt x="279400" y="1774190"/>
                  </a:lnTo>
                  <a:close/>
                </a:path>
                <a:path w="279400" h="1808480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08480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08480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08480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08480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08480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08480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08480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08480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08480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0848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0848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0848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0848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0848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0848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0848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0848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0848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0848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0848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0848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0848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0848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0848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0848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0848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80848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80848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80848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80848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80848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80848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80848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80848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80848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80848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80848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80848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80848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80848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80848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80848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80848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80848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80848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80848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80848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80848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80848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80848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80848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0050" y="1111249"/>
              <a:ext cx="279400" cy="502920"/>
            </a:xfrm>
            <a:custGeom>
              <a:avLst/>
              <a:gdLst/>
              <a:ahLst/>
              <a:cxnLst/>
              <a:rect l="l" t="t" r="r" b="b"/>
              <a:pathLst>
                <a:path w="279400" h="502919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02919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02919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02919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02919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02919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02919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02919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02919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02919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02919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02919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02919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02919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02919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02919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02919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0291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0291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0291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0291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0291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0291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0291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0291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0291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0291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0291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0291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0291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0291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0291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0291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0291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0291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0291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0291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0291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0291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0291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0291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0291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0291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91920" y="0"/>
              <a:ext cx="278130" cy="1824989"/>
            </a:xfrm>
            <a:custGeom>
              <a:avLst/>
              <a:gdLst/>
              <a:ahLst/>
              <a:cxnLst/>
              <a:rect l="l" t="t" r="r" b="b"/>
              <a:pathLst>
                <a:path w="278130" h="1824989">
                  <a:moveTo>
                    <a:pt x="27940" y="1821180"/>
                  </a:moveTo>
                  <a:lnTo>
                    <a:pt x="0" y="1821180"/>
                  </a:lnTo>
                  <a:lnTo>
                    <a:pt x="0" y="1822450"/>
                  </a:lnTo>
                  <a:lnTo>
                    <a:pt x="0" y="1824990"/>
                  </a:lnTo>
                  <a:lnTo>
                    <a:pt x="6350" y="1824990"/>
                  </a:lnTo>
                  <a:lnTo>
                    <a:pt x="6350" y="1822450"/>
                  </a:lnTo>
                  <a:lnTo>
                    <a:pt x="27940" y="1822450"/>
                  </a:lnTo>
                  <a:lnTo>
                    <a:pt x="27940" y="1821180"/>
                  </a:lnTo>
                  <a:close/>
                </a:path>
                <a:path w="278130" h="1824989">
                  <a:moveTo>
                    <a:pt x="7112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49530" y="1819910"/>
                  </a:lnTo>
                  <a:lnTo>
                    <a:pt x="49530" y="1821180"/>
                  </a:lnTo>
                  <a:lnTo>
                    <a:pt x="71120" y="1821180"/>
                  </a:lnTo>
                  <a:lnTo>
                    <a:pt x="71120" y="1819910"/>
                  </a:lnTo>
                  <a:lnTo>
                    <a:pt x="71120" y="1818640"/>
                  </a:lnTo>
                  <a:close/>
                </a:path>
                <a:path w="278130" h="1824989">
                  <a:moveTo>
                    <a:pt x="137160" y="1814830"/>
                  </a:moveTo>
                  <a:lnTo>
                    <a:pt x="0" y="1814830"/>
                  </a:lnTo>
                  <a:lnTo>
                    <a:pt x="0" y="1816100"/>
                  </a:lnTo>
                  <a:lnTo>
                    <a:pt x="0" y="1817370"/>
                  </a:lnTo>
                  <a:lnTo>
                    <a:pt x="93980" y="1817370"/>
                  </a:lnTo>
                  <a:lnTo>
                    <a:pt x="93980" y="1818640"/>
                  </a:lnTo>
                  <a:lnTo>
                    <a:pt x="115570" y="1818640"/>
                  </a:lnTo>
                  <a:lnTo>
                    <a:pt x="115570" y="1817370"/>
                  </a:lnTo>
                  <a:lnTo>
                    <a:pt x="115570" y="1816100"/>
                  </a:lnTo>
                  <a:lnTo>
                    <a:pt x="137160" y="1816100"/>
                  </a:lnTo>
                  <a:lnTo>
                    <a:pt x="137160" y="1814830"/>
                  </a:lnTo>
                  <a:close/>
                </a:path>
                <a:path w="278130" h="1824989">
                  <a:moveTo>
                    <a:pt x="18034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158750" y="1813560"/>
                  </a:lnTo>
                  <a:lnTo>
                    <a:pt x="158750" y="1814830"/>
                  </a:lnTo>
                  <a:lnTo>
                    <a:pt x="180340" y="1814830"/>
                  </a:lnTo>
                  <a:lnTo>
                    <a:pt x="180340" y="1813560"/>
                  </a:lnTo>
                  <a:lnTo>
                    <a:pt x="180340" y="1812290"/>
                  </a:lnTo>
                  <a:close/>
                </a:path>
                <a:path w="278130" h="1824989">
                  <a:moveTo>
                    <a:pt x="245110" y="1808480"/>
                  </a:moveTo>
                  <a:lnTo>
                    <a:pt x="0" y="1808480"/>
                  </a:lnTo>
                  <a:lnTo>
                    <a:pt x="0" y="1809750"/>
                  </a:lnTo>
                  <a:lnTo>
                    <a:pt x="0" y="1811020"/>
                  </a:lnTo>
                  <a:lnTo>
                    <a:pt x="201930" y="1811020"/>
                  </a:lnTo>
                  <a:lnTo>
                    <a:pt x="201930" y="1812290"/>
                  </a:lnTo>
                  <a:lnTo>
                    <a:pt x="223520" y="1812290"/>
                  </a:lnTo>
                  <a:lnTo>
                    <a:pt x="223520" y="1811020"/>
                  </a:lnTo>
                  <a:lnTo>
                    <a:pt x="223520" y="1809750"/>
                  </a:lnTo>
                  <a:lnTo>
                    <a:pt x="245110" y="1809750"/>
                  </a:lnTo>
                  <a:lnTo>
                    <a:pt x="245110" y="1808480"/>
                  </a:lnTo>
                  <a:close/>
                </a:path>
                <a:path w="278130" h="1824989">
                  <a:moveTo>
                    <a:pt x="278130" y="1805940"/>
                  </a:moveTo>
                  <a:lnTo>
                    <a:pt x="0" y="1805940"/>
                  </a:lnTo>
                  <a:lnTo>
                    <a:pt x="0" y="1807210"/>
                  </a:lnTo>
                  <a:lnTo>
                    <a:pt x="266700" y="1807210"/>
                  </a:lnTo>
                  <a:lnTo>
                    <a:pt x="266700" y="1808480"/>
                  </a:lnTo>
                  <a:lnTo>
                    <a:pt x="278130" y="1808480"/>
                  </a:lnTo>
                  <a:lnTo>
                    <a:pt x="278130" y="1807210"/>
                  </a:lnTo>
                  <a:lnTo>
                    <a:pt x="278130" y="1805940"/>
                  </a:lnTo>
                  <a:close/>
                </a:path>
                <a:path w="278130" h="1824989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24989">
                  <a:moveTo>
                    <a:pt x="27813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590"/>
                  </a:lnTo>
                  <a:close/>
                </a:path>
                <a:path w="278130" h="1824989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24989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24989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24989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24989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24989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24989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24989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8130" y="1775460"/>
                  </a:lnTo>
                  <a:lnTo>
                    <a:pt x="278130" y="1774190"/>
                  </a:lnTo>
                  <a:close/>
                </a:path>
                <a:path w="278130" h="1824989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24989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24989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24989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24989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2498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2498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2498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2498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2498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2498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2498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2498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2498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2498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2498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2498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2498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2498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2498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2498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2498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2498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2498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2498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249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249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249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249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249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249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249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249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8249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8249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8249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8249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8249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8249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82498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8249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8249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8249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8249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8249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8249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8249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91920" y="1111249"/>
              <a:ext cx="278130" cy="518159"/>
            </a:xfrm>
            <a:custGeom>
              <a:avLst/>
              <a:gdLst/>
              <a:ahLst/>
              <a:cxnLst/>
              <a:rect l="l" t="t" r="r" b="b"/>
              <a:pathLst>
                <a:path w="278130" h="51816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1816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1816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1816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1816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1816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1816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1816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1816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1816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1816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1816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1816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1816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1816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1816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1816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1816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1816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1816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1816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1816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1816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1816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1816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1816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1816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1816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1816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1816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1816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1816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1816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1816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1816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1816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1816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1816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1816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1816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1816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1816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1816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1816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1816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1816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1816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1816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12520" y="0"/>
              <a:ext cx="279400" cy="1840230"/>
            </a:xfrm>
            <a:custGeom>
              <a:avLst/>
              <a:gdLst/>
              <a:ahLst/>
              <a:cxnLst/>
              <a:rect l="l" t="t" r="r" b="b"/>
              <a:pathLst>
                <a:path w="279400" h="1840230">
                  <a:moveTo>
                    <a:pt x="2540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3810" y="1838960"/>
                  </a:lnTo>
                  <a:lnTo>
                    <a:pt x="3810" y="1840230"/>
                  </a:lnTo>
                  <a:lnTo>
                    <a:pt x="25400" y="1840230"/>
                  </a:lnTo>
                  <a:lnTo>
                    <a:pt x="25400" y="1838960"/>
                  </a:lnTo>
                  <a:lnTo>
                    <a:pt x="25400" y="1837690"/>
                  </a:lnTo>
                  <a:close/>
                </a:path>
                <a:path w="279400" h="1840230">
                  <a:moveTo>
                    <a:pt x="91440" y="1833880"/>
                  </a:moveTo>
                  <a:lnTo>
                    <a:pt x="0" y="1833880"/>
                  </a:lnTo>
                  <a:lnTo>
                    <a:pt x="0" y="1835150"/>
                  </a:lnTo>
                  <a:lnTo>
                    <a:pt x="0" y="1836420"/>
                  </a:lnTo>
                  <a:lnTo>
                    <a:pt x="48260" y="1836420"/>
                  </a:lnTo>
                  <a:lnTo>
                    <a:pt x="48260" y="1837690"/>
                  </a:lnTo>
                  <a:lnTo>
                    <a:pt x="69850" y="1837690"/>
                  </a:lnTo>
                  <a:lnTo>
                    <a:pt x="69850" y="1836420"/>
                  </a:lnTo>
                  <a:lnTo>
                    <a:pt x="69850" y="1835150"/>
                  </a:lnTo>
                  <a:lnTo>
                    <a:pt x="91440" y="1835150"/>
                  </a:lnTo>
                  <a:lnTo>
                    <a:pt x="91440" y="1833880"/>
                  </a:lnTo>
                  <a:close/>
                </a:path>
                <a:path w="279400" h="1840230">
                  <a:moveTo>
                    <a:pt x="13462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113030" y="1832610"/>
                  </a:lnTo>
                  <a:lnTo>
                    <a:pt x="113030" y="1833880"/>
                  </a:lnTo>
                  <a:lnTo>
                    <a:pt x="134620" y="1833880"/>
                  </a:lnTo>
                  <a:lnTo>
                    <a:pt x="134620" y="1832610"/>
                  </a:lnTo>
                  <a:lnTo>
                    <a:pt x="134620" y="1831340"/>
                  </a:lnTo>
                  <a:close/>
                </a:path>
                <a:path w="279400" h="1840230">
                  <a:moveTo>
                    <a:pt x="199390" y="1827530"/>
                  </a:moveTo>
                  <a:lnTo>
                    <a:pt x="0" y="1827530"/>
                  </a:lnTo>
                  <a:lnTo>
                    <a:pt x="0" y="1828800"/>
                  </a:lnTo>
                  <a:lnTo>
                    <a:pt x="0" y="1830070"/>
                  </a:lnTo>
                  <a:lnTo>
                    <a:pt x="156210" y="1830070"/>
                  </a:lnTo>
                  <a:lnTo>
                    <a:pt x="156210" y="1831340"/>
                  </a:lnTo>
                  <a:lnTo>
                    <a:pt x="177800" y="1831340"/>
                  </a:lnTo>
                  <a:lnTo>
                    <a:pt x="177800" y="1830070"/>
                  </a:lnTo>
                  <a:lnTo>
                    <a:pt x="177800" y="1828800"/>
                  </a:lnTo>
                  <a:lnTo>
                    <a:pt x="199390" y="1828800"/>
                  </a:lnTo>
                  <a:lnTo>
                    <a:pt x="199390" y="1827530"/>
                  </a:lnTo>
                  <a:close/>
                </a:path>
                <a:path w="279400" h="1840230">
                  <a:moveTo>
                    <a:pt x="24257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20980" y="1826260"/>
                  </a:lnTo>
                  <a:lnTo>
                    <a:pt x="220980" y="1827530"/>
                  </a:lnTo>
                  <a:lnTo>
                    <a:pt x="242570" y="1827530"/>
                  </a:lnTo>
                  <a:lnTo>
                    <a:pt x="242570" y="1826260"/>
                  </a:lnTo>
                  <a:lnTo>
                    <a:pt x="242570" y="1824990"/>
                  </a:lnTo>
                  <a:close/>
                </a:path>
                <a:path w="279400" h="1840230">
                  <a:moveTo>
                    <a:pt x="27940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64160" y="1823720"/>
                  </a:lnTo>
                  <a:lnTo>
                    <a:pt x="264160" y="1824990"/>
                  </a:lnTo>
                  <a:lnTo>
                    <a:pt x="279400" y="1824990"/>
                  </a:lnTo>
                  <a:lnTo>
                    <a:pt x="279400" y="1823720"/>
                  </a:lnTo>
                  <a:lnTo>
                    <a:pt x="279400" y="1821180"/>
                  </a:lnTo>
                  <a:close/>
                </a:path>
                <a:path w="279400" h="1840230">
                  <a:moveTo>
                    <a:pt x="27940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9400" y="1819910"/>
                  </a:lnTo>
                  <a:lnTo>
                    <a:pt x="279400" y="1818640"/>
                  </a:lnTo>
                  <a:close/>
                </a:path>
                <a:path w="279400" h="1840230">
                  <a:moveTo>
                    <a:pt x="27940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9400" y="1817370"/>
                  </a:lnTo>
                  <a:lnTo>
                    <a:pt x="279400" y="1814830"/>
                  </a:lnTo>
                  <a:close/>
                </a:path>
                <a:path w="279400" h="1840230">
                  <a:moveTo>
                    <a:pt x="27940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9400" y="1813560"/>
                  </a:lnTo>
                  <a:lnTo>
                    <a:pt x="279400" y="1812290"/>
                  </a:lnTo>
                  <a:close/>
                </a:path>
                <a:path w="279400" h="1840230">
                  <a:moveTo>
                    <a:pt x="27940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9400" y="1811020"/>
                  </a:lnTo>
                  <a:lnTo>
                    <a:pt x="279400" y="1808480"/>
                  </a:lnTo>
                  <a:close/>
                </a:path>
                <a:path w="279400" h="1840230">
                  <a:moveTo>
                    <a:pt x="27940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9400" y="1807210"/>
                  </a:lnTo>
                  <a:lnTo>
                    <a:pt x="279400" y="1805952"/>
                  </a:lnTo>
                  <a:close/>
                </a:path>
                <a:path w="279400" h="1840230">
                  <a:moveTo>
                    <a:pt x="27940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9400" y="1804670"/>
                  </a:lnTo>
                  <a:lnTo>
                    <a:pt x="279400" y="1802130"/>
                  </a:lnTo>
                  <a:close/>
                </a:path>
                <a:path w="279400" h="1840230">
                  <a:moveTo>
                    <a:pt x="27940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279400" y="1800860"/>
                  </a:lnTo>
                  <a:lnTo>
                    <a:pt x="279400" y="1799590"/>
                  </a:lnTo>
                  <a:close/>
                </a:path>
                <a:path w="279400" h="1840230">
                  <a:moveTo>
                    <a:pt x="27940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9400" y="1798320"/>
                  </a:lnTo>
                  <a:lnTo>
                    <a:pt x="279400" y="1795780"/>
                  </a:lnTo>
                  <a:close/>
                </a:path>
                <a:path w="279400" h="1840230">
                  <a:moveTo>
                    <a:pt x="27940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9400" y="1794510"/>
                  </a:lnTo>
                  <a:lnTo>
                    <a:pt x="279400" y="1793240"/>
                  </a:lnTo>
                  <a:close/>
                </a:path>
                <a:path w="279400" h="1840230">
                  <a:moveTo>
                    <a:pt x="27940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9400" y="1791970"/>
                  </a:lnTo>
                  <a:lnTo>
                    <a:pt x="279400" y="1789430"/>
                  </a:lnTo>
                  <a:close/>
                </a:path>
                <a:path w="279400" h="1840230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40230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40230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40230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40230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9400" y="1775460"/>
                  </a:lnTo>
                  <a:lnTo>
                    <a:pt x="279400" y="1774190"/>
                  </a:lnTo>
                  <a:close/>
                </a:path>
                <a:path w="279400" h="1840230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40230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40230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40230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40230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40230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40230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40230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40230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40230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4023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4023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4023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4023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4023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4023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4023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4023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4023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4023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4023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4023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4023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4023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4023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4023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4023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84023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84023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84023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84023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84023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84023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84023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84023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84023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84023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84023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84023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84023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84023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84023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12520" y="1111249"/>
              <a:ext cx="279400" cy="534670"/>
            </a:xfrm>
            <a:custGeom>
              <a:avLst/>
              <a:gdLst/>
              <a:ahLst/>
              <a:cxnLst/>
              <a:rect l="l" t="t" r="r" b="b"/>
              <a:pathLst>
                <a:path w="279400" h="534669">
                  <a:moveTo>
                    <a:pt x="27940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9400" y="534670"/>
                  </a:lnTo>
                  <a:lnTo>
                    <a:pt x="279400" y="532130"/>
                  </a:lnTo>
                  <a:close/>
                </a:path>
                <a:path w="279400" h="534669">
                  <a:moveTo>
                    <a:pt x="27940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9400" y="530860"/>
                  </a:lnTo>
                  <a:lnTo>
                    <a:pt x="279400" y="529590"/>
                  </a:lnTo>
                  <a:close/>
                </a:path>
                <a:path w="279400" h="534669">
                  <a:moveTo>
                    <a:pt x="27940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9400" y="528320"/>
                  </a:lnTo>
                  <a:lnTo>
                    <a:pt x="279400" y="525780"/>
                  </a:lnTo>
                  <a:close/>
                </a:path>
                <a:path w="279400" h="534669">
                  <a:moveTo>
                    <a:pt x="27940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9400" y="524510"/>
                  </a:lnTo>
                  <a:lnTo>
                    <a:pt x="279400" y="523240"/>
                  </a:lnTo>
                  <a:close/>
                </a:path>
                <a:path w="279400" h="534669">
                  <a:moveTo>
                    <a:pt x="27940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9400" y="521970"/>
                  </a:lnTo>
                  <a:lnTo>
                    <a:pt x="279400" y="519430"/>
                  </a:lnTo>
                  <a:close/>
                </a:path>
                <a:path w="279400" h="534669">
                  <a:moveTo>
                    <a:pt x="27940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9400" y="518160"/>
                  </a:lnTo>
                  <a:lnTo>
                    <a:pt x="279400" y="516890"/>
                  </a:lnTo>
                  <a:close/>
                </a:path>
                <a:path w="279400" h="534669">
                  <a:moveTo>
                    <a:pt x="27940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9400" y="515620"/>
                  </a:lnTo>
                  <a:lnTo>
                    <a:pt x="279400" y="513080"/>
                  </a:lnTo>
                  <a:close/>
                </a:path>
                <a:path w="279400" h="534669">
                  <a:moveTo>
                    <a:pt x="27940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9400" y="511810"/>
                  </a:lnTo>
                  <a:lnTo>
                    <a:pt x="279400" y="510540"/>
                  </a:lnTo>
                  <a:close/>
                </a:path>
                <a:path w="279400" h="534669">
                  <a:moveTo>
                    <a:pt x="27940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9400" y="509270"/>
                  </a:lnTo>
                  <a:lnTo>
                    <a:pt x="279400" y="506730"/>
                  </a:lnTo>
                  <a:close/>
                </a:path>
                <a:path w="279400" h="534669">
                  <a:moveTo>
                    <a:pt x="27940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9400" y="505460"/>
                  </a:lnTo>
                  <a:lnTo>
                    <a:pt x="279400" y="504190"/>
                  </a:lnTo>
                  <a:close/>
                </a:path>
                <a:path w="279400" h="534669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34669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34669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34669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34669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34669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34669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34669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34669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34669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34669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34669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34669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34669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34669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34669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34669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3466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3466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3466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3466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3466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3466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3466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3466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3466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3466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3466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3466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3466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3466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3466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3466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3466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3466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3466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3466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3466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3466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3466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3466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3466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3466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4390" y="0"/>
              <a:ext cx="278130" cy="1856739"/>
            </a:xfrm>
            <a:custGeom>
              <a:avLst/>
              <a:gdLst/>
              <a:ahLst/>
              <a:cxnLst/>
              <a:rect l="l" t="t" r="r" b="b"/>
              <a:pathLst>
                <a:path w="278130" h="1856739">
                  <a:moveTo>
                    <a:pt x="44450" y="1852930"/>
                  </a:moveTo>
                  <a:lnTo>
                    <a:pt x="0" y="1852930"/>
                  </a:lnTo>
                  <a:lnTo>
                    <a:pt x="0" y="1854200"/>
                  </a:lnTo>
                  <a:lnTo>
                    <a:pt x="0" y="1855470"/>
                  </a:lnTo>
                  <a:lnTo>
                    <a:pt x="1270" y="1855470"/>
                  </a:lnTo>
                  <a:lnTo>
                    <a:pt x="1270" y="1856740"/>
                  </a:lnTo>
                  <a:lnTo>
                    <a:pt x="22860" y="1856740"/>
                  </a:lnTo>
                  <a:lnTo>
                    <a:pt x="22860" y="1855470"/>
                  </a:lnTo>
                  <a:lnTo>
                    <a:pt x="22860" y="1854200"/>
                  </a:lnTo>
                  <a:lnTo>
                    <a:pt x="44450" y="1854200"/>
                  </a:lnTo>
                  <a:lnTo>
                    <a:pt x="44450" y="1852930"/>
                  </a:lnTo>
                  <a:close/>
                </a:path>
                <a:path w="278130" h="1856739">
                  <a:moveTo>
                    <a:pt x="8763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66040" y="1851660"/>
                  </a:lnTo>
                  <a:lnTo>
                    <a:pt x="66040" y="1852930"/>
                  </a:lnTo>
                  <a:lnTo>
                    <a:pt x="87630" y="1852930"/>
                  </a:lnTo>
                  <a:lnTo>
                    <a:pt x="87630" y="1851660"/>
                  </a:lnTo>
                  <a:lnTo>
                    <a:pt x="87630" y="1850390"/>
                  </a:lnTo>
                  <a:close/>
                </a:path>
                <a:path w="278130" h="1856739">
                  <a:moveTo>
                    <a:pt x="152400" y="1846580"/>
                  </a:moveTo>
                  <a:lnTo>
                    <a:pt x="0" y="1846580"/>
                  </a:lnTo>
                  <a:lnTo>
                    <a:pt x="0" y="1847850"/>
                  </a:lnTo>
                  <a:lnTo>
                    <a:pt x="0" y="1849120"/>
                  </a:lnTo>
                  <a:lnTo>
                    <a:pt x="109220" y="1849120"/>
                  </a:lnTo>
                  <a:lnTo>
                    <a:pt x="109220" y="1850390"/>
                  </a:lnTo>
                  <a:lnTo>
                    <a:pt x="130810" y="1850390"/>
                  </a:lnTo>
                  <a:lnTo>
                    <a:pt x="130810" y="1849120"/>
                  </a:lnTo>
                  <a:lnTo>
                    <a:pt x="130810" y="1847850"/>
                  </a:lnTo>
                  <a:lnTo>
                    <a:pt x="152400" y="1847850"/>
                  </a:lnTo>
                  <a:lnTo>
                    <a:pt x="152400" y="1846580"/>
                  </a:lnTo>
                  <a:close/>
                </a:path>
                <a:path w="278130" h="1856739">
                  <a:moveTo>
                    <a:pt x="195580" y="1844040"/>
                  </a:moveTo>
                  <a:lnTo>
                    <a:pt x="0" y="1844040"/>
                  </a:lnTo>
                  <a:lnTo>
                    <a:pt x="0" y="1845310"/>
                  </a:lnTo>
                  <a:lnTo>
                    <a:pt x="173990" y="1845310"/>
                  </a:lnTo>
                  <a:lnTo>
                    <a:pt x="173990" y="1846580"/>
                  </a:lnTo>
                  <a:lnTo>
                    <a:pt x="195580" y="1846580"/>
                  </a:lnTo>
                  <a:lnTo>
                    <a:pt x="195580" y="1845310"/>
                  </a:lnTo>
                  <a:lnTo>
                    <a:pt x="195580" y="1844040"/>
                  </a:lnTo>
                  <a:close/>
                </a:path>
                <a:path w="278130" h="1856739">
                  <a:moveTo>
                    <a:pt x="260350" y="1840230"/>
                  </a:moveTo>
                  <a:lnTo>
                    <a:pt x="0" y="1840230"/>
                  </a:lnTo>
                  <a:lnTo>
                    <a:pt x="0" y="1841500"/>
                  </a:lnTo>
                  <a:lnTo>
                    <a:pt x="0" y="1842770"/>
                  </a:lnTo>
                  <a:lnTo>
                    <a:pt x="217170" y="1842770"/>
                  </a:lnTo>
                  <a:lnTo>
                    <a:pt x="217170" y="1844040"/>
                  </a:lnTo>
                  <a:lnTo>
                    <a:pt x="238760" y="1844040"/>
                  </a:lnTo>
                  <a:lnTo>
                    <a:pt x="238760" y="1842770"/>
                  </a:lnTo>
                  <a:lnTo>
                    <a:pt x="238760" y="1841500"/>
                  </a:lnTo>
                  <a:lnTo>
                    <a:pt x="260350" y="1841500"/>
                  </a:lnTo>
                  <a:lnTo>
                    <a:pt x="260350" y="1840230"/>
                  </a:lnTo>
                  <a:close/>
                </a:path>
                <a:path w="278130" h="1856739">
                  <a:moveTo>
                    <a:pt x="27813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8130" y="1838960"/>
                  </a:lnTo>
                  <a:lnTo>
                    <a:pt x="278130" y="1837690"/>
                  </a:lnTo>
                  <a:close/>
                </a:path>
                <a:path w="278130" h="1856739">
                  <a:moveTo>
                    <a:pt x="27813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8130" y="1836420"/>
                  </a:lnTo>
                  <a:lnTo>
                    <a:pt x="278130" y="1833880"/>
                  </a:lnTo>
                  <a:close/>
                </a:path>
                <a:path w="278130" h="1856739">
                  <a:moveTo>
                    <a:pt x="27813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8130" y="1832610"/>
                  </a:lnTo>
                  <a:lnTo>
                    <a:pt x="278130" y="1831340"/>
                  </a:lnTo>
                  <a:close/>
                </a:path>
                <a:path w="278130" h="1856739">
                  <a:moveTo>
                    <a:pt x="27813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8130" y="1830070"/>
                  </a:lnTo>
                  <a:lnTo>
                    <a:pt x="278130" y="1827530"/>
                  </a:lnTo>
                  <a:close/>
                </a:path>
                <a:path w="278130" h="1856739">
                  <a:moveTo>
                    <a:pt x="27813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8130" y="1826260"/>
                  </a:lnTo>
                  <a:lnTo>
                    <a:pt x="278130" y="1824990"/>
                  </a:lnTo>
                  <a:close/>
                </a:path>
                <a:path w="278130" h="1856739">
                  <a:moveTo>
                    <a:pt x="27813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8130" y="1823720"/>
                  </a:lnTo>
                  <a:lnTo>
                    <a:pt x="278130" y="1821180"/>
                  </a:lnTo>
                  <a:close/>
                </a:path>
                <a:path w="278130" h="1856739">
                  <a:moveTo>
                    <a:pt x="27813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8130" y="1819910"/>
                  </a:lnTo>
                  <a:lnTo>
                    <a:pt x="278130" y="1818640"/>
                  </a:lnTo>
                  <a:close/>
                </a:path>
                <a:path w="278130" h="1856739">
                  <a:moveTo>
                    <a:pt x="27813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8130" y="1817370"/>
                  </a:lnTo>
                  <a:lnTo>
                    <a:pt x="278130" y="1814830"/>
                  </a:lnTo>
                  <a:close/>
                </a:path>
                <a:path w="278130" h="1856739">
                  <a:moveTo>
                    <a:pt x="27813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8130" y="1813560"/>
                  </a:lnTo>
                  <a:lnTo>
                    <a:pt x="278130" y="1812290"/>
                  </a:lnTo>
                  <a:close/>
                </a:path>
                <a:path w="278130" h="1856739">
                  <a:moveTo>
                    <a:pt x="27813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8130" y="1811020"/>
                  </a:lnTo>
                  <a:lnTo>
                    <a:pt x="278130" y="1808480"/>
                  </a:lnTo>
                  <a:close/>
                </a:path>
                <a:path w="278130" h="1856739">
                  <a:moveTo>
                    <a:pt x="27813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8130" y="1807210"/>
                  </a:lnTo>
                  <a:lnTo>
                    <a:pt x="278130" y="1805952"/>
                  </a:lnTo>
                  <a:close/>
                </a:path>
                <a:path w="278130" h="1856739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56739">
                  <a:moveTo>
                    <a:pt x="27813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602"/>
                  </a:lnTo>
                  <a:close/>
                </a:path>
                <a:path w="278130" h="1856739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56739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56739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56739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56739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56739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56739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56739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8130" y="1775472"/>
                  </a:lnTo>
                  <a:lnTo>
                    <a:pt x="278130" y="1774190"/>
                  </a:lnTo>
                  <a:close/>
                </a:path>
                <a:path w="278130" h="1856739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56739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56739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56739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56739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5673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5673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5673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5673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5673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5673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5673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5673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5673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5673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5673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5673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5673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5673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5673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5673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5673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5673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5673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5673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5673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5673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5673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5673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5673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5673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5673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5673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85673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85673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85673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85673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4390" y="1111249"/>
              <a:ext cx="278130" cy="549910"/>
            </a:xfrm>
            <a:custGeom>
              <a:avLst/>
              <a:gdLst/>
              <a:ahLst/>
              <a:cxnLst/>
              <a:rect l="l" t="t" r="r" b="b"/>
              <a:pathLst>
                <a:path w="278130" h="549910">
                  <a:moveTo>
                    <a:pt x="27813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8130" y="549910"/>
                  </a:lnTo>
                  <a:lnTo>
                    <a:pt x="278130" y="548640"/>
                  </a:lnTo>
                  <a:close/>
                </a:path>
                <a:path w="278130" h="549910">
                  <a:moveTo>
                    <a:pt x="27813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8130" y="547370"/>
                  </a:lnTo>
                  <a:lnTo>
                    <a:pt x="278130" y="544830"/>
                  </a:lnTo>
                  <a:close/>
                </a:path>
                <a:path w="278130" h="549910">
                  <a:moveTo>
                    <a:pt x="27813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8130" y="543560"/>
                  </a:lnTo>
                  <a:lnTo>
                    <a:pt x="278130" y="542290"/>
                  </a:lnTo>
                  <a:close/>
                </a:path>
                <a:path w="278130" h="549910">
                  <a:moveTo>
                    <a:pt x="27813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8130" y="541020"/>
                  </a:lnTo>
                  <a:lnTo>
                    <a:pt x="278130" y="538480"/>
                  </a:lnTo>
                  <a:close/>
                </a:path>
                <a:path w="278130" h="549910">
                  <a:moveTo>
                    <a:pt x="27813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8130" y="537210"/>
                  </a:lnTo>
                  <a:lnTo>
                    <a:pt x="278130" y="535952"/>
                  </a:lnTo>
                  <a:close/>
                </a:path>
                <a:path w="278130" h="549910">
                  <a:moveTo>
                    <a:pt x="27813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8130" y="534670"/>
                  </a:lnTo>
                  <a:lnTo>
                    <a:pt x="278130" y="532130"/>
                  </a:lnTo>
                  <a:close/>
                </a:path>
                <a:path w="278130" h="549910">
                  <a:moveTo>
                    <a:pt x="27813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8130" y="530860"/>
                  </a:lnTo>
                  <a:lnTo>
                    <a:pt x="278130" y="529590"/>
                  </a:lnTo>
                  <a:close/>
                </a:path>
                <a:path w="278130" h="549910">
                  <a:moveTo>
                    <a:pt x="27813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8130" y="528320"/>
                  </a:lnTo>
                  <a:lnTo>
                    <a:pt x="278130" y="525780"/>
                  </a:lnTo>
                  <a:close/>
                </a:path>
                <a:path w="278130" h="549910">
                  <a:moveTo>
                    <a:pt x="27813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8130" y="524510"/>
                  </a:lnTo>
                  <a:lnTo>
                    <a:pt x="278130" y="523240"/>
                  </a:lnTo>
                  <a:close/>
                </a:path>
                <a:path w="278130" h="549910">
                  <a:moveTo>
                    <a:pt x="27813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8130" y="521970"/>
                  </a:lnTo>
                  <a:lnTo>
                    <a:pt x="278130" y="519430"/>
                  </a:lnTo>
                  <a:close/>
                </a:path>
                <a:path w="278130" h="54991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4991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4991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4991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4991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4991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4991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4991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4991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4991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4991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4991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4991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4991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4991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4991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4991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4991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4991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4991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4991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4991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4991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4991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4991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4991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4991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4991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4991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4991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4991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4991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4991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4991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4991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4991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4991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4991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4991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4991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4991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4991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4991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4991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4991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4991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4991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4991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6260" y="0"/>
              <a:ext cx="278130" cy="1871980"/>
            </a:xfrm>
            <a:custGeom>
              <a:avLst/>
              <a:gdLst/>
              <a:ahLst/>
              <a:cxnLst/>
              <a:rect l="l" t="t" r="r" b="b"/>
              <a:pathLst>
                <a:path w="278130" h="1871980">
                  <a:moveTo>
                    <a:pt x="4064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19050" y="1870710"/>
                  </a:lnTo>
                  <a:lnTo>
                    <a:pt x="19050" y="1871980"/>
                  </a:lnTo>
                  <a:lnTo>
                    <a:pt x="40640" y="1871980"/>
                  </a:lnTo>
                  <a:lnTo>
                    <a:pt x="40640" y="1870710"/>
                  </a:lnTo>
                  <a:lnTo>
                    <a:pt x="40640" y="1869440"/>
                  </a:lnTo>
                  <a:close/>
                </a:path>
                <a:path w="278130" h="1871980">
                  <a:moveTo>
                    <a:pt x="105410" y="1865630"/>
                  </a:moveTo>
                  <a:lnTo>
                    <a:pt x="0" y="1865630"/>
                  </a:lnTo>
                  <a:lnTo>
                    <a:pt x="0" y="1866900"/>
                  </a:lnTo>
                  <a:lnTo>
                    <a:pt x="0" y="1868170"/>
                  </a:lnTo>
                  <a:lnTo>
                    <a:pt x="62230" y="1868170"/>
                  </a:lnTo>
                  <a:lnTo>
                    <a:pt x="62230" y="1869440"/>
                  </a:lnTo>
                  <a:lnTo>
                    <a:pt x="83820" y="1869440"/>
                  </a:lnTo>
                  <a:lnTo>
                    <a:pt x="83820" y="1868170"/>
                  </a:lnTo>
                  <a:lnTo>
                    <a:pt x="83820" y="1866900"/>
                  </a:lnTo>
                  <a:lnTo>
                    <a:pt x="105410" y="1866900"/>
                  </a:lnTo>
                  <a:lnTo>
                    <a:pt x="105410" y="1865630"/>
                  </a:lnTo>
                  <a:close/>
                </a:path>
                <a:path w="278130" h="1871980">
                  <a:moveTo>
                    <a:pt x="14859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127000" y="1864360"/>
                  </a:lnTo>
                  <a:lnTo>
                    <a:pt x="127000" y="1865630"/>
                  </a:lnTo>
                  <a:lnTo>
                    <a:pt x="148590" y="1865630"/>
                  </a:lnTo>
                  <a:lnTo>
                    <a:pt x="148590" y="1864360"/>
                  </a:lnTo>
                  <a:lnTo>
                    <a:pt x="148590" y="1863090"/>
                  </a:lnTo>
                  <a:close/>
                </a:path>
                <a:path w="278130" h="1871980">
                  <a:moveTo>
                    <a:pt x="213360" y="1859280"/>
                  </a:moveTo>
                  <a:lnTo>
                    <a:pt x="0" y="1859280"/>
                  </a:lnTo>
                  <a:lnTo>
                    <a:pt x="0" y="1860550"/>
                  </a:lnTo>
                  <a:lnTo>
                    <a:pt x="0" y="1861820"/>
                  </a:lnTo>
                  <a:lnTo>
                    <a:pt x="170180" y="1861820"/>
                  </a:lnTo>
                  <a:lnTo>
                    <a:pt x="170180" y="1863090"/>
                  </a:lnTo>
                  <a:lnTo>
                    <a:pt x="191770" y="1863090"/>
                  </a:lnTo>
                  <a:lnTo>
                    <a:pt x="191770" y="1861820"/>
                  </a:lnTo>
                  <a:lnTo>
                    <a:pt x="191770" y="1860550"/>
                  </a:lnTo>
                  <a:lnTo>
                    <a:pt x="213360" y="1860550"/>
                  </a:lnTo>
                  <a:lnTo>
                    <a:pt x="213360" y="1859280"/>
                  </a:lnTo>
                  <a:close/>
                </a:path>
                <a:path w="278130" h="1871980">
                  <a:moveTo>
                    <a:pt x="25654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34950" y="1858010"/>
                  </a:lnTo>
                  <a:lnTo>
                    <a:pt x="234950" y="1859280"/>
                  </a:lnTo>
                  <a:lnTo>
                    <a:pt x="256540" y="1859280"/>
                  </a:lnTo>
                  <a:lnTo>
                    <a:pt x="256540" y="1858010"/>
                  </a:lnTo>
                  <a:lnTo>
                    <a:pt x="256540" y="1856740"/>
                  </a:lnTo>
                  <a:close/>
                </a:path>
                <a:path w="278130" h="1871980">
                  <a:moveTo>
                    <a:pt x="27813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8130" y="1855470"/>
                  </a:lnTo>
                  <a:lnTo>
                    <a:pt x="278130" y="1852930"/>
                  </a:lnTo>
                  <a:close/>
                </a:path>
                <a:path w="278130" h="1871980">
                  <a:moveTo>
                    <a:pt x="27813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8130" y="1851660"/>
                  </a:lnTo>
                  <a:lnTo>
                    <a:pt x="278130" y="1850390"/>
                  </a:lnTo>
                  <a:close/>
                </a:path>
                <a:path w="278130" h="1871980">
                  <a:moveTo>
                    <a:pt x="27813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8130" y="1849120"/>
                  </a:lnTo>
                  <a:lnTo>
                    <a:pt x="278130" y="1846580"/>
                  </a:lnTo>
                  <a:close/>
                </a:path>
                <a:path w="278130" h="1871980">
                  <a:moveTo>
                    <a:pt x="27813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8130" y="1845322"/>
                  </a:lnTo>
                  <a:lnTo>
                    <a:pt x="278130" y="1844040"/>
                  </a:lnTo>
                  <a:close/>
                </a:path>
                <a:path w="278130" h="1871980">
                  <a:moveTo>
                    <a:pt x="27813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8130" y="1842770"/>
                  </a:lnTo>
                  <a:lnTo>
                    <a:pt x="278130" y="1840230"/>
                  </a:lnTo>
                  <a:close/>
                </a:path>
                <a:path w="278130" h="1871980">
                  <a:moveTo>
                    <a:pt x="27813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8130" y="1838960"/>
                  </a:lnTo>
                  <a:lnTo>
                    <a:pt x="278130" y="1837690"/>
                  </a:lnTo>
                  <a:close/>
                </a:path>
                <a:path w="278130" h="1871980">
                  <a:moveTo>
                    <a:pt x="27813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8130" y="1836420"/>
                  </a:lnTo>
                  <a:lnTo>
                    <a:pt x="278130" y="1833880"/>
                  </a:lnTo>
                  <a:close/>
                </a:path>
                <a:path w="278130" h="1871980">
                  <a:moveTo>
                    <a:pt x="27813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8130" y="1832610"/>
                  </a:lnTo>
                  <a:lnTo>
                    <a:pt x="278130" y="1831340"/>
                  </a:lnTo>
                  <a:close/>
                </a:path>
                <a:path w="278130" h="1871980">
                  <a:moveTo>
                    <a:pt x="27813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8130" y="1830070"/>
                  </a:lnTo>
                  <a:lnTo>
                    <a:pt x="278130" y="1827530"/>
                  </a:lnTo>
                  <a:close/>
                </a:path>
                <a:path w="278130" h="1871980">
                  <a:moveTo>
                    <a:pt x="27813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8130" y="1826260"/>
                  </a:lnTo>
                  <a:lnTo>
                    <a:pt x="278130" y="1824990"/>
                  </a:lnTo>
                  <a:close/>
                </a:path>
                <a:path w="278130" h="1871980">
                  <a:moveTo>
                    <a:pt x="27813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8130" y="1823720"/>
                  </a:lnTo>
                  <a:lnTo>
                    <a:pt x="278130" y="1821180"/>
                  </a:lnTo>
                  <a:close/>
                </a:path>
                <a:path w="278130" h="1871980">
                  <a:moveTo>
                    <a:pt x="27813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8130" y="1819910"/>
                  </a:lnTo>
                  <a:lnTo>
                    <a:pt x="278130" y="1818640"/>
                  </a:lnTo>
                  <a:close/>
                </a:path>
                <a:path w="278130" h="1871980">
                  <a:moveTo>
                    <a:pt x="27813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8130" y="1817370"/>
                  </a:lnTo>
                  <a:lnTo>
                    <a:pt x="278130" y="1814830"/>
                  </a:lnTo>
                  <a:close/>
                </a:path>
                <a:path w="278130" h="1871980">
                  <a:moveTo>
                    <a:pt x="27813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8130" y="1813560"/>
                  </a:lnTo>
                  <a:lnTo>
                    <a:pt x="278130" y="1812290"/>
                  </a:lnTo>
                  <a:close/>
                </a:path>
                <a:path w="278130" h="1871980">
                  <a:moveTo>
                    <a:pt x="27813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8130" y="1811020"/>
                  </a:lnTo>
                  <a:lnTo>
                    <a:pt x="278130" y="1808480"/>
                  </a:lnTo>
                  <a:close/>
                </a:path>
                <a:path w="278130" h="1871980">
                  <a:moveTo>
                    <a:pt x="27813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8130" y="1807210"/>
                  </a:lnTo>
                  <a:lnTo>
                    <a:pt x="278130" y="1805952"/>
                  </a:lnTo>
                  <a:close/>
                </a:path>
                <a:path w="278130" h="1871980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71980">
                  <a:moveTo>
                    <a:pt x="27813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602"/>
                  </a:lnTo>
                  <a:close/>
                </a:path>
                <a:path w="278130" h="1871980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71980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71980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71980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71980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71980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71980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71980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8130" y="1775472"/>
                  </a:lnTo>
                  <a:lnTo>
                    <a:pt x="278130" y="1774190"/>
                  </a:lnTo>
                  <a:close/>
                </a:path>
                <a:path w="278130" h="1871980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71980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71980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71980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71980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71980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71980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71980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71980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71980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71980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71980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71980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71980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71980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71980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71980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71980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71980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71980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71980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71980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71980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71980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71980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71980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71980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71980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71980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71980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7198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7198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719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260" y="1111249"/>
              <a:ext cx="278130" cy="562610"/>
            </a:xfrm>
            <a:custGeom>
              <a:avLst/>
              <a:gdLst/>
              <a:ahLst/>
              <a:cxnLst/>
              <a:rect l="l" t="t" r="r" b="b"/>
              <a:pathLst>
                <a:path w="278130" h="562610">
                  <a:moveTo>
                    <a:pt x="278130" y="561340"/>
                  </a:moveTo>
                  <a:lnTo>
                    <a:pt x="0" y="561340"/>
                  </a:lnTo>
                  <a:lnTo>
                    <a:pt x="0" y="562610"/>
                  </a:lnTo>
                  <a:lnTo>
                    <a:pt x="278130" y="562610"/>
                  </a:lnTo>
                  <a:lnTo>
                    <a:pt x="278130" y="561340"/>
                  </a:lnTo>
                  <a:close/>
                </a:path>
                <a:path w="278130" h="562610">
                  <a:moveTo>
                    <a:pt x="278130" y="557530"/>
                  </a:moveTo>
                  <a:lnTo>
                    <a:pt x="0" y="557530"/>
                  </a:lnTo>
                  <a:lnTo>
                    <a:pt x="0" y="560070"/>
                  </a:lnTo>
                  <a:lnTo>
                    <a:pt x="278130" y="560070"/>
                  </a:lnTo>
                  <a:lnTo>
                    <a:pt x="278130" y="557530"/>
                  </a:lnTo>
                  <a:close/>
                </a:path>
                <a:path w="278130" h="562610">
                  <a:moveTo>
                    <a:pt x="278130" y="554990"/>
                  </a:moveTo>
                  <a:lnTo>
                    <a:pt x="0" y="554990"/>
                  </a:lnTo>
                  <a:lnTo>
                    <a:pt x="0" y="556272"/>
                  </a:lnTo>
                  <a:lnTo>
                    <a:pt x="278130" y="556272"/>
                  </a:lnTo>
                  <a:lnTo>
                    <a:pt x="278130" y="554990"/>
                  </a:lnTo>
                  <a:close/>
                </a:path>
                <a:path w="278130" h="562610">
                  <a:moveTo>
                    <a:pt x="278130" y="551180"/>
                  </a:moveTo>
                  <a:lnTo>
                    <a:pt x="0" y="551180"/>
                  </a:lnTo>
                  <a:lnTo>
                    <a:pt x="0" y="553720"/>
                  </a:lnTo>
                  <a:lnTo>
                    <a:pt x="278130" y="553720"/>
                  </a:lnTo>
                  <a:lnTo>
                    <a:pt x="278130" y="551180"/>
                  </a:lnTo>
                  <a:close/>
                </a:path>
                <a:path w="278130" h="562610">
                  <a:moveTo>
                    <a:pt x="27813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8130" y="549910"/>
                  </a:lnTo>
                  <a:lnTo>
                    <a:pt x="278130" y="548640"/>
                  </a:lnTo>
                  <a:close/>
                </a:path>
                <a:path w="278130" h="562610">
                  <a:moveTo>
                    <a:pt x="27813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8130" y="547370"/>
                  </a:lnTo>
                  <a:lnTo>
                    <a:pt x="278130" y="544830"/>
                  </a:lnTo>
                  <a:close/>
                </a:path>
                <a:path w="278130" h="562610">
                  <a:moveTo>
                    <a:pt x="27813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8130" y="543560"/>
                  </a:lnTo>
                  <a:lnTo>
                    <a:pt x="278130" y="542290"/>
                  </a:lnTo>
                  <a:close/>
                </a:path>
                <a:path w="278130" h="562610">
                  <a:moveTo>
                    <a:pt x="27813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8130" y="541020"/>
                  </a:lnTo>
                  <a:lnTo>
                    <a:pt x="278130" y="538480"/>
                  </a:lnTo>
                  <a:close/>
                </a:path>
                <a:path w="278130" h="562610">
                  <a:moveTo>
                    <a:pt x="27813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8130" y="537210"/>
                  </a:lnTo>
                  <a:lnTo>
                    <a:pt x="278130" y="535952"/>
                  </a:lnTo>
                  <a:close/>
                </a:path>
                <a:path w="278130" h="562610">
                  <a:moveTo>
                    <a:pt x="27813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8130" y="534670"/>
                  </a:lnTo>
                  <a:lnTo>
                    <a:pt x="278130" y="532130"/>
                  </a:lnTo>
                  <a:close/>
                </a:path>
                <a:path w="278130" h="562610">
                  <a:moveTo>
                    <a:pt x="27813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8130" y="530860"/>
                  </a:lnTo>
                  <a:lnTo>
                    <a:pt x="278130" y="529590"/>
                  </a:lnTo>
                  <a:close/>
                </a:path>
                <a:path w="278130" h="562610">
                  <a:moveTo>
                    <a:pt x="27813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8130" y="528320"/>
                  </a:lnTo>
                  <a:lnTo>
                    <a:pt x="278130" y="525780"/>
                  </a:lnTo>
                  <a:close/>
                </a:path>
                <a:path w="278130" h="562610">
                  <a:moveTo>
                    <a:pt x="27813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8130" y="524510"/>
                  </a:lnTo>
                  <a:lnTo>
                    <a:pt x="278130" y="523240"/>
                  </a:lnTo>
                  <a:close/>
                </a:path>
                <a:path w="278130" h="562610">
                  <a:moveTo>
                    <a:pt x="27813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8130" y="521970"/>
                  </a:lnTo>
                  <a:lnTo>
                    <a:pt x="278130" y="519430"/>
                  </a:lnTo>
                  <a:close/>
                </a:path>
                <a:path w="278130" h="56261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6261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6261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6261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6261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6261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6261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6261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6261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6261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6261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6261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6261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6261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6261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6261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6261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6261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6261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6261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6261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6261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6261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6261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6261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6261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6261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6261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6261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6261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6261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6261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6261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6261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6261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6261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6261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6261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6261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6261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6261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6261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6261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6261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6261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6261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6261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6261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6860" y="0"/>
              <a:ext cx="279400" cy="1888489"/>
            </a:xfrm>
            <a:custGeom>
              <a:avLst/>
              <a:gdLst/>
              <a:ahLst/>
              <a:cxnLst/>
              <a:rect l="l" t="t" r="r" b="b"/>
              <a:pathLst>
                <a:path w="279400" h="1888489">
                  <a:moveTo>
                    <a:pt x="59690" y="1884680"/>
                  </a:moveTo>
                  <a:lnTo>
                    <a:pt x="0" y="1884680"/>
                  </a:lnTo>
                  <a:lnTo>
                    <a:pt x="0" y="1885950"/>
                  </a:lnTo>
                  <a:lnTo>
                    <a:pt x="0" y="1887220"/>
                  </a:lnTo>
                  <a:lnTo>
                    <a:pt x="16510" y="1887220"/>
                  </a:lnTo>
                  <a:lnTo>
                    <a:pt x="16510" y="1888490"/>
                  </a:lnTo>
                  <a:lnTo>
                    <a:pt x="38100" y="1888490"/>
                  </a:lnTo>
                  <a:lnTo>
                    <a:pt x="38100" y="1887220"/>
                  </a:lnTo>
                  <a:lnTo>
                    <a:pt x="38100" y="1885950"/>
                  </a:lnTo>
                  <a:lnTo>
                    <a:pt x="59690" y="1885950"/>
                  </a:lnTo>
                  <a:lnTo>
                    <a:pt x="59690" y="1884680"/>
                  </a:lnTo>
                  <a:close/>
                </a:path>
                <a:path w="279400" h="1888489">
                  <a:moveTo>
                    <a:pt x="102870" y="1882140"/>
                  </a:moveTo>
                  <a:lnTo>
                    <a:pt x="0" y="1882140"/>
                  </a:lnTo>
                  <a:lnTo>
                    <a:pt x="0" y="1883410"/>
                  </a:lnTo>
                  <a:lnTo>
                    <a:pt x="81280" y="1883410"/>
                  </a:lnTo>
                  <a:lnTo>
                    <a:pt x="81280" y="1884680"/>
                  </a:lnTo>
                  <a:lnTo>
                    <a:pt x="102870" y="1884680"/>
                  </a:lnTo>
                  <a:lnTo>
                    <a:pt x="102870" y="1883410"/>
                  </a:lnTo>
                  <a:lnTo>
                    <a:pt x="102870" y="1882140"/>
                  </a:lnTo>
                  <a:close/>
                </a:path>
                <a:path w="279400" h="1888489">
                  <a:moveTo>
                    <a:pt x="167640" y="1878330"/>
                  </a:moveTo>
                  <a:lnTo>
                    <a:pt x="0" y="1878330"/>
                  </a:lnTo>
                  <a:lnTo>
                    <a:pt x="0" y="1879600"/>
                  </a:lnTo>
                  <a:lnTo>
                    <a:pt x="0" y="1880870"/>
                  </a:lnTo>
                  <a:lnTo>
                    <a:pt x="124460" y="1880870"/>
                  </a:lnTo>
                  <a:lnTo>
                    <a:pt x="124460" y="1882140"/>
                  </a:lnTo>
                  <a:lnTo>
                    <a:pt x="146050" y="1882140"/>
                  </a:lnTo>
                  <a:lnTo>
                    <a:pt x="146050" y="1880870"/>
                  </a:lnTo>
                  <a:lnTo>
                    <a:pt x="146050" y="1879600"/>
                  </a:lnTo>
                  <a:lnTo>
                    <a:pt x="167640" y="1879600"/>
                  </a:lnTo>
                  <a:lnTo>
                    <a:pt x="167640" y="1878330"/>
                  </a:lnTo>
                  <a:close/>
                </a:path>
                <a:path w="279400" h="1888489">
                  <a:moveTo>
                    <a:pt x="210820" y="1875790"/>
                  </a:moveTo>
                  <a:lnTo>
                    <a:pt x="0" y="1875790"/>
                  </a:lnTo>
                  <a:lnTo>
                    <a:pt x="0" y="1877060"/>
                  </a:lnTo>
                  <a:lnTo>
                    <a:pt x="189230" y="1877060"/>
                  </a:lnTo>
                  <a:lnTo>
                    <a:pt x="189230" y="1878330"/>
                  </a:lnTo>
                  <a:lnTo>
                    <a:pt x="210820" y="1878330"/>
                  </a:lnTo>
                  <a:lnTo>
                    <a:pt x="210820" y="1877060"/>
                  </a:lnTo>
                  <a:lnTo>
                    <a:pt x="210820" y="1875790"/>
                  </a:lnTo>
                  <a:close/>
                </a:path>
                <a:path w="279400" h="1888489">
                  <a:moveTo>
                    <a:pt x="276860" y="1871980"/>
                  </a:moveTo>
                  <a:lnTo>
                    <a:pt x="0" y="1871980"/>
                  </a:lnTo>
                  <a:lnTo>
                    <a:pt x="0" y="1873250"/>
                  </a:lnTo>
                  <a:lnTo>
                    <a:pt x="0" y="1874520"/>
                  </a:lnTo>
                  <a:lnTo>
                    <a:pt x="233680" y="1874520"/>
                  </a:lnTo>
                  <a:lnTo>
                    <a:pt x="233680" y="1875790"/>
                  </a:lnTo>
                  <a:lnTo>
                    <a:pt x="255270" y="1875790"/>
                  </a:lnTo>
                  <a:lnTo>
                    <a:pt x="255270" y="1874520"/>
                  </a:lnTo>
                  <a:lnTo>
                    <a:pt x="255270" y="1873250"/>
                  </a:lnTo>
                  <a:lnTo>
                    <a:pt x="276860" y="1873250"/>
                  </a:lnTo>
                  <a:lnTo>
                    <a:pt x="276860" y="1871980"/>
                  </a:lnTo>
                  <a:close/>
                </a:path>
                <a:path w="279400" h="1888489">
                  <a:moveTo>
                    <a:pt x="27940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279400" y="1870710"/>
                  </a:lnTo>
                  <a:lnTo>
                    <a:pt x="279400" y="1869440"/>
                  </a:lnTo>
                  <a:close/>
                </a:path>
                <a:path w="279400" h="1888489">
                  <a:moveTo>
                    <a:pt x="279400" y="1865630"/>
                  </a:moveTo>
                  <a:lnTo>
                    <a:pt x="0" y="1865630"/>
                  </a:lnTo>
                  <a:lnTo>
                    <a:pt x="0" y="1868170"/>
                  </a:lnTo>
                  <a:lnTo>
                    <a:pt x="279400" y="1868170"/>
                  </a:lnTo>
                  <a:lnTo>
                    <a:pt x="279400" y="1865630"/>
                  </a:lnTo>
                  <a:close/>
                </a:path>
                <a:path w="279400" h="1888489">
                  <a:moveTo>
                    <a:pt x="27940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279400" y="1864360"/>
                  </a:lnTo>
                  <a:lnTo>
                    <a:pt x="279400" y="1863090"/>
                  </a:lnTo>
                  <a:close/>
                </a:path>
                <a:path w="279400" h="1888489">
                  <a:moveTo>
                    <a:pt x="279400" y="1859280"/>
                  </a:moveTo>
                  <a:lnTo>
                    <a:pt x="0" y="1859280"/>
                  </a:lnTo>
                  <a:lnTo>
                    <a:pt x="0" y="1861820"/>
                  </a:lnTo>
                  <a:lnTo>
                    <a:pt x="279400" y="1861820"/>
                  </a:lnTo>
                  <a:lnTo>
                    <a:pt x="279400" y="1859280"/>
                  </a:lnTo>
                  <a:close/>
                </a:path>
                <a:path w="279400" h="1888489">
                  <a:moveTo>
                    <a:pt x="27940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79400" y="1858010"/>
                  </a:lnTo>
                  <a:lnTo>
                    <a:pt x="279400" y="1856740"/>
                  </a:lnTo>
                  <a:close/>
                </a:path>
                <a:path w="279400" h="1888489">
                  <a:moveTo>
                    <a:pt x="27940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9400" y="1855470"/>
                  </a:lnTo>
                  <a:lnTo>
                    <a:pt x="279400" y="1852930"/>
                  </a:lnTo>
                  <a:close/>
                </a:path>
                <a:path w="279400" h="1888489">
                  <a:moveTo>
                    <a:pt x="27940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9400" y="1851660"/>
                  </a:lnTo>
                  <a:lnTo>
                    <a:pt x="279400" y="1850390"/>
                  </a:lnTo>
                  <a:close/>
                </a:path>
                <a:path w="279400" h="1888489">
                  <a:moveTo>
                    <a:pt x="27940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9400" y="1849120"/>
                  </a:lnTo>
                  <a:lnTo>
                    <a:pt x="279400" y="1846580"/>
                  </a:lnTo>
                  <a:close/>
                </a:path>
                <a:path w="279400" h="1888489">
                  <a:moveTo>
                    <a:pt x="27940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9400" y="1845322"/>
                  </a:lnTo>
                  <a:lnTo>
                    <a:pt x="279400" y="1844040"/>
                  </a:lnTo>
                  <a:close/>
                </a:path>
                <a:path w="279400" h="1888489">
                  <a:moveTo>
                    <a:pt x="27940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9400" y="1842770"/>
                  </a:lnTo>
                  <a:lnTo>
                    <a:pt x="279400" y="1840230"/>
                  </a:lnTo>
                  <a:close/>
                </a:path>
                <a:path w="279400" h="1888489">
                  <a:moveTo>
                    <a:pt x="27940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9400" y="1838960"/>
                  </a:lnTo>
                  <a:lnTo>
                    <a:pt x="279400" y="1837690"/>
                  </a:lnTo>
                  <a:close/>
                </a:path>
                <a:path w="279400" h="1888489">
                  <a:moveTo>
                    <a:pt x="27940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9400" y="1836420"/>
                  </a:lnTo>
                  <a:lnTo>
                    <a:pt x="279400" y="1833880"/>
                  </a:lnTo>
                  <a:close/>
                </a:path>
                <a:path w="279400" h="1888489">
                  <a:moveTo>
                    <a:pt x="27940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9400" y="1832610"/>
                  </a:lnTo>
                  <a:lnTo>
                    <a:pt x="279400" y="1831340"/>
                  </a:lnTo>
                  <a:close/>
                </a:path>
                <a:path w="279400" h="1888489">
                  <a:moveTo>
                    <a:pt x="27940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9400" y="1830070"/>
                  </a:lnTo>
                  <a:lnTo>
                    <a:pt x="279400" y="1827530"/>
                  </a:lnTo>
                  <a:close/>
                </a:path>
                <a:path w="279400" h="1888489">
                  <a:moveTo>
                    <a:pt x="27940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9400" y="1826260"/>
                  </a:lnTo>
                  <a:lnTo>
                    <a:pt x="279400" y="1824990"/>
                  </a:lnTo>
                  <a:close/>
                </a:path>
                <a:path w="279400" h="1888489">
                  <a:moveTo>
                    <a:pt x="27940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9400" y="1823720"/>
                  </a:lnTo>
                  <a:lnTo>
                    <a:pt x="279400" y="1821180"/>
                  </a:lnTo>
                  <a:close/>
                </a:path>
                <a:path w="279400" h="1888489">
                  <a:moveTo>
                    <a:pt x="27940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9400" y="1819910"/>
                  </a:lnTo>
                  <a:lnTo>
                    <a:pt x="279400" y="1818640"/>
                  </a:lnTo>
                  <a:close/>
                </a:path>
                <a:path w="279400" h="1888489">
                  <a:moveTo>
                    <a:pt x="27940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9400" y="1817370"/>
                  </a:lnTo>
                  <a:lnTo>
                    <a:pt x="279400" y="1814830"/>
                  </a:lnTo>
                  <a:close/>
                </a:path>
                <a:path w="279400" h="1888489">
                  <a:moveTo>
                    <a:pt x="27940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9400" y="1813560"/>
                  </a:lnTo>
                  <a:lnTo>
                    <a:pt x="279400" y="1812290"/>
                  </a:lnTo>
                  <a:close/>
                </a:path>
                <a:path w="279400" h="1888489">
                  <a:moveTo>
                    <a:pt x="27940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9400" y="1811020"/>
                  </a:lnTo>
                  <a:lnTo>
                    <a:pt x="279400" y="1808480"/>
                  </a:lnTo>
                  <a:close/>
                </a:path>
                <a:path w="279400" h="1888489">
                  <a:moveTo>
                    <a:pt x="27940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9400" y="1807210"/>
                  </a:lnTo>
                  <a:lnTo>
                    <a:pt x="279400" y="1805952"/>
                  </a:lnTo>
                  <a:close/>
                </a:path>
                <a:path w="279400" h="1888489">
                  <a:moveTo>
                    <a:pt x="27940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9400" y="1804670"/>
                  </a:lnTo>
                  <a:lnTo>
                    <a:pt x="279400" y="1802130"/>
                  </a:lnTo>
                  <a:close/>
                </a:path>
                <a:path w="279400" h="1888489">
                  <a:moveTo>
                    <a:pt x="27940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9400" y="1800860"/>
                  </a:lnTo>
                  <a:lnTo>
                    <a:pt x="279400" y="1799602"/>
                  </a:lnTo>
                  <a:close/>
                </a:path>
                <a:path w="279400" h="1888489">
                  <a:moveTo>
                    <a:pt x="27940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9400" y="1798320"/>
                  </a:lnTo>
                  <a:lnTo>
                    <a:pt x="279400" y="1795780"/>
                  </a:lnTo>
                  <a:close/>
                </a:path>
                <a:path w="279400" h="1888489">
                  <a:moveTo>
                    <a:pt x="27940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9400" y="1794510"/>
                  </a:lnTo>
                  <a:lnTo>
                    <a:pt x="279400" y="1793240"/>
                  </a:lnTo>
                  <a:close/>
                </a:path>
                <a:path w="279400" h="1888489">
                  <a:moveTo>
                    <a:pt x="27940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9400" y="1791970"/>
                  </a:lnTo>
                  <a:lnTo>
                    <a:pt x="279400" y="1789430"/>
                  </a:lnTo>
                  <a:close/>
                </a:path>
                <a:path w="279400" h="1888489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88489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88489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88489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88489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9400" y="1775472"/>
                  </a:lnTo>
                  <a:lnTo>
                    <a:pt x="279400" y="1774190"/>
                  </a:lnTo>
                  <a:close/>
                </a:path>
                <a:path w="279400" h="1888489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88489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88489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88489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88489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88489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88489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88489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88489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88489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88489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88489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88489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88489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88489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88489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88489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88489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88489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88489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88489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88489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88489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88489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88489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88489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88489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6860" y="1111249"/>
              <a:ext cx="279400" cy="581660"/>
            </a:xfrm>
            <a:custGeom>
              <a:avLst/>
              <a:gdLst/>
              <a:ahLst/>
              <a:cxnLst/>
              <a:rect l="l" t="t" r="r" b="b"/>
              <a:pathLst>
                <a:path w="279400" h="581660">
                  <a:moveTo>
                    <a:pt x="279400" y="580390"/>
                  </a:moveTo>
                  <a:lnTo>
                    <a:pt x="0" y="580390"/>
                  </a:lnTo>
                  <a:lnTo>
                    <a:pt x="0" y="581660"/>
                  </a:lnTo>
                  <a:lnTo>
                    <a:pt x="279400" y="581660"/>
                  </a:lnTo>
                  <a:lnTo>
                    <a:pt x="279400" y="580390"/>
                  </a:lnTo>
                  <a:close/>
                </a:path>
                <a:path w="279400" h="581660">
                  <a:moveTo>
                    <a:pt x="279400" y="576580"/>
                  </a:moveTo>
                  <a:lnTo>
                    <a:pt x="0" y="576580"/>
                  </a:lnTo>
                  <a:lnTo>
                    <a:pt x="0" y="579120"/>
                  </a:lnTo>
                  <a:lnTo>
                    <a:pt x="279400" y="579120"/>
                  </a:lnTo>
                  <a:lnTo>
                    <a:pt x="279400" y="576580"/>
                  </a:lnTo>
                  <a:close/>
                </a:path>
                <a:path w="279400" h="581660">
                  <a:moveTo>
                    <a:pt x="279400" y="574040"/>
                  </a:moveTo>
                  <a:lnTo>
                    <a:pt x="0" y="574040"/>
                  </a:lnTo>
                  <a:lnTo>
                    <a:pt x="0" y="575310"/>
                  </a:lnTo>
                  <a:lnTo>
                    <a:pt x="279400" y="575310"/>
                  </a:lnTo>
                  <a:lnTo>
                    <a:pt x="279400" y="574040"/>
                  </a:lnTo>
                  <a:close/>
                </a:path>
                <a:path w="279400" h="581660">
                  <a:moveTo>
                    <a:pt x="279400" y="570230"/>
                  </a:moveTo>
                  <a:lnTo>
                    <a:pt x="0" y="570230"/>
                  </a:lnTo>
                  <a:lnTo>
                    <a:pt x="0" y="572770"/>
                  </a:lnTo>
                  <a:lnTo>
                    <a:pt x="279400" y="572770"/>
                  </a:lnTo>
                  <a:lnTo>
                    <a:pt x="279400" y="570230"/>
                  </a:lnTo>
                  <a:close/>
                </a:path>
                <a:path w="279400" h="581660">
                  <a:moveTo>
                    <a:pt x="279400" y="567690"/>
                  </a:moveTo>
                  <a:lnTo>
                    <a:pt x="0" y="567690"/>
                  </a:lnTo>
                  <a:lnTo>
                    <a:pt x="0" y="568960"/>
                  </a:lnTo>
                  <a:lnTo>
                    <a:pt x="279400" y="568960"/>
                  </a:lnTo>
                  <a:lnTo>
                    <a:pt x="279400" y="567690"/>
                  </a:lnTo>
                  <a:close/>
                </a:path>
                <a:path w="279400" h="581660">
                  <a:moveTo>
                    <a:pt x="279400" y="563880"/>
                  </a:moveTo>
                  <a:lnTo>
                    <a:pt x="0" y="563880"/>
                  </a:lnTo>
                  <a:lnTo>
                    <a:pt x="0" y="566420"/>
                  </a:lnTo>
                  <a:lnTo>
                    <a:pt x="279400" y="566420"/>
                  </a:lnTo>
                  <a:lnTo>
                    <a:pt x="279400" y="563880"/>
                  </a:lnTo>
                  <a:close/>
                </a:path>
                <a:path w="279400" h="581660">
                  <a:moveTo>
                    <a:pt x="279400" y="561340"/>
                  </a:moveTo>
                  <a:lnTo>
                    <a:pt x="0" y="561340"/>
                  </a:lnTo>
                  <a:lnTo>
                    <a:pt x="0" y="562610"/>
                  </a:lnTo>
                  <a:lnTo>
                    <a:pt x="279400" y="562610"/>
                  </a:lnTo>
                  <a:lnTo>
                    <a:pt x="279400" y="561340"/>
                  </a:lnTo>
                  <a:close/>
                </a:path>
                <a:path w="279400" h="581660">
                  <a:moveTo>
                    <a:pt x="279400" y="557530"/>
                  </a:moveTo>
                  <a:lnTo>
                    <a:pt x="0" y="557530"/>
                  </a:lnTo>
                  <a:lnTo>
                    <a:pt x="0" y="560070"/>
                  </a:lnTo>
                  <a:lnTo>
                    <a:pt x="279400" y="560070"/>
                  </a:lnTo>
                  <a:lnTo>
                    <a:pt x="279400" y="557530"/>
                  </a:lnTo>
                  <a:close/>
                </a:path>
                <a:path w="279400" h="581660">
                  <a:moveTo>
                    <a:pt x="279400" y="554990"/>
                  </a:moveTo>
                  <a:lnTo>
                    <a:pt x="0" y="554990"/>
                  </a:lnTo>
                  <a:lnTo>
                    <a:pt x="0" y="556272"/>
                  </a:lnTo>
                  <a:lnTo>
                    <a:pt x="279400" y="556272"/>
                  </a:lnTo>
                  <a:lnTo>
                    <a:pt x="279400" y="554990"/>
                  </a:lnTo>
                  <a:close/>
                </a:path>
                <a:path w="279400" h="581660">
                  <a:moveTo>
                    <a:pt x="279400" y="551180"/>
                  </a:moveTo>
                  <a:lnTo>
                    <a:pt x="0" y="551180"/>
                  </a:lnTo>
                  <a:lnTo>
                    <a:pt x="0" y="553720"/>
                  </a:lnTo>
                  <a:lnTo>
                    <a:pt x="279400" y="553720"/>
                  </a:lnTo>
                  <a:lnTo>
                    <a:pt x="279400" y="551180"/>
                  </a:lnTo>
                  <a:close/>
                </a:path>
                <a:path w="279400" h="581660">
                  <a:moveTo>
                    <a:pt x="27940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9400" y="549910"/>
                  </a:lnTo>
                  <a:lnTo>
                    <a:pt x="279400" y="548640"/>
                  </a:lnTo>
                  <a:close/>
                </a:path>
                <a:path w="279400" h="581660">
                  <a:moveTo>
                    <a:pt x="27940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9400" y="547370"/>
                  </a:lnTo>
                  <a:lnTo>
                    <a:pt x="279400" y="544830"/>
                  </a:lnTo>
                  <a:close/>
                </a:path>
                <a:path w="279400" h="581660">
                  <a:moveTo>
                    <a:pt x="27940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9400" y="543560"/>
                  </a:lnTo>
                  <a:lnTo>
                    <a:pt x="279400" y="542290"/>
                  </a:lnTo>
                  <a:close/>
                </a:path>
                <a:path w="279400" h="581660">
                  <a:moveTo>
                    <a:pt x="27940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9400" y="541020"/>
                  </a:lnTo>
                  <a:lnTo>
                    <a:pt x="279400" y="538480"/>
                  </a:lnTo>
                  <a:close/>
                </a:path>
                <a:path w="279400" h="581660">
                  <a:moveTo>
                    <a:pt x="27940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9400" y="537210"/>
                  </a:lnTo>
                  <a:lnTo>
                    <a:pt x="279400" y="535952"/>
                  </a:lnTo>
                  <a:close/>
                </a:path>
                <a:path w="279400" h="581660">
                  <a:moveTo>
                    <a:pt x="27940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9400" y="534670"/>
                  </a:lnTo>
                  <a:lnTo>
                    <a:pt x="279400" y="532130"/>
                  </a:lnTo>
                  <a:close/>
                </a:path>
                <a:path w="279400" h="581660">
                  <a:moveTo>
                    <a:pt x="27940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9400" y="530860"/>
                  </a:lnTo>
                  <a:lnTo>
                    <a:pt x="279400" y="529590"/>
                  </a:lnTo>
                  <a:close/>
                </a:path>
                <a:path w="279400" h="581660">
                  <a:moveTo>
                    <a:pt x="27940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9400" y="528320"/>
                  </a:lnTo>
                  <a:lnTo>
                    <a:pt x="279400" y="525780"/>
                  </a:lnTo>
                  <a:close/>
                </a:path>
                <a:path w="279400" h="581660">
                  <a:moveTo>
                    <a:pt x="27940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9400" y="524510"/>
                  </a:lnTo>
                  <a:lnTo>
                    <a:pt x="279400" y="523240"/>
                  </a:lnTo>
                  <a:close/>
                </a:path>
                <a:path w="279400" h="581660">
                  <a:moveTo>
                    <a:pt x="27940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9400" y="521970"/>
                  </a:lnTo>
                  <a:lnTo>
                    <a:pt x="279400" y="519430"/>
                  </a:lnTo>
                  <a:close/>
                </a:path>
                <a:path w="279400" h="581660">
                  <a:moveTo>
                    <a:pt x="27940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9400" y="518160"/>
                  </a:lnTo>
                  <a:lnTo>
                    <a:pt x="279400" y="516890"/>
                  </a:lnTo>
                  <a:close/>
                </a:path>
                <a:path w="279400" h="581660">
                  <a:moveTo>
                    <a:pt x="27940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9400" y="515620"/>
                  </a:lnTo>
                  <a:lnTo>
                    <a:pt x="279400" y="513080"/>
                  </a:lnTo>
                  <a:close/>
                </a:path>
                <a:path w="279400" h="581660">
                  <a:moveTo>
                    <a:pt x="27940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9400" y="511810"/>
                  </a:lnTo>
                  <a:lnTo>
                    <a:pt x="279400" y="510540"/>
                  </a:lnTo>
                  <a:close/>
                </a:path>
                <a:path w="279400" h="581660">
                  <a:moveTo>
                    <a:pt x="27940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9400" y="509270"/>
                  </a:lnTo>
                  <a:lnTo>
                    <a:pt x="279400" y="506730"/>
                  </a:lnTo>
                  <a:close/>
                </a:path>
                <a:path w="279400" h="581660">
                  <a:moveTo>
                    <a:pt x="27940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9400" y="505460"/>
                  </a:lnTo>
                  <a:lnTo>
                    <a:pt x="279400" y="504190"/>
                  </a:lnTo>
                  <a:close/>
                </a:path>
                <a:path w="279400" h="581660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81660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81660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81660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81660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81660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81660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81660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81660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81660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81660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81660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81660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81660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81660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81660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81660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81660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81660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81660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81660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81660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81660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81660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81660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81660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81660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81660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81660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81660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81660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81660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81660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81660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81660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81660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81660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81660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81660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81660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81660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81660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81660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0"/>
              <a:ext cx="276860" cy="1905000"/>
            </a:xfrm>
            <a:custGeom>
              <a:avLst/>
              <a:gdLst/>
              <a:ahLst/>
              <a:cxnLst/>
              <a:rect l="l" t="t" r="r" b="b"/>
              <a:pathLst>
                <a:path w="276860" h="1905000">
                  <a:moveTo>
                    <a:pt x="1270" y="1903730"/>
                  </a:moveTo>
                  <a:lnTo>
                    <a:pt x="0" y="1903730"/>
                  </a:lnTo>
                  <a:lnTo>
                    <a:pt x="0" y="1905000"/>
                  </a:lnTo>
                  <a:lnTo>
                    <a:pt x="1270" y="1905000"/>
                  </a:lnTo>
                  <a:lnTo>
                    <a:pt x="1270" y="1903730"/>
                  </a:lnTo>
                  <a:close/>
                </a:path>
                <a:path w="276860" h="1905000">
                  <a:moveTo>
                    <a:pt x="54610" y="1901190"/>
                  </a:moveTo>
                  <a:lnTo>
                    <a:pt x="0" y="1901190"/>
                  </a:lnTo>
                  <a:lnTo>
                    <a:pt x="0" y="1902460"/>
                  </a:lnTo>
                  <a:lnTo>
                    <a:pt x="33020" y="1902460"/>
                  </a:lnTo>
                  <a:lnTo>
                    <a:pt x="33020" y="1903730"/>
                  </a:lnTo>
                  <a:lnTo>
                    <a:pt x="54610" y="1903730"/>
                  </a:lnTo>
                  <a:lnTo>
                    <a:pt x="54610" y="1902460"/>
                  </a:lnTo>
                  <a:lnTo>
                    <a:pt x="54610" y="1901190"/>
                  </a:lnTo>
                  <a:close/>
                </a:path>
                <a:path w="276860" h="1905000">
                  <a:moveTo>
                    <a:pt x="119380" y="1897380"/>
                  </a:moveTo>
                  <a:lnTo>
                    <a:pt x="0" y="1897380"/>
                  </a:lnTo>
                  <a:lnTo>
                    <a:pt x="0" y="1898650"/>
                  </a:lnTo>
                  <a:lnTo>
                    <a:pt x="0" y="1899920"/>
                  </a:lnTo>
                  <a:lnTo>
                    <a:pt x="76200" y="1899920"/>
                  </a:lnTo>
                  <a:lnTo>
                    <a:pt x="76200" y="1901190"/>
                  </a:lnTo>
                  <a:lnTo>
                    <a:pt x="97790" y="1901190"/>
                  </a:lnTo>
                  <a:lnTo>
                    <a:pt x="97790" y="1899920"/>
                  </a:lnTo>
                  <a:lnTo>
                    <a:pt x="97790" y="1898650"/>
                  </a:lnTo>
                  <a:lnTo>
                    <a:pt x="119380" y="1898650"/>
                  </a:lnTo>
                  <a:lnTo>
                    <a:pt x="119380" y="1897380"/>
                  </a:lnTo>
                  <a:close/>
                </a:path>
                <a:path w="276860" h="1905000">
                  <a:moveTo>
                    <a:pt x="162560" y="1894840"/>
                  </a:moveTo>
                  <a:lnTo>
                    <a:pt x="0" y="1894840"/>
                  </a:lnTo>
                  <a:lnTo>
                    <a:pt x="0" y="1896110"/>
                  </a:lnTo>
                  <a:lnTo>
                    <a:pt x="140970" y="1896110"/>
                  </a:lnTo>
                  <a:lnTo>
                    <a:pt x="140970" y="1897380"/>
                  </a:lnTo>
                  <a:lnTo>
                    <a:pt x="162560" y="1897380"/>
                  </a:lnTo>
                  <a:lnTo>
                    <a:pt x="162560" y="1896110"/>
                  </a:lnTo>
                  <a:lnTo>
                    <a:pt x="162560" y="1894840"/>
                  </a:lnTo>
                  <a:close/>
                </a:path>
                <a:path w="276860" h="1905000">
                  <a:moveTo>
                    <a:pt x="228600" y="1891030"/>
                  </a:moveTo>
                  <a:lnTo>
                    <a:pt x="0" y="1891030"/>
                  </a:lnTo>
                  <a:lnTo>
                    <a:pt x="0" y="1892300"/>
                  </a:lnTo>
                  <a:lnTo>
                    <a:pt x="0" y="1893570"/>
                  </a:lnTo>
                  <a:lnTo>
                    <a:pt x="185420" y="1893570"/>
                  </a:lnTo>
                  <a:lnTo>
                    <a:pt x="185420" y="1894840"/>
                  </a:lnTo>
                  <a:lnTo>
                    <a:pt x="207010" y="1894840"/>
                  </a:lnTo>
                  <a:lnTo>
                    <a:pt x="207010" y="1893570"/>
                  </a:lnTo>
                  <a:lnTo>
                    <a:pt x="207010" y="1892300"/>
                  </a:lnTo>
                  <a:lnTo>
                    <a:pt x="228600" y="1892300"/>
                  </a:lnTo>
                  <a:lnTo>
                    <a:pt x="228600" y="1891030"/>
                  </a:lnTo>
                  <a:close/>
                </a:path>
                <a:path w="276860" h="1905000">
                  <a:moveTo>
                    <a:pt x="271780" y="1888490"/>
                  </a:moveTo>
                  <a:lnTo>
                    <a:pt x="0" y="1888490"/>
                  </a:lnTo>
                  <a:lnTo>
                    <a:pt x="0" y="1889760"/>
                  </a:lnTo>
                  <a:lnTo>
                    <a:pt x="250190" y="1889760"/>
                  </a:lnTo>
                  <a:lnTo>
                    <a:pt x="250190" y="1891030"/>
                  </a:lnTo>
                  <a:lnTo>
                    <a:pt x="271780" y="1891030"/>
                  </a:lnTo>
                  <a:lnTo>
                    <a:pt x="271780" y="1889760"/>
                  </a:lnTo>
                  <a:lnTo>
                    <a:pt x="271780" y="1888490"/>
                  </a:lnTo>
                  <a:close/>
                </a:path>
                <a:path w="276860" h="1905000">
                  <a:moveTo>
                    <a:pt x="276860" y="1884680"/>
                  </a:moveTo>
                  <a:lnTo>
                    <a:pt x="0" y="1884680"/>
                  </a:lnTo>
                  <a:lnTo>
                    <a:pt x="0" y="1887220"/>
                  </a:lnTo>
                  <a:lnTo>
                    <a:pt x="276860" y="1887220"/>
                  </a:lnTo>
                  <a:lnTo>
                    <a:pt x="276860" y="1884680"/>
                  </a:lnTo>
                  <a:close/>
                </a:path>
                <a:path w="276860" h="1905000">
                  <a:moveTo>
                    <a:pt x="276860" y="1882140"/>
                  </a:moveTo>
                  <a:lnTo>
                    <a:pt x="0" y="1882140"/>
                  </a:lnTo>
                  <a:lnTo>
                    <a:pt x="0" y="1883410"/>
                  </a:lnTo>
                  <a:lnTo>
                    <a:pt x="276860" y="1883410"/>
                  </a:lnTo>
                  <a:lnTo>
                    <a:pt x="276860" y="1882140"/>
                  </a:lnTo>
                  <a:close/>
                </a:path>
                <a:path w="276860" h="1905000">
                  <a:moveTo>
                    <a:pt x="276860" y="1878330"/>
                  </a:moveTo>
                  <a:lnTo>
                    <a:pt x="0" y="1878330"/>
                  </a:lnTo>
                  <a:lnTo>
                    <a:pt x="0" y="1880870"/>
                  </a:lnTo>
                  <a:lnTo>
                    <a:pt x="276860" y="1880870"/>
                  </a:lnTo>
                  <a:lnTo>
                    <a:pt x="276860" y="1878330"/>
                  </a:lnTo>
                  <a:close/>
                </a:path>
                <a:path w="276860" h="1905000">
                  <a:moveTo>
                    <a:pt x="276860" y="1875790"/>
                  </a:moveTo>
                  <a:lnTo>
                    <a:pt x="0" y="1875790"/>
                  </a:lnTo>
                  <a:lnTo>
                    <a:pt x="0" y="1877072"/>
                  </a:lnTo>
                  <a:lnTo>
                    <a:pt x="276860" y="1877072"/>
                  </a:lnTo>
                  <a:lnTo>
                    <a:pt x="276860" y="1875790"/>
                  </a:lnTo>
                  <a:close/>
                </a:path>
                <a:path w="276860" h="1905000">
                  <a:moveTo>
                    <a:pt x="276860" y="1871980"/>
                  </a:moveTo>
                  <a:lnTo>
                    <a:pt x="0" y="1871980"/>
                  </a:lnTo>
                  <a:lnTo>
                    <a:pt x="0" y="1874520"/>
                  </a:lnTo>
                  <a:lnTo>
                    <a:pt x="276860" y="1874520"/>
                  </a:lnTo>
                  <a:lnTo>
                    <a:pt x="276860" y="1871980"/>
                  </a:lnTo>
                  <a:close/>
                </a:path>
                <a:path w="276860" h="1905000">
                  <a:moveTo>
                    <a:pt x="27686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276860" y="1870710"/>
                  </a:lnTo>
                  <a:lnTo>
                    <a:pt x="276860" y="1869440"/>
                  </a:lnTo>
                  <a:close/>
                </a:path>
                <a:path w="276860" h="1905000">
                  <a:moveTo>
                    <a:pt x="276860" y="1865630"/>
                  </a:moveTo>
                  <a:lnTo>
                    <a:pt x="0" y="1865630"/>
                  </a:lnTo>
                  <a:lnTo>
                    <a:pt x="0" y="1868170"/>
                  </a:lnTo>
                  <a:lnTo>
                    <a:pt x="276860" y="1868170"/>
                  </a:lnTo>
                  <a:lnTo>
                    <a:pt x="276860" y="1865630"/>
                  </a:lnTo>
                  <a:close/>
                </a:path>
                <a:path w="276860" h="1905000">
                  <a:moveTo>
                    <a:pt x="27686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276860" y="1864360"/>
                  </a:lnTo>
                  <a:lnTo>
                    <a:pt x="276860" y="1863090"/>
                  </a:lnTo>
                  <a:close/>
                </a:path>
                <a:path w="276860" h="1905000">
                  <a:moveTo>
                    <a:pt x="276860" y="1859280"/>
                  </a:moveTo>
                  <a:lnTo>
                    <a:pt x="0" y="1859280"/>
                  </a:lnTo>
                  <a:lnTo>
                    <a:pt x="0" y="1861820"/>
                  </a:lnTo>
                  <a:lnTo>
                    <a:pt x="276860" y="1861820"/>
                  </a:lnTo>
                  <a:lnTo>
                    <a:pt x="276860" y="1859280"/>
                  </a:lnTo>
                  <a:close/>
                </a:path>
                <a:path w="276860" h="1905000">
                  <a:moveTo>
                    <a:pt x="27686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76860" y="1858010"/>
                  </a:lnTo>
                  <a:lnTo>
                    <a:pt x="276860" y="1856740"/>
                  </a:lnTo>
                  <a:close/>
                </a:path>
                <a:path w="276860" h="1905000">
                  <a:moveTo>
                    <a:pt x="27686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6860" y="1855470"/>
                  </a:lnTo>
                  <a:lnTo>
                    <a:pt x="276860" y="1852930"/>
                  </a:lnTo>
                  <a:close/>
                </a:path>
                <a:path w="276860" h="1905000">
                  <a:moveTo>
                    <a:pt x="27686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6860" y="1851660"/>
                  </a:lnTo>
                  <a:lnTo>
                    <a:pt x="276860" y="1850390"/>
                  </a:lnTo>
                  <a:close/>
                </a:path>
                <a:path w="276860" h="1905000">
                  <a:moveTo>
                    <a:pt x="27686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6860" y="1849120"/>
                  </a:lnTo>
                  <a:lnTo>
                    <a:pt x="276860" y="1846580"/>
                  </a:lnTo>
                  <a:close/>
                </a:path>
                <a:path w="276860" h="1905000">
                  <a:moveTo>
                    <a:pt x="27686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6860" y="1845322"/>
                  </a:lnTo>
                  <a:lnTo>
                    <a:pt x="276860" y="1844040"/>
                  </a:lnTo>
                  <a:close/>
                </a:path>
                <a:path w="276860" h="1905000">
                  <a:moveTo>
                    <a:pt x="27686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6860" y="1842770"/>
                  </a:lnTo>
                  <a:lnTo>
                    <a:pt x="276860" y="1840230"/>
                  </a:lnTo>
                  <a:close/>
                </a:path>
                <a:path w="276860" h="1905000">
                  <a:moveTo>
                    <a:pt x="27686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6860" y="1838960"/>
                  </a:lnTo>
                  <a:lnTo>
                    <a:pt x="276860" y="1837690"/>
                  </a:lnTo>
                  <a:close/>
                </a:path>
                <a:path w="276860" h="1905000">
                  <a:moveTo>
                    <a:pt x="27686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6860" y="1836420"/>
                  </a:lnTo>
                  <a:lnTo>
                    <a:pt x="276860" y="1833880"/>
                  </a:lnTo>
                  <a:close/>
                </a:path>
                <a:path w="276860" h="1905000">
                  <a:moveTo>
                    <a:pt x="27686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6860" y="1832610"/>
                  </a:lnTo>
                  <a:lnTo>
                    <a:pt x="276860" y="1831340"/>
                  </a:lnTo>
                  <a:close/>
                </a:path>
                <a:path w="276860" h="1905000">
                  <a:moveTo>
                    <a:pt x="27686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6860" y="1830070"/>
                  </a:lnTo>
                  <a:lnTo>
                    <a:pt x="276860" y="1827530"/>
                  </a:lnTo>
                  <a:close/>
                </a:path>
                <a:path w="276860" h="1905000">
                  <a:moveTo>
                    <a:pt x="27686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6860" y="1826260"/>
                  </a:lnTo>
                  <a:lnTo>
                    <a:pt x="276860" y="1824990"/>
                  </a:lnTo>
                  <a:close/>
                </a:path>
                <a:path w="276860" h="1905000">
                  <a:moveTo>
                    <a:pt x="27686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6860" y="1823720"/>
                  </a:lnTo>
                  <a:lnTo>
                    <a:pt x="276860" y="1821180"/>
                  </a:lnTo>
                  <a:close/>
                </a:path>
                <a:path w="276860" h="1905000">
                  <a:moveTo>
                    <a:pt x="27686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6860" y="1819910"/>
                  </a:lnTo>
                  <a:lnTo>
                    <a:pt x="276860" y="1818640"/>
                  </a:lnTo>
                  <a:close/>
                </a:path>
                <a:path w="276860" h="1905000">
                  <a:moveTo>
                    <a:pt x="27686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6860" y="1817370"/>
                  </a:lnTo>
                  <a:lnTo>
                    <a:pt x="276860" y="1814830"/>
                  </a:lnTo>
                  <a:close/>
                </a:path>
                <a:path w="276860" h="1905000">
                  <a:moveTo>
                    <a:pt x="27686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6860" y="1813560"/>
                  </a:lnTo>
                  <a:lnTo>
                    <a:pt x="276860" y="1812290"/>
                  </a:lnTo>
                  <a:close/>
                </a:path>
                <a:path w="276860" h="1905000">
                  <a:moveTo>
                    <a:pt x="27686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6860" y="1811020"/>
                  </a:lnTo>
                  <a:lnTo>
                    <a:pt x="276860" y="1808480"/>
                  </a:lnTo>
                  <a:close/>
                </a:path>
                <a:path w="276860" h="1905000">
                  <a:moveTo>
                    <a:pt x="27686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6860" y="1807210"/>
                  </a:lnTo>
                  <a:lnTo>
                    <a:pt x="276860" y="1805952"/>
                  </a:lnTo>
                  <a:close/>
                </a:path>
                <a:path w="276860" h="1905000">
                  <a:moveTo>
                    <a:pt x="27686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6860" y="1804670"/>
                  </a:lnTo>
                  <a:lnTo>
                    <a:pt x="276860" y="1802130"/>
                  </a:lnTo>
                  <a:close/>
                </a:path>
                <a:path w="276860" h="1905000">
                  <a:moveTo>
                    <a:pt x="27686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6860" y="1800860"/>
                  </a:lnTo>
                  <a:lnTo>
                    <a:pt x="276860" y="1799602"/>
                  </a:lnTo>
                  <a:close/>
                </a:path>
                <a:path w="276860" h="1905000">
                  <a:moveTo>
                    <a:pt x="27686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6860" y="1798320"/>
                  </a:lnTo>
                  <a:lnTo>
                    <a:pt x="276860" y="1795780"/>
                  </a:lnTo>
                  <a:close/>
                </a:path>
                <a:path w="276860" h="1905000">
                  <a:moveTo>
                    <a:pt x="27686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6860" y="1794510"/>
                  </a:lnTo>
                  <a:lnTo>
                    <a:pt x="276860" y="1793240"/>
                  </a:lnTo>
                  <a:close/>
                </a:path>
                <a:path w="276860" h="1905000">
                  <a:moveTo>
                    <a:pt x="27686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6860" y="1791970"/>
                  </a:lnTo>
                  <a:lnTo>
                    <a:pt x="276860" y="1789430"/>
                  </a:lnTo>
                  <a:close/>
                </a:path>
                <a:path w="276860" h="1905000">
                  <a:moveTo>
                    <a:pt x="27686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6860" y="1788160"/>
                  </a:lnTo>
                  <a:lnTo>
                    <a:pt x="276860" y="1786890"/>
                  </a:lnTo>
                  <a:close/>
                </a:path>
                <a:path w="276860" h="1905000">
                  <a:moveTo>
                    <a:pt x="27686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6860" y="1785620"/>
                  </a:lnTo>
                  <a:lnTo>
                    <a:pt x="276860" y="1783080"/>
                  </a:lnTo>
                  <a:close/>
                </a:path>
                <a:path w="276860" h="1905000">
                  <a:moveTo>
                    <a:pt x="27686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6860" y="1781810"/>
                  </a:lnTo>
                  <a:lnTo>
                    <a:pt x="276860" y="1780540"/>
                  </a:lnTo>
                  <a:close/>
                </a:path>
                <a:path w="276860" h="1905000">
                  <a:moveTo>
                    <a:pt x="27686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6860" y="1779270"/>
                  </a:lnTo>
                  <a:lnTo>
                    <a:pt x="276860" y="1776730"/>
                  </a:lnTo>
                  <a:close/>
                </a:path>
                <a:path w="276860" h="1905000">
                  <a:moveTo>
                    <a:pt x="27686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6860" y="1775472"/>
                  </a:lnTo>
                  <a:lnTo>
                    <a:pt x="276860" y="1774190"/>
                  </a:lnTo>
                  <a:close/>
                </a:path>
                <a:path w="276860" h="1905000">
                  <a:moveTo>
                    <a:pt x="27686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6860" y="1772920"/>
                  </a:lnTo>
                  <a:lnTo>
                    <a:pt x="276860" y="1770380"/>
                  </a:lnTo>
                  <a:close/>
                </a:path>
                <a:path w="276860" h="1905000">
                  <a:moveTo>
                    <a:pt x="27686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6860" y="1769110"/>
                  </a:lnTo>
                  <a:lnTo>
                    <a:pt x="276860" y="1767840"/>
                  </a:lnTo>
                  <a:close/>
                </a:path>
                <a:path w="276860" h="1905000">
                  <a:moveTo>
                    <a:pt x="27686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6860" y="1766570"/>
                  </a:lnTo>
                  <a:lnTo>
                    <a:pt x="276860" y="1764030"/>
                  </a:lnTo>
                  <a:close/>
                </a:path>
                <a:path w="276860" h="1905000">
                  <a:moveTo>
                    <a:pt x="27686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6860" y="1762760"/>
                  </a:lnTo>
                  <a:lnTo>
                    <a:pt x="276860" y="1761490"/>
                  </a:lnTo>
                  <a:close/>
                </a:path>
                <a:path w="276860" h="1905000">
                  <a:moveTo>
                    <a:pt x="27686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6860" y="1760220"/>
                  </a:lnTo>
                  <a:lnTo>
                    <a:pt x="276860" y="1757680"/>
                  </a:lnTo>
                  <a:close/>
                </a:path>
                <a:path w="276860" h="1905000">
                  <a:moveTo>
                    <a:pt x="27686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6860" y="1756410"/>
                  </a:lnTo>
                  <a:lnTo>
                    <a:pt x="276860" y="1755140"/>
                  </a:lnTo>
                  <a:close/>
                </a:path>
                <a:path w="276860" h="1905000">
                  <a:moveTo>
                    <a:pt x="27686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6860" y="1753870"/>
                  </a:lnTo>
                  <a:lnTo>
                    <a:pt x="276860" y="1751330"/>
                  </a:lnTo>
                  <a:close/>
                </a:path>
                <a:path w="276860" h="1905000">
                  <a:moveTo>
                    <a:pt x="27686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6860" y="1750072"/>
                  </a:lnTo>
                  <a:lnTo>
                    <a:pt x="276860" y="1748790"/>
                  </a:lnTo>
                  <a:close/>
                </a:path>
                <a:path w="276860" h="1905000">
                  <a:moveTo>
                    <a:pt x="27686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6860" y="1747520"/>
                  </a:lnTo>
                  <a:lnTo>
                    <a:pt x="276860" y="1744980"/>
                  </a:lnTo>
                  <a:close/>
                </a:path>
                <a:path w="276860" h="1905000">
                  <a:moveTo>
                    <a:pt x="27686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6860" y="1743710"/>
                  </a:lnTo>
                  <a:lnTo>
                    <a:pt x="276860" y="1742440"/>
                  </a:lnTo>
                  <a:close/>
                </a:path>
                <a:path w="276860" h="1905000">
                  <a:moveTo>
                    <a:pt x="27686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6860" y="1741170"/>
                  </a:lnTo>
                  <a:lnTo>
                    <a:pt x="276860" y="1738630"/>
                  </a:lnTo>
                  <a:close/>
                </a:path>
                <a:path w="276860" h="1905000">
                  <a:moveTo>
                    <a:pt x="27686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6860" y="1737360"/>
                  </a:lnTo>
                  <a:lnTo>
                    <a:pt x="276860" y="1736090"/>
                  </a:lnTo>
                  <a:close/>
                </a:path>
                <a:path w="276860" h="1905000">
                  <a:moveTo>
                    <a:pt x="27686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6860" y="1734820"/>
                  </a:lnTo>
                  <a:lnTo>
                    <a:pt x="276860" y="1732280"/>
                  </a:lnTo>
                  <a:close/>
                </a:path>
                <a:path w="276860" h="1905000">
                  <a:moveTo>
                    <a:pt x="27686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6860" y="1731010"/>
                  </a:lnTo>
                  <a:lnTo>
                    <a:pt x="276860" y="1729740"/>
                  </a:lnTo>
                  <a:close/>
                </a:path>
                <a:path w="276860" h="1905000">
                  <a:moveTo>
                    <a:pt x="27686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6860" y="1728470"/>
                  </a:lnTo>
                  <a:lnTo>
                    <a:pt x="276860" y="1725930"/>
                  </a:lnTo>
                  <a:close/>
                </a:path>
                <a:path w="276860" h="1905000">
                  <a:moveTo>
                    <a:pt x="27686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6860" y="1724660"/>
                  </a:lnTo>
                  <a:lnTo>
                    <a:pt x="276860" y="1723390"/>
                  </a:lnTo>
                  <a:close/>
                </a:path>
                <a:path w="276860" h="1905000">
                  <a:moveTo>
                    <a:pt x="27686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6860" y="1722120"/>
                  </a:lnTo>
                  <a:lnTo>
                    <a:pt x="276860" y="1719580"/>
                  </a:lnTo>
                  <a:close/>
                </a:path>
                <a:path w="276860" h="1905000">
                  <a:moveTo>
                    <a:pt x="27686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6860" y="1718310"/>
                  </a:lnTo>
                  <a:lnTo>
                    <a:pt x="276860" y="1717040"/>
                  </a:lnTo>
                  <a:close/>
                </a:path>
                <a:path w="276860" h="1905000">
                  <a:moveTo>
                    <a:pt x="27686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6860" y="1715770"/>
                  </a:lnTo>
                  <a:lnTo>
                    <a:pt x="276860" y="1713230"/>
                  </a:lnTo>
                  <a:close/>
                </a:path>
                <a:path w="276860" h="1905000">
                  <a:moveTo>
                    <a:pt x="27686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6860" y="1711960"/>
                  </a:lnTo>
                  <a:lnTo>
                    <a:pt x="276860" y="1710690"/>
                  </a:lnTo>
                  <a:close/>
                </a:path>
                <a:path w="276860" h="1905000">
                  <a:moveTo>
                    <a:pt x="27686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6860" y="1709420"/>
                  </a:lnTo>
                  <a:lnTo>
                    <a:pt x="276860" y="1706880"/>
                  </a:lnTo>
                  <a:close/>
                </a:path>
                <a:path w="276860" h="1905000">
                  <a:moveTo>
                    <a:pt x="27686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6860" y="110998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1484629"/>
              <a:ext cx="276860" cy="224790"/>
            </a:xfrm>
            <a:custGeom>
              <a:avLst/>
              <a:gdLst/>
              <a:ahLst/>
              <a:cxnLst/>
              <a:rect l="l" t="t" r="r" b="b"/>
              <a:pathLst>
                <a:path w="276860" h="224789">
                  <a:moveTo>
                    <a:pt x="276860" y="222250"/>
                  </a:moveTo>
                  <a:lnTo>
                    <a:pt x="0" y="222250"/>
                  </a:lnTo>
                  <a:lnTo>
                    <a:pt x="0" y="224790"/>
                  </a:lnTo>
                  <a:lnTo>
                    <a:pt x="276860" y="224790"/>
                  </a:lnTo>
                  <a:lnTo>
                    <a:pt x="276860" y="222250"/>
                  </a:lnTo>
                  <a:close/>
                </a:path>
                <a:path w="276860" h="224789">
                  <a:moveTo>
                    <a:pt x="276860" y="219710"/>
                  </a:moveTo>
                  <a:lnTo>
                    <a:pt x="0" y="219710"/>
                  </a:lnTo>
                  <a:lnTo>
                    <a:pt x="0" y="220980"/>
                  </a:lnTo>
                  <a:lnTo>
                    <a:pt x="276860" y="220980"/>
                  </a:lnTo>
                  <a:lnTo>
                    <a:pt x="276860" y="219710"/>
                  </a:lnTo>
                  <a:close/>
                </a:path>
                <a:path w="276860" h="224789">
                  <a:moveTo>
                    <a:pt x="276860" y="215900"/>
                  </a:moveTo>
                  <a:lnTo>
                    <a:pt x="0" y="215900"/>
                  </a:lnTo>
                  <a:lnTo>
                    <a:pt x="0" y="218440"/>
                  </a:lnTo>
                  <a:lnTo>
                    <a:pt x="276860" y="218440"/>
                  </a:lnTo>
                  <a:lnTo>
                    <a:pt x="276860" y="215900"/>
                  </a:lnTo>
                  <a:close/>
                </a:path>
                <a:path w="276860" h="224789">
                  <a:moveTo>
                    <a:pt x="276860" y="213360"/>
                  </a:moveTo>
                  <a:lnTo>
                    <a:pt x="0" y="213360"/>
                  </a:lnTo>
                  <a:lnTo>
                    <a:pt x="0" y="214630"/>
                  </a:lnTo>
                  <a:lnTo>
                    <a:pt x="276860" y="214630"/>
                  </a:lnTo>
                  <a:lnTo>
                    <a:pt x="276860" y="213360"/>
                  </a:lnTo>
                  <a:close/>
                </a:path>
                <a:path w="276860" h="224789">
                  <a:moveTo>
                    <a:pt x="276860" y="209550"/>
                  </a:moveTo>
                  <a:lnTo>
                    <a:pt x="0" y="209550"/>
                  </a:lnTo>
                  <a:lnTo>
                    <a:pt x="0" y="212090"/>
                  </a:lnTo>
                  <a:lnTo>
                    <a:pt x="276860" y="212090"/>
                  </a:lnTo>
                  <a:lnTo>
                    <a:pt x="276860" y="209550"/>
                  </a:lnTo>
                  <a:close/>
                </a:path>
                <a:path w="276860" h="224789">
                  <a:moveTo>
                    <a:pt x="276860" y="207010"/>
                  </a:moveTo>
                  <a:lnTo>
                    <a:pt x="0" y="207010"/>
                  </a:lnTo>
                  <a:lnTo>
                    <a:pt x="0" y="208280"/>
                  </a:lnTo>
                  <a:lnTo>
                    <a:pt x="276860" y="208280"/>
                  </a:lnTo>
                  <a:lnTo>
                    <a:pt x="276860" y="207010"/>
                  </a:lnTo>
                  <a:close/>
                </a:path>
                <a:path w="276860" h="224789">
                  <a:moveTo>
                    <a:pt x="276860" y="203200"/>
                  </a:moveTo>
                  <a:lnTo>
                    <a:pt x="0" y="203200"/>
                  </a:lnTo>
                  <a:lnTo>
                    <a:pt x="0" y="205740"/>
                  </a:lnTo>
                  <a:lnTo>
                    <a:pt x="276860" y="205740"/>
                  </a:lnTo>
                  <a:lnTo>
                    <a:pt x="276860" y="203200"/>
                  </a:lnTo>
                  <a:close/>
                </a:path>
                <a:path w="276860" h="224789">
                  <a:moveTo>
                    <a:pt x="276860" y="200660"/>
                  </a:moveTo>
                  <a:lnTo>
                    <a:pt x="0" y="200660"/>
                  </a:lnTo>
                  <a:lnTo>
                    <a:pt x="0" y="201930"/>
                  </a:lnTo>
                  <a:lnTo>
                    <a:pt x="276860" y="201930"/>
                  </a:lnTo>
                  <a:lnTo>
                    <a:pt x="276860" y="200660"/>
                  </a:lnTo>
                  <a:close/>
                </a:path>
                <a:path w="276860" h="224789">
                  <a:moveTo>
                    <a:pt x="276860" y="196850"/>
                  </a:moveTo>
                  <a:lnTo>
                    <a:pt x="0" y="196850"/>
                  </a:lnTo>
                  <a:lnTo>
                    <a:pt x="0" y="199390"/>
                  </a:lnTo>
                  <a:lnTo>
                    <a:pt x="276860" y="199390"/>
                  </a:lnTo>
                  <a:lnTo>
                    <a:pt x="276860" y="196850"/>
                  </a:lnTo>
                  <a:close/>
                </a:path>
                <a:path w="276860" h="224789">
                  <a:moveTo>
                    <a:pt x="276860" y="194310"/>
                  </a:moveTo>
                  <a:lnTo>
                    <a:pt x="0" y="194310"/>
                  </a:lnTo>
                  <a:lnTo>
                    <a:pt x="0" y="195580"/>
                  </a:lnTo>
                  <a:lnTo>
                    <a:pt x="276860" y="195580"/>
                  </a:lnTo>
                  <a:lnTo>
                    <a:pt x="276860" y="194310"/>
                  </a:lnTo>
                  <a:close/>
                </a:path>
                <a:path w="276860" h="224789">
                  <a:moveTo>
                    <a:pt x="276860" y="190500"/>
                  </a:moveTo>
                  <a:lnTo>
                    <a:pt x="0" y="190500"/>
                  </a:lnTo>
                  <a:lnTo>
                    <a:pt x="0" y="193040"/>
                  </a:lnTo>
                  <a:lnTo>
                    <a:pt x="276860" y="193040"/>
                  </a:lnTo>
                  <a:lnTo>
                    <a:pt x="276860" y="190500"/>
                  </a:lnTo>
                  <a:close/>
                </a:path>
                <a:path w="276860" h="224789">
                  <a:moveTo>
                    <a:pt x="276860" y="187960"/>
                  </a:moveTo>
                  <a:lnTo>
                    <a:pt x="0" y="187960"/>
                  </a:lnTo>
                  <a:lnTo>
                    <a:pt x="0" y="189230"/>
                  </a:lnTo>
                  <a:lnTo>
                    <a:pt x="276860" y="189230"/>
                  </a:lnTo>
                  <a:lnTo>
                    <a:pt x="276860" y="187960"/>
                  </a:lnTo>
                  <a:close/>
                </a:path>
                <a:path w="276860" h="224789">
                  <a:moveTo>
                    <a:pt x="276860" y="184150"/>
                  </a:moveTo>
                  <a:lnTo>
                    <a:pt x="0" y="184150"/>
                  </a:lnTo>
                  <a:lnTo>
                    <a:pt x="0" y="186690"/>
                  </a:lnTo>
                  <a:lnTo>
                    <a:pt x="276860" y="186690"/>
                  </a:lnTo>
                  <a:lnTo>
                    <a:pt x="276860" y="184150"/>
                  </a:lnTo>
                  <a:close/>
                </a:path>
                <a:path w="276860" h="224789">
                  <a:moveTo>
                    <a:pt x="276860" y="181610"/>
                  </a:moveTo>
                  <a:lnTo>
                    <a:pt x="0" y="181610"/>
                  </a:lnTo>
                  <a:lnTo>
                    <a:pt x="0" y="182892"/>
                  </a:lnTo>
                  <a:lnTo>
                    <a:pt x="276860" y="182892"/>
                  </a:lnTo>
                  <a:lnTo>
                    <a:pt x="276860" y="181610"/>
                  </a:lnTo>
                  <a:close/>
                </a:path>
                <a:path w="276860" h="224789">
                  <a:moveTo>
                    <a:pt x="276860" y="177800"/>
                  </a:moveTo>
                  <a:lnTo>
                    <a:pt x="0" y="177800"/>
                  </a:lnTo>
                  <a:lnTo>
                    <a:pt x="0" y="180340"/>
                  </a:lnTo>
                  <a:lnTo>
                    <a:pt x="276860" y="180340"/>
                  </a:lnTo>
                  <a:lnTo>
                    <a:pt x="276860" y="177800"/>
                  </a:lnTo>
                  <a:close/>
                </a:path>
                <a:path w="276860" h="224789">
                  <a:moveTo>
                    <a:pt x="276860" y="175260"/>
                  </a:moveTo>
                  <a:lnTo>
                    <a:pt x="0" y="175260"/>
                  </a:lnTo>
                  <a:lnTo>
                    <a:pt x="0" y="176530"/>
                  </a:lnTo>
                  <a:lnTo>
                    <a:pt x="276860" y="176530"/>
                  </a:lnTo>
                  <a:lnTo>
                    <a:pt x="276860" y="175260"/>
                  </a:lnTo>
                  <a:close/>
                </a:path>
                <a:path w="276860" h="224789">
                  <a:moveTo>
                    <a:pt x="276860" y="171450"/>
                  </a:moveTo>
                  <a:lnTo>
                    <a:pt x="0" y="171450"/>
                  </a:lnTo>
                  <a:lnTo>
                    <a:pt x="0" y="173990"/>
                  </a:lnTo>
                  <a:lnTo>
                    <a:pt x="276860" y="173990"/>
                  </a:lnTo>
                  <a:lnTo>
                    <a:pt x="276860" y="171450"/>
                  </a:lnTo>
                  <a:close/>
                </a:path>
                <a:path w="276860" h="224789">
                  <a:moveTo>
                    <a:pt x="276860" y="168910"/>
                  </a:moveTo>
                  <a:lnTo>
                    <a:pt x="0" y="168910"/>
                  </a:lnTo>
                  <a:lnTo>
                    <a:pt x="0" y="170180"/>
                  </a:lnTo>
                  <a:lnTo>
                    <a:pt x="276860" y="170180"/>
                  </a:lnTo>
                  <a:lnTo>
                    <a:pt x="276860" y="168910"/>
                  </a:lnTo>
                  <a:close/>
                </a:path>
                <a:path w="276860" h="224789">
                  <a:moveTo>
                    <a:pt x="276860" y="165100"/>
                  </a:moveTo>
                  <a:lnTo>
                    <a:pt x="0" y="165100"/>
                  </a:lnTo>
                  <a:lnTo>
                    <a:pt x="0" y="167640"/>
                  </a:lnTo>
                  <a:lnTo>
                    <a:pt x="276860" y="167640"/>
                  </a:lnTo>
                  <a:lnTo>
                    <a:pt x="276860" y="165100"/>
                  </a:lnTo>
                  <a:close/>
                </a:path>
                <a:path w="276860" h="224789">
                  <a:moveTo>
                    <a:pt x="276860" y="162572"/>
                  </a:moveTo>
                  <a:lnTo>
                    <a:pt x="0" y="162572"/>
                  </a:lnTo>
                  <a:lnTo>
                    <a:pt x="0" y="163830"/>
                  </a:lnTo>
                  <a:lnTo>
                    <a:pt x="276860" y="163830"/>
                  </a:lnTo>
                  <a:lnTo>
                    <a:pt x="276860" y="162572"/>
                  </a:lnTo>
                  <a:close/>
                </a:path>
                <a:path w="276860" h="224789">
                  <a:moveTo>
                    <a:pt x="276860" y="158750"/>
                  </a:moveTo>
                  <a:lnTo>
                    <a:pt x="0" y="158750"/>
                  </a:lnTo>
                  <a:lnTo>
                    <a:pt x="0" y="161290"/>
                  </a:lnTo>
                  <a:lnTo>
                    <a:pt x="276860" y="161290"/>
                  </a:lnTo>
                  <a:lnTo>
                    <a:pt x="276860" y="158750"/>
                  </a:lnTo>
                  <a:close/>
                </a:path>
                <a:path w="276860" h="224789">
                  <a:moveTo>
                    <a:pt x="276860" y="156210"/>
                  </a:moveTo>
                  <a:lnTo>
                    <a:pt x="0" y="156210"/>
                  </a:lnTo>
                  <a:lnTo>
                    <a:pt x="0" y="157480"/>
                  </a:lnTo>
                  <a:lnTo>
                    <a:pt x="276860" y="157480"/>
                  </a:lnTo>
                  <a:lnTo>
                    <a:pt x="276860" y="156210"/>
                  </a:lnTo>
                  <a:close/>
                </a:path>
                <a:path w="276860" h="224789">
                  <a:moveTo>
                    <a:pt x="276860" y="152400"/>
                  </a:moveTo>
                  <a:lnTo>
                    <a:pt x="0" y="152400"/>
                  </a:lnTo>
                  <a:lnTo>
                    <a:pt x="0" y="154940"/>
                  </a:lnTo>
                  <a:lnTo>
                    <a:pt x="276860" y="154940"/>
                  </a:lnTo>
                  <a:lnTo>
                    <a:pt x="276860" y="152400"/>
                  </a:lnTo>
                  <a:close/>
                </a:path>
                <a:path w="276860" h="224789">
                  <a:moveTo>
                    <a:pt x="276860" y="149860"/>
                  </a:moveTo>
                  <a:lnTo>
                    <a:pt x="0" y="149860"/>
                  </a:lnTo>
                  <a:lnTo>
                    <a:pt x="0" y="151130"/>
                  </a:lnTo>
                  <a:lnTo>
                    <a:pt x="276860" y="151130"/>
                  </a:lnTo>
                  <a:lnTo>
                    <a:pt x="276860" y="149860"/>
                  </a:lnTo>
                  <a:close/>
                </a:path>
                <a:path w="276860" h="224789">
                  <a:moveTo>
                    <a:pt x="276860" y="146050"/>
                  </a:moveTo>
                  <a:lnTo>
                    <a:pt x="0" y="146050"/>
                  </a:lnTo>
                  <a:lnTo>
                    <a:pt x="0" y="148590"/>
                  </a:lnTo>
                  <a:lnTo>
                    <a:pt x="276860" y="148590"/>
                  </a:lnTo>
                  <a:lnTo>
                    <a:pt x="276860" y="146050"/>
                  </a:lnTo>
                  <a:close/>
                </a:path>
                <a:path w="276860" h="224789">
                  <a:moveTo>
                    <a:pt x="276860" y="143510"/>
                  </a:moveTo>
                  <a:lnTo>
                    <a:pt x="0" y="143510"/>
                  </a:lnTo>
                  <a:lnTo>
                    <a:pt x="0" y="144780"/>
                  </a:lnTo>
                  <a:lnTo>
                    <a:pt x="276860" y="144780"/>
                  </a:lnTo>
                  <a:lnTo>
                    <a:pt x="276860" y="143510"/>
                  </a:lnTo>
                  <a:close/>
                </a:path>
                <a:path w="276860" h="224789">
                  <a:moveTo>
                    <a:pt x="276860" y="139700"/>
                  </a:moveTo>
                  <a:lnTo>
                    <a:pt x="0" y="139700"/>
                  </a:lnTo>
                  <a:lnTo>
                    <a:pt x="0" y="142240"/>
                  </a:lnTo>
                  <a:lnTo>
                    <a:pt x="276860" y="142240"/>
                  </a:lnTo>
                  <a:lnTo>
                    <a:pt x="276860" y="139700"/>
                  </a:lnTo>
                  <a:close/>
                </a:path>
                <a:path w="276860" h="224789">
                  <a:moveTo>
                    <a:pt x="276860" y="137160"/>
                  </a:moveTo>
                  <a:lnTo>
                    <a:pt x="0" y="137160"/>
                  </a:lnTo>
                  <a:lnTo>
                    <a:pt x="0" y="138430"/>
                  </a:lnTo>
                  <a:lnTo>
                    <a:pt x="276860" y="138430"/>
                  </a:lnTo>
                  <a:lnTo>
                    <a:pt x="276860" y="137160"/>
                  </a:lnTo>
                  <a:close/>
                </a:path>
                <a:path w="276860" h="224789">
                  <a:moveTo>
                    <a:pt x="276860" y="133350"/>
                  </a:moveTo>
                  <a:lnTo>
                    <a:pt x="0" y="133350"/>
                  </a:lnTo>
                  <a:lnTo>
                    <a:pt x="0" y="135890"/>
                  </a:lnTo>
                  <a:lnTo>
                    <a:pt x="276860" y="135890"/>
                  </a:lnTo>
                  <a:lnTo>
                    <a:pt x="276860" y="133350"/>
                  </a:lnTo>
                  <a:close/>
                </a:path>
                <a:path w="276860" h="224789">
                  <a:moveTo>
                    <a:pt x="276860" y="130810"/>
                  </a:moveTo>
                  <a:lnTo>
                    <a:pt x="0" y="130810"/>
                  </a:lnTo>
                  <a:lnTo>
                    <a:pt x="0" y="132080"/>
                  </a:lnTo>
                  <a:lnTo>
                    <a:pt x="276860" y="132080"/>
                  </a:lnTo>
                  <a:lnTo>
                    <a:pt x="276860" y="130810"/>
                  </a:lnTo>
                  <a:close/>
                </a:path>
                <a:path w="276860" h="224789">
                  <a:moveTo>
                    <a:pt x="276860" y="127000"/>
                  </a:moveTo>
                  <a:lnTo>
                    <a:pt x="0" y="127000"/>
                  </a:lnTo>
                  <a:lnTo>
                    <a:pt x="0" y="129540"/>
                  </a:lnTo>
                  <a:lnTo>
                    <a:pt x="276860" y="129540"/>
                  </a:lnTo>
                  <a:lnTo>
                    <a:pt x="276860" y="127000"/>
                  </a:lnTo>
                  <a:close/>
                </a:path>
                <a:path w="276860" h="224789">
                  <a:moveTo>
                    <a:pt x="276860" y="124460"/>
                  </a:moveTo>
                  <a:lnTo>
                    <a:pt x="0" y="124460"/>
                  </a:lnTo>
                  <a:lnTo>
                    <a:pt x="0" y="125730"/>
                  </a:lnTo>
                  <a:lnTo>
                    <a:pt x="276860" y="125730"/>
                  </a:lnTo>
                  <a:lnTo>
                    <a:pt x="276860" y="124460"/>
                  </a:lnTo>
                  <a:close/>
                </a:path>
                <a:path w="276860" h="224789">
                  <a:moveTo>
                    <a:pt x="276860" y="120650"/>
                  </a:moveTo>
                  <a:lnTo>
                    <a:pt x="0" y="120650"/>
                  </a:lnTo>
                  <a:lnTo>
                    <a:pt x="0" y="123190"/>
                  </a:lnTo>
                  <a:lnTo>
                    <a:pt x="276860" y="123190"/>
                  </a:lnTo>
                  <a:lnTo>
                    <a:pt x="276860" y="120650"/>
                  </a:lnTo>
                  <a:close/>
                </a:path>
                <a:path w="276860" h="224789">
                  <a:moveTo>
                    <a:pt x="276860" y="118110"/>
                  </a:moveTo>
                  <a:lnTo>
                    <a:pt x="0" y="118110"/>
                  </a:lnTo>
                  <a:lnTo>
                    <a:pt x="0" y="119380"/>
                  </a:lnTo>
                  <a:lnTo>
                    <a:pt x="276860" y="119380"/>
                  </a:lnTo>
                  <a:lnTo>
                    <a:pt x="276860" y="118110"/>
                  </a:lnTo>
                  <a:close/>
                </a:path>
                <a:path w="276860" h="224789">
                  <a:moveTo>
                    <a:pt x="276860" y="114300"/>
                  </a:moveTo>
                  <a:lnTo>
                    <a:pt x="0" y="114300"/>
                  </a:lnTo>
                  <a:lnTo>
                    <a:pt x="0" y="116840"/>
                  </a:lnTo>
                  <a:lnTo>
                    <a:pt x="276860" y="116840"/>
                  </a:lnTo>
                  <a:lnTo>
                    <a:pt x="276860" y="114300"/>
                  </a:lnTo>
                  <a:close/>
                </a:path>
                <a:path w="276860" h="224789">
                  <a:moveTo>
                    <a:pt x="276860" y="111760"/>
                  </a:moveTo>
                  <a:lnTo>
                    <a:pt x="0" y="111760"/>
                  </a:lnTo>
                  <a:lnTo>
                    <a:pt x="0" y="113030"/>
                  </a:lnTo>
                  <a:lnTo>
                    <a:pt x="276860" y="113030"/>
                  </a:lnTo>
                  <a:lnTo>
                    <a:pt x="276860" y="111760"/>
                  </a:lnTo>
                  <a:close/>
                </a:path>
                <a:path w="276860" h="224789">
                  <a:moveTo>
                    <a:pt x="276860" y="107950"/>
                  </a:moveTo>
                  <a:lnTo>
                    <a:pt x="0" y="107950"/>
                  </a:lnTo>
                  <a:lnTo>
                    <a:pt x="0" y="110490"/>
                  </a:lnTo>
                  <a:lnTo>
                    <a:pt x="276860" y="110490"/>
                  </a:lnTo>
                  <a:lnTo>
                    <a:pt x="276860" y="107950"/>
                  </a:lnTo>
                  <a:close/>
                </a:path>
                <a:path w="276860" h="224789">
                  <a:moveTo>
                    <a:pt x="276860" y="105410"/>
                  </a:moveTo>
                  <a:lnTo>
                    <a:pt x="0" y="105410"/>
                  </a:lnTo>
                  <a:lnTo>
                    <a:pt x="0" y="106680"/>
                  </a:lnTo>
                  <a:lnTo>
                    <a:pt x="276860" y="106680"/>
                  </a:lnTo>
                  <a:lnTo>
                    <a:pt x="276860" y="105410"/>
                  </a:lnTo>
                  <a:close/>
                </a:path>
                <a:path w="276860" h="224789">
                  <a:moveTo>
                    <a:pt x="276860" y="101600"/>
                  </a:moveTo>
                  <a:lnTo>
                    <a:pt x="0" y="101600"/>
                  </a:lnTo>
                  <a:lnTo>
                    <a:pt x="0" y="104140"/>
                  </a:lnTo>
                  <a:lnTo>
                    <a:pt x="276860" y="104140"/>
                  </a:lnTo>
                  <a:lnTo>
                    <a:pt x="276860" y="101600"/>
                  </a:lnTo>
                  <a:close/>
                </a:path>
                <a:path w="276860" h="224789">
                  <a:moveTo>
                    <a:pt x="276860" y="99060"/>
                  </a:moveTo>
                  <a:lnTo>
                    <a:pt x="0" y="99060"/>
                  </a:lnTo>
                  <a:lnTo>
                    <a:pt x="0" y="100330"/>
                  </a:lnTo>
                  <a:lnTo>
                    <a:pt x="276860" y="100330"/>
                  </a:lnTo>
                  <a:lnTo>
                    <a:pt x="276860" y="99060"/>
                  </a:lnTo>
                  <a:close/>
                </a:path>
                <a:path w="276860" h="224789">
                  <a:moveTo>
                    <a:pt x="276860" y="95250"/>
                  </a:moveTo>
                  <a:lnTo>
                    <a:pt x="0" y="95250"/>
                  </a:lnTo>
                  <a:lnTo>
                    <a:pt x="0" y="97790"/>
                  </a:lnTo>
                  <a:lnTo>
                    <a:pt x="276860" y="97790"/>
                  </a:lnTo>
                  <a:lnTo>
                    <a:pt x="276860" y="95250"/>
                  </a:lnTo>
                  <a:close/>
                </a:path>
                <a:path w="276860" h="224789">
                  <a:moveTo>
                    <a:pt x="276860" y="92710"/>
                  </a:moveTo>
                  <a:lnTo>
                    <a:pt x="0" y="92710"/>
                  </a:lnTo>
                  <a:lnTo>
                    <a:pt x="0" y="93980"/>
                  </a:lnTo>
                  <a:lnTo>
                    <a:pt x="276860" y="93980"/>
                  </a:lnTo>
                  <a:lnTo>
                    <a:pt x="276860" y="92710"/>
                  </a:lnTo>
                  <a:close/>
                </a:path>
                <a:path w="276860" h="224789">
                  <a:moveTo>
                    <a:pt x="276860" y="88900"/>
                  </a:moveTo>
                  <a:lnTo>
                    <a:pt x="0" y="88900"/>
                  </a:lnTo>
                  <a:lnTo>
                    <a:pt x="0" y="91440"/>
                  </a:lnTo>
                  <a:lnTo>
                    <a:pt x="276860" y="91440"/>
                  </a:lnTo>
                  <a:lnTo>
                    <a:pt x="276860" y="88900"/>
                  </a:lnTo>
                  <a:close/>
                </a:path>
                <a:path w="276860" h="224789">
                  <a:moveTo>
                    <a:pt x="276860" y="86360"/>
                  </a:moveTo>
                  <a:lnTo>
                    <a:pt x="0" y="86360"/>
                  </a:lnTo>
                  <a:lnTo>
                    <a:pt x="0" y="87630"/>
                  </a:lnTo>
                  <a:lnTo>
                    <a:pt x="276860" y="87630"/>
                  </a:lnTo>
                  <a:lnTo>
                    <a:pt x="276860" y="86360"/>
                  </a:lnTo>
                  <a:close/>
                </a:path>
                <a:path w="276860" h="224789">
                  <a:moveTo>
                    <a:pt x="276860" y="82550"/>
                  </a:moveTo>
                  <a:lnTo>
                    <a:pt x="0" y="82550"/>
                  </a:lnTo>
                  <a:lnTo>
                    <a:pt x="0" y="85090"/>
                  </a:lnTo>
                  <a:lnTo>
                    <a:pt x="276860" y="85090"/>
                  </a:lnTo>
                  <a:lnTo>
                    <a:pt x="276860" y="82550"/>
                  </a:lnTo>
                  <a:close/>
                </a:path>
                <a:path w="276860" h="224789">
                  <a:moveTo>
                    <a:pt x="276860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276860" y="81280"/>
                  </a:lnTo>
                  <a:lnTo>
                    <a:pt x="276860" y="80010"/>
                  </a:lnTo>
                  <a:close/>
                </a:path>
                <a:path w="276860" h="224789">
                  <a:moveTo>
                    <a:pt x="276860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276860" y="78740"/>
                  </a:lnTo>
                  <a:lnTo>
                    <a:pt x="276860" y="76200"/>
                  </a:lnTo>
                  <a:close/>
                </a:path>
                <a:path w="276860" h="224789">
                  <a:moveTo>
                    <a:pt x="276860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276860" y="74930"/>
                  </a:lnTo>
                  <a:lnTo>
                    <a:pt x="276860" y="73660"/>
                  </a:lnTo>
                  <a:close/>
                </a:path>
                <a:path w="276860" h="224789">
                  <a:moveTo>
                    <a:pt x="276860" y="69850"/>
                  </a:moveTo>
                  <a:lnTo>
                    <a:pt x="0" y="69850"/>
                  </a:lnTo>
                  <a:lnTo>
                    <a:pt x="0" y="72390"/>
                  </a:lnTo>
                  <a:lnTo>
                    <a:pt x="276860" y="72390"/>
                  </a:lnTo>
                  <a:lnTo>
                    <a:pt x="276860" y="69850"/>
                  </a:lnTo>
                  <a:close/>
                </a:path>
                <a:path w="276860" h="224789">
                  <a:moveTo>
                    <a:pt x="276860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276860" y="68580"/>
                  </a:lnTo>
                  <a:lnTo>
                    <a:pt x="276860" y="67310"/>
                  </a:lnTo>
                  <a:close/>
                </a:path>
                <a:path w="276860" h="224789">
                  <a:moveTo>
                    <a:pt x="276860" y="63500"/>
                  </a:moveTo>
                  <a:lnTo>
                    <a:pt x="0" y="63500"/>
                  </a:lnTo>
                  <a:lnTo>
                    <a:pt x="0" y="66040"/>
                  </a:lnTo>
                  <a:lnTo>
                    <a:pt x="276860" y="66040"/>
                  </a:lnTo>
                  <a:lnTo>
                    <a:pt x="276860" y="63500"/>
                  </a:lnTo>
                  <a:close/>
                </a:path>
                <a:path w="276860" h="224789">
                  <a:moveTo>
                    <a:pt x="276860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276860" y="62230"/>
                  </a:lnTo>
                  <a:lnTo>
                    <a:pt x="276860" y="60960"/>
                  </a:lnTo>
                  <a:close/>
                </a:path>
                <a:path w="276860" h="224789">
                  <a:moveTo>
                    <a:pt x="276860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276860" y="59690"/>
                  </a:lnTo>
                  <a:lnTo>
                    <a:pt x="276860" y="57150"/>
                  </a:lnTo>
                  <a:close/>
                </a:path>
                <a:path w="276860" h="224789">
                  <a:moveTo>
                    <a:pt x="276860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276860" y="55880"/>
                  </a:lnTo>
                  <a:lnTo>
                    <a:pt x="276860" y="54610"/>
                  </a:lnTo>
                  <a:close/>
                </a:path>
                <a:path w="276860" h="224789">
                  <a:moveTo>
                    <a:pt x="276860" y="50800"/>
                  </a:moveTo>
                  <a:lnTo>
                    <a:pt x="0" y="50800"/>
                  </a:lnTo>
                  <a:lnTo>
                    <a:pt x="0" y="53340"/>
                  </a:lnTo>
                  <a:lnTo>
                    <a:pt x="276860" y="53340"/>
                  </a:lnTo>
                  <a:lnTo>
                    <a:pt x="276860" y="50800"/>
                  </a:lnTo>
                  <a:close/>
                </a:path>
                <a:path w="276860" h="224789">
                  <a:moveTo>
                    <a:pt x="276860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276860" y="49530"/>
                  </a:lnTo>
                  <a:lnTo>
                    <a:pt x="276860" y="48260"/>
                  </a:lnTo>
                  <a:close/>
                </a:path>
                <a:path w="276860" h="224789">
                  <a:moveTo>
                    <a:pt x="276860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276860" y="46990"/>
                  </a:lnTo>
                  <a:lnTo>
                    <a:pt x="276860" y="44450"/>
                  </a:lnTo>
                  <a:close/>
                </a:path>
                <a:path w="276860" h="224789">
                  <a:moveTo>
                    <a:pt x="276860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276860" y="43180"/>
                  </a:lnTo>
                  <a:lnTo>
                    <a:pt x="276860" y="41910"/>
                  </a:lnTo>
                  <a:close/>
                </a:path>
                <a:path w="276860" h="224789">
                  <a:moveTo>
                    <a:pt x="276860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276860" y="40640"/>
                  </a:lnTo>
                  <a:lnTo>
                    <a:pt x="276860" y="38100"/>
                  </a:lnTo>
                  <a:close/>
                </a:path>
                <a:path w="276860" h="224789">
                  <a:moveTo>
                    <a:pt x="276860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276860" y="36830"/>
                  </a:lnTo>
                  <a:lnTo>
                    <a:pt x="276860" y="35560"/>
                  </a:lnTo>
                  <a:close/>
                </a:path>
                <a:path w="276860" h="224789">
                  <a:moveTo>
                    <a:pt x="276860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276860" y="34290"/>
                  </a:lnTo>
                  <a:lnTo>
                    <a:pt x="276860" y="31750"/>
                  </a:lnTo>
                  <a:close/>
                </a:path>
                <a:path w="276860" h="224789">
                  <a:moveTo>
                    <a:pt x="27686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276860" y="30480"/>
                  </a:lnTo>
                  <a:lnTo>
                    <a:pt x="276860" y="29210"/>
                  </a:lnTo>
                  <a:close/>
                </a:path>
                <a:path w="276860" h="224789">
                  <a:moveTo>
                    <a:pt x="27686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276860" y="27940"/>
                  </a:lnTo>
                  <a:lnTo>
                    <a:pt x="276860" y="25400"/>
                  </a:lnTo>
                  <a:close/>
                </a:path>
                <a:path w="276860" h="224789">
                  <a:moveTo>
                    <a:pt x="27686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276860" y="24130"/>
                  </a:lnTo>
                  <a:lnTo>
                    <a:pt x="276860" y="22860"/>
                  </a:lnTo>
                  <a:close/>
                </a:path>
                <a:path w="276860" h="224789">
                  <a:moveTo>
                    <a:pt x="27686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276860" y="21590"/>
                  </a:lnTo>
                  <a:lnTo>
                    <a:pt x="276860" y="19050"/>
                  </a:lnTo>
                  <a:close/>
                </a:path>
                <a:path w="276860" h="224789">
                  <a:moveTo>
                    <a:pt x="27686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276860" y="17780"/>
                  </a:lnTo>
                  <a:lnTo>
                    <a:pt x="276860" y="16510"/>
                  </a:lnTo>
                  <a:close/>
                </a:path>
                <a:path w="276860" h="224789">
                  <a:moveTo>
                    <a:pt x="27686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276860" y="15240"/>
                  </a:lnTo>
                  <a:lnTo>
                    <a:pt x="276860" y="12700"/>
                  </a:lnTo>
                  <a:close/>
                </a:path>
                <a:path w="276860" h="224789">
                  <a:moveTo>
                    <a:pt x="27686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76860" y="11430"/>
                  </a:lnTo>
                  <a:lnTo>
                    <a:pt x="276860" y="10160"/>
                  </a:lnTo>
                  <a:close/>
                </a:path>
                <a:path w="276860" h="224789">
                  <a:moveTo>
                    <a:pt x="27686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76860" y="8890"/>
                  </a:lnTo>
                  <a:lnTo>
                    <a:pt x="276860" y="6350"/>
                  </a:lnTo>
                  <a:close/>
                </a:path>
                <a:path w="276860" h="224789">
                  <a:moveTo>
                    <a:pt x="276860" y="3822"/>
                  </a:moveTo>
                  <a:lnTo>
                    <a:pt x="0" y="3822"/>
                  </a:lnTo>
                  <a:lnTo>
                    <a:pt x="0" y="5080"/>
                  </a:lnTo>
                  <a:lnTo>
                    <a:pt x="276860" y="5080"/>
                  </a:lnTo>
                  <a:lnTo>
                    <a:pt x="276860" y="3822"/>
                  </a:lnTo>
                  <a:close/>
                </a:path>
                <a:path w="276860" h="224789">
                  <a:moveTo>
                    <a:pt x="2768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76860" y="254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1111249"/>
              <a:ext cx="276860" cy="375920"/>
            </a:xfrm>
            <a:custGeom>
              <a:avLst/>
              <a:gdLst/>
              <a:ahLst/>
              <a:cxnLst/>
              <a:rect l="l" t="t" r="r" b="b"/>
              <a:pathLst>
                <a:path w="276860" h="375919">
                  <a:moveTo>
                    <a:pt x="27686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6860" y="375920"/>
                  </a:lnTo>
                  <a:lnTo>
                    <a:pt x="276860" y="373380"/>
                  </a:lnTo>
                  <a:close/>
                </a:path>
                <a:path w="276860" h="375919">
                  <a:moveTo>
                    <a:pt x="27686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6860" y="372110"/>
                  </a:lnTo>
                  <a:lnTo>
                    <a:pt x="276860" y="370840"/>
                  </a:lnTo>
                  <a:close/>
                </a:path>
                <a:path w="276860" h="375919">
                  <a:moveTo>
                    <a:pt x="27686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6860" y="36957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647613" y="220979"/>
            <a:ext cx="889846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00FFFF"/>
                </a:solidFill>
                <a:latin typeface="Tahoma"/>
                <a:cs typeface="Tahoma"/>
              </a:rPr>
              <a:t>Quorum sensing helps</a:t>
            </a:r>
            <a:r>
              <a:rPr sz="4000" b="1" spc="-55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4000" b="1" spc="-10" dirty="0">
                <a:solidFill>
                  <a:srgbClr val="00FFFF"/>
                </a:solidFill>
                <a:latin typeface="Tahoma"/>
                <a:cs typeface="Tahoma"/>
              </a:rPr>
              <a:t>the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" y="1111250"/>
            <a:ext cx="512910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0">
              <a:lnSpc>
                <a:spcPts val="2710"/>
              </a:lnSpc>
            </a:pPr>
            <a:r>
              <a:rPr sz="4000" b="1" spc="-10" dirty="0">
                <a:solidFill>
                  <a:srgbClr val="00FFFF"/>
                </a:solidFill>
                <a:latin typeface="Tahoma"/>
                <a:cs typeface="Tahoma"/>
              </a:rPr>
              <a:t>s</a:t>
            </a:r>
            <a:r>
              <a:rPr sz="4000" b="1" spc="-5" dirty="0">
                <a:solidFill>
                  <a:srgbClr val="00FFFF"/>
                </a:solidFill>
                <a:latin typeface="Tahoma"/>
                <a:cs typeface="Tahoma"/>
              </a:rPr>
              <a:t>urvi</a:t>
            </a:r>
            <a:r>
              <a:rPr sz="4000" b="1" spc="5" dirty="0">
                <a:solidFill>
                  <a:srgbClr val="00FFFF"/>
                </a:solidFill>
                <a:latin typeface="Tahoma"/>
                <a:cs typeface="Tahoma"/>
              </a:rPr>
              <a:t>v</a:t>
            </a:r>
            <a:r>
              <a:rPr sz="4000" b="1" spc="-5" dirty="0">
                <a:solidFill>
                  <a:srgbClr val="00FFFF"/>
                </a:solidFill>
                <a:latin typeface="Tahoma"/>
                <a:cs typeface="Tahoma"/>
              </a:rPr>
              <a:t>al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41239" y="833120"/>
            <a:ext cx="49343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FFFF"/>
                </a:solidFill>
                <a:latin typeface="Tahoma"/>
                <a:cs typeface="Tahoma"/>
              </a:rPr>
              <a:t>of</a:t>
            </a:r>
            <a:r>
              <a:rPr sz="4000" b="1" spc="-80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4000" b="1" spc="-5" dirty="0">
                <a:solidFill>
                  <a:srgbClr val="00FFFF"/>
                </a:solidFill>
                <a:latin typeface="Tahoma"/>
                <a:cs typeface="Tahoma"/>
              </a:rPr>
              <a:t>pathogens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0" y="1557019"/>
            <a:ext cx="12192000" cy="5300980"/>
            <a:chOff x="0" y="1557019"/>
            <a:chExt cx="9144000" cy="5300980"/>
          </a:xfrm>
        </p:grpSpPr>
        <p:sp>
          <p:nvSpPr>
            <p:cNvPr id="68" name="object 68"/>
            <p:cNvSpPr/>
            <p:nvPr/>
          </p:nvSpPr>
          <p:spPr>
            <a:xfrm>
              <a:off x="0" y="1557019"/>
              <a:ext cx="4650740" cy="53009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48200" y="1600199"/>
              <a:ext cx="4495800" cy="525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4" y="1228065"/>
            <a:ext cx="5795276" cy="4303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Quorum sensing </a:t>
            </a:r>
            <a:r>
              <a:rPr sz="2100" spc="-5" dirty="0">
                <a:latin typeface="Caladea"/>
                <a:cs typeface="Caladea"/>
              </a:rPr>
              <a:t>is </a:t>
            </a:r>
            <a:r>
              <a:rPr sz="2100" spc="-20" dirty="0">
                <a:latin typeface="Caladea"/>
                <a:cs typeface="Caladea"/>
              </a:rPr>
              <a:t>involved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regulation</a:t>
            </a:r>
            <a:r>
              <a:rPr sz="2100" spc="6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of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71E42"/>
              </a:buClr>
              <a:buFont typeface="Arial"/>
              <a:buChar char="•"/>
            </a:pPr>
            <a:endParaRPr sz="315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Genetic</a:t>
            </a:r>
            <a:r>
              <a:rPr sz="2100" spc="3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competence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Mating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00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Bacteriocin</a:t>
            </a:r>
            <a:r>
              <a:rPr sz="2100" spc="3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production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Sporulation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Stress</a:t>
            </a:r>
            <a:r>
              <a:rPr sz="2100" spc="-4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responses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Virulence</a:t>
            </a:r>
            <a:r>
              <a:rPr sz="2100" spc="-4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expression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5" dirty="0">
                <a:latin typeface="Caladea"/>
                <a:cs typeface="Caladea"/>
              </a:rPr>
              <a:t>Biofilm</a:t>
            </a:r>
            <a:r>
              <a:rPr sz="2100" spc="1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formation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Bioluminescence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3" y="248970"/>
            <a:ext cx="6211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EXCHANGE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OF </a:t>
            </a:r>
            <a:r>
              <a:rPr sz="2400" b="1" dirty="0">
                <a:solidFill>
                  <a:srgbClr val="B71E42"/>
                </a:solidFill>
                <a:latin typeface="Caladea"/>
                <a:cs typeface="Caladea"/>
              </a:rPr>
              <a:t>GENETIC</a:t>
            </a:r>
            <a:r>
              <a:rPr sz="2400" b="1" spc="-5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30" dirty="0">
                <a:solidFill>
                  <a:srgbClr val="B71E42"/>
                </a:solidFill>
                <a:latin typeface="Caladea"/>
                <a:cs typeface="Caladea"/>
              </a:rPr>
              <a:t>MATERIAL</a:t>
            </a:r>
            <a:endParaRPr sz="24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57188" y="2942844"/>
            <a:ext cx="5735320" cy="3482340"/>
            <a:chOff x="6457188" y="2942844"/>
            <a:chExt cx="5735320" cy="3482340"/>
          </a:xfrm>
        </p:grpSpPr>
        <p:sp>
          <p:nvSpPr>
            <p:cNvPr id="5" name="object 5"/>
            <p:cNvSpPr/>
            <p:nvPr/>
          </p:nvSpPr>
          <p:spPr>
            <a:xfrm>
              <a:off x="6457188" y="2942844"/>
              <a:ext cx="5734812" cy="3482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2260" y="3137916"/>
              <a:ext cx="5451348" cy="2894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0881" y="927099"/>
            <a:ext cx="1187025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70" y="0"/>
                </a:moveTo>
                <a:lnTo>
                  <a:pt x="0" y="0"/>
                </a:lnTo>
                <a:lnTo>
                  <a:pt x="0" y="17780"/>
                </a:lnTo>
                <a:lnTo>
                  <a:pt x="890270" y="17780"/>
                </a:lnTo>
                <a:lnTo>
                  <a:pt x="89027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10880" y="1400809"/>
            <a:ext cx="1165013" cy="57150"/>
          </a:xfrm>
          <a:custGeom>
            <a:avLst/>
            <a:gdLst/>
            <a:ahLst/>
            <a:cxnLst/>
            <a:rect l="l" t="t" r="r" b="b"/>
            <a:pathLst>
              <a:path w="873759" h="57150">
                <a:moveTo>
                  <a:pt x="87376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55880"/>
                </a:lnTo>
                <a:lnTo>
                  <a:pt x="205740" y="55880"/>
                </a:lnTo>
                <a:lnTo>
                  <a:pt x="205740" y="54610"/>
                </a:lnTo>
                <a:lnTo>
                  <a:pt x="222250" y="54610"/>
                </a:lnTo>
                <a:lnTo>
                  <a:pt x="222250" y="53340"/>
                </a:lnTo>
                <a:lnTo>
                  <a:pt x="237490" y="53340"/>
                </a:lnTo>
                <a:lnTo>
                  <a:pt x="237490" y="52070"/>
                </a:lnTo>
                <a:lnTo>
                  <a:pt x="252730" y="52070"/>
                </a:lnTo>
                <a:lnTo>
                  <a:pt x="252730" y="50800"/>
                </a:lnTo>
                <a:lnTo>
                  <a:pt x="267970" y="50800"/>
                </a:lnTo>
                <a:lnTo>
                  <a:pt x="267970" y="49530"/>
                </a:lnTo>
                <a:lnTo>
                  <a:pt x="284480" y="49530"/>
                </a:lnTo>
                <a:lnTo>
                  <a:pt x="284480" y="48260"/>
                </a:lnTo>
                <a:lnTo>
                  <a:pt x="299720" y="48260"/>
                </a:lnTo>
                <a:lnTo>
                  <a:pt x="299720" y="46990"/>
                </a:lnTo>
                <a:lnTo>
                  <a:pt x="314960" y="46990"/>
                </a:lnTo>
                <a:lnTo>
                  <a:pt x="314960" y="45720"/>
                </a:lnTo>
                <a:lnTo>
                  <a:pt x="330187" y="45720"/>
                </a:lnTo>
                <a:lnTo>
                  <a:pt x="330187" y="44450"/>
                </a:lnTo>
                <a:lnTo>
                  <a:pt x="346710" y="44450"/>
                </a:lnTo>
                <a:lnTo>
                  <a:pt x="346710" y="43180"/>
                </a:lnTo>
                <a:lnTo>
                  <a:pt x="361937" y="43180"/>
                </a:lnTo>
                <a:lnTo>
                  <a:pt x="361937" y="41910"/>
                </a:lnTo>
                <a:lnTo>
                  <a:pt x="377190" y="41910"/>
                </a:lnTo>
                <a:lnTo>
                  <a:pt x="377190" y="40640"/>
                </a:lnTo>
                <a:lnTo>
                  <a:pt x="392430" y="40640"/>
                </a:lnTo>
                <a:lnTo>
                  <a:pt x="392430" y="39370"/>
                </a:lnTo>
                <a:lnTo>
                  <a:pt x="407670" y="39370"/>
                </a:lnTo>
                <a:lnTo>
                  <a:pt x="407670" y="38100"/>
                </a:lnTo>
                <a:lnTo>
                  <a:pt x="424180" y="38100"/>
                </a:lnTo>
                <a:lnTo>
                  <a:pt x="424180" y="36830"/>
                </a:lnTo>
                <a:lnTo>
                  <a:pt x="439420" y="36830"/>
                </a:lnTo>
                <a:lnTo>
                  <a:pt x="439420" y="35560"/>
                </a:lnTo>
                <a:lnTo>
                  <a:pt x="454660" y="35560"/>
                </a:lnTo>
                <a:lnTo>
                  <a:pt x="454660" y="34290"/>
                </a:lnTo>
                <a:lnTo>
                  <a:pt x="469900" y="34290"/>
                </a:lnTo>
                <a:lnTo>
                  <a:pt x="469900" y="33020"/>
                </a:lnTo>
                <a:lnTo>
                  <a:pt x="486410" y="33020"/>
                </a:lnTo>
                <a:lnTo>
                  <a:pt x="486410" y="31750"/>
                </a:lnTo>
                <a:lnTo>
                  <a:pt x="501650" y="31750"/>
                </a:lnTo>
                <a:lnTo>
                  <a:pt x="501650" y="30480"/>
                </a:lnTo>
                <a:lnTo>
                  <a:pt x="516890" y="30480"/>
                </a:lnTo>
                <a:lnTo>
                  <a:pt x="516890" y="29210"/>
                </a:lnTo>
                <a:lnTo>
                  <a:pt x="532130" y="29210"/>
                </a:lnTo>
                <a:lnTo>
                  <a:pt x="532130" y="27940"/>
                </a:lnTo>
                <a:lnTo>
                  <a:pt x="548640" y="27940"/>
                </a:lnTo>
                <a:lnTo>
                  <a:pt x="548640" y="26670"/>
                </a:lnTo>
                <a:lnTo>
                  <a:pt x="563880" y="26670"/>
                </a:lnTo>
                <a:lnTo>
                  <a:pt x="563880" y="25400"/>
                </a:lnTo>
                <a:lnTo>
                  <a:pt x="579120" y="25400"/>
                </a:lnTo>
                <a:lnTo>
                  <a:pt x="579120" y="24130"/>
                </a:lnTo>
                <a:lnTo>
                  <a:pt x="594360" y="24130"/>
                </a:lnTo>
                <a:lnTo>
                  <a:pt x="594360" y="22860"/>
                </a:lnTo>
                <a:lnTo>
                  <a:pt x="609600" y="22860"/>
                </a:lnTo>
                <a:lnTo>
                  <a:pt x="609600" y="21590"/>
                </a:lnTo>
                <a:lnTo>
                  <a:pt x="626110" y="21590"/>
                </a:lnTo>
                <a:lnTo>
                  <a:pt x="626110" y="20320"/>
                </a:lnTo>
                <a:lnTo>
                  <a:pt x="641350" y="20320"/>
                </a:lnTo>
                <a:lnTo>
                  <a:pt x="641350" y="19050"/>
                </a:lnTo>
                <a:lnTo>
                  <a:pt x="656590" y="19050"/>
                </a:lnTo>
                <a:lnTo>
                  <a:pt x="656590" y="17780"/>
                </a:lnTo>
                <a:lnTo>
                  <a:pt x="671830" y="17780"/>
                </a:lnTo>
                <a:lnTo>
                  <a:pt x="671830" y="16510"/>
                </a:lnTo>
                <a:lnTo>
                  <a:pt x="688340" y="16510"/>
                </a:lnTo>
                <a:lnTo>
                  <a:pt x="688340" y="15240"/>
                </a:lnTo>
                <a:lnTo>
                  <a:pt x="703580" y="15240"/>
                </a:lnTo>
                <a:lnTo>
                  <a:pt x="703580" y="13970"/>
                </a:lnTo>
                <a:lnTo>
                  <a:pt x="718820" y="13970"/>
                </a:lnTo>
                <a:lnTo>
                  <a:pt x="718820" y="12700"/>
                </a:lnTo>
                <a:lnTo>
                  <a:pt x="734060" y="12700"/>
                </a:lnTo>
                <a:lnTo>
                  <a:pt x="734060" y="11430"/>
                </a:lnTo>
                <a:lnTo>
                  <a:pt x="750570" y="11430"/>
                </a:lnTo>
                <a:lnTo>
                  <a:pt x="750570" y="10160"/>
                </a:lnTo>
                <a:lnTo>
                  <a:pt x="765810" y="10160"/>
                </a:lnTo>
                <a:lnTo>
                  <a:pt x="765810" y="8890"/>
                </a:lnTo>
                <a:lnTo>
                  <a:pt x="781050" y="8890"/>
                </a:lnTo>
                <a:lnTo>
                  <a:pt x="781050" y="7620"/>
                </a:lnTo>
                <a:lnTo>
                  <a:pt x="796290" y="7620"/>
                </a:lnTo>
                <a:lnTo>
                  <a:pt x="796290" y="6350"/>
                </a:lnTo>
                <a:lnTo>
                  <a:pt x="811530" y="6350"/>
                </a:lnTo>
                <a:lnTo>
                  <a:pt x="811530" y="5080"/>
                </a:lnTo>
                <a:lnTo>
                  <a:pt x="828040" y="5080"/>
                </a:lnTo>
                <a:lnTo>
                  <a:pt x="828040" y="3810"/>
                </a:lnTo>
                <a:lnTo>
                  <a:pt x="843280" y="3810"/>
                </a:lnTo>
                <a:lnTo>
                  <a:pt x="843280" y="2540"/>
                </a:lnTo>
                <a:lnTo>
                  <a:pt x="858520" y="2540"/>
                </a:lnTo>
                <a:lnTo>
                  <a:pt x="858520" y="1270"/>
                </a:lnTo>
                <a:lnTo>
                  <a:pt x="873760" y="1270"/>
                </a:lnTo>
                <a:lnTo>
                  <a:pt x="87376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3854" y="927099"/>
            <a:ext cx="2374052" cy="224790"/>
          </a:xfrm>
          <a:custGeom>
            <a:avLst/>
            <a:gdLst/>
            <a:ahLst/>
            <a:cxnLst/>
            <a:rect l="l" t="t" r="r" b="b"/>
            <a:pathLst>
              <a:path w="1780540" h="224790">
                <a:moveTo>
                  <a:pt x="890270" y="0"/>
                </a:moveTo>
                <a:lnTo>
                  <a:pt x="0" y="0"/>
                </a:lnTo>
                <a:lnTo>
                  <a:pt x="0" y="17780"/>
                </a:lnTo>
                <a:lnTo>
                  <a:pt x="890270" y="17780"/>
                </a:lnTo>
                <a:lnTo>
                  <a:pt x="890270" y="0"/>
                </a:lnTo>
                <a:close/>
              </a:path>
              <a:path w="1780540" h="224790">
                <a:moveTo>
                  <a:pt x="1780540" y="19050"/>
                </a:moveTo>
                <a:lnTo>
                  <a:pt x="890270" y="19050"/>
                </a:lnTo>
                <a:lnTo>
                  <a:pt x="890270" y="52070"/>
                </a:lnTo>
                <a:lnTo>
                  <a:pt x="890270" y="86360"/>
                </a:lnTo>
                <a:lnTo>
                  <a:pt x="890270" y="120650"/>
                </a:lnTo>
                <a:lnTo>
                  <a:pt x="890270" y="156210"/>
                </a:lnTo>
                <a:lnTo>
                  <a:pt x="890270" y="190500"/>
                </a:lnTo>
                <a:lnTo>
                  <a:pt x="890270" y="224790"/>
                </a:lnTo>
                <a:lnTo>
                  <a:pt x="1774190" y="224790"/>
                </a:lnTo>
                <a:lnTo>
                  <a:pt x="1774190" y="190500"/>
                </a:lnTo>
                <a:lnTo>
                  <a:pt x="1775460" y="190500"/>
                </a:lnTo>
                <a:lnTo>
                  <a:pt x="1775460" y="156210"/>
                </a:lnTo>
                <a:lnTo>
                  <a:pt x="1776730" y="156210"/>
                </a:lnTo>
                <a:lnTo>
                  <a:pt x="1776730" y="120650"/>
                </a:lnTo>
                <a:lnTo>
                  <a:pt x="1778000" y="120650"/>
                </a:lnTo>
                <a:lnTo>
                  <a:pt x="1778000" y="86360"/>
                </a:lnTo>
                <a:lnTo>
                  <a:pt x="1779270" y="86360"/>
                </a:lnTo>
                <a:lnTo>
                  <a:pt x="1779270" y="52070"/>
                </a:lnTo>
                <a:lnTo>
                  <a:pt x="1780540" y="52070"/>
                </a:lnTo>
                <a:lnTo>
                  <a:pt x="1780540" y="1905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3853" y="1473199"/>
            <a:ext cx="1171787" cy="72390"/>
          </a:xfrm>
          <a:custGeom>
            <a:avLst/>
            <a:gdLst/>
            <a:ahLst/>
            <a:cxnLst/>
            <a:rect l="l" t="t" r="r" b="b"/>
            <a:pathLst>
              <a:path w="878839" h="72390">
                <a:moveTo>
                  <a:pt x="87884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8890" y="72390"/>
                </a:lnTo>
                <a:lnTo>
                  <a:pt x="8890" y="71120"/>
                </a:lnTo>
                <a:lnTo>
                  <a:pt x="24130" y="71120"/>
                </a:lnTo>
                <a:lnTo>
                  <a:pt x="24130" y="69850"/>
                </a:lnTo>
                <a:lnTo>
                  <a:pt x="40640" y="69850"/>
                </a:lnTo>
                <a:lnTo>
                  <a:pt x="40640" y="68580"/>
                </a:lnTo>
                <a:lnTo>
                  <a:pt x="55880" y="68580"/>
                </a:lnTo>
                <a:lnTo>
                  <a:pt x="55880" y="67310"/>
                </a:lnTo>
                <a:lnTo>
                  <a:pt x="71120" y="67310"/>
                </a:lnTo>
                <a:lnTo>
                  <a:pt x="71120" y="66040"/>
                </a:lnTo>
                <a:lnTo>
                  <a:pt x="86360" y="66040"/>
                </a:lnTo>
                <a:lnTo>
                  <a:pt x="86360" y="64770"/>
                </a:lnTo>
                <a:lnTo>
                  <a:pt x="102870" y="64770"/>
                </a:lnTo>
                <a:lnTo>
                  <a:pt x="102870" y="63500"/>
                </a:lnTo>
                <a:lnTo>
                  <a:pt x="118110" y="63500"/>
                </a:lnTo>
                <a:lnTo>
                  <a:pt x="118110" y="62230"/>
                </a:lnTo>
                <a:lnTo>
                  <a:pt x="133350" y="62230"/>
                </a:lnTo>
                <a:lnTo>
                  <a:pt x="133350" y="60960"/>
                </a:lnTo>
                <a:lnTo>
                  <a:pt x="148590" y="60960"/>
                </a:lnTo>
                <a:lnTo>
                  <a:pt x="148590" y="59690"/>
                </a:lnTo>
                <a:lnTo>
                  <a:pt x="165100" y="59690"/>
                </a:lnTo>
                <a:lnTo>
                  <a:pt x="165100" y="58420"/>
                </a:lnTo>
                <a:lnTo>
                  <a:pt x="180340" y="58420"/>
                </a:lnTo>
                <a:lnTo>
                  <a:pt x="180340" y="57150"/>
                </a:lnTo>
                <a:lnTo>
                  <a:pt x="195580" y="57150"/>
                </a:lnTo>
                <a:lnTo>
                  <a:pt x="195580" y="55880"/>
                </a:lnTo>
                <a:lnTo>
                  <a:pt x="210820" y="55880"/>
                </a:lnTo>
                <a:lnTo>
                  <a:pt x="210820" y="54610"/>
                </a:lnTo>
                <a:lnTo>
                  <a:pt x="226060" y="54610"/>
                </a:lnTo>
                <a:lnTo>
                  <a:pt x="226060" y="53340"/>
                </a:lnTo>
                <a:lnTo>
                  <a:pt x="242570" y="53340"/>
                </a:lnTo>
                <a:lnTo>
                  <a:pt x="242570" y="52070"/>
                </a:lnTo>
                <a:lnTo>
                  <a:pt x="257810" y="52070"/>
                </a:lnTo>
                <a:lnTo>
                  <a:pt x="257810" y="50800"/>
                </a:lnTo>
                <a:lnTo>
                  <a:pt x="273050" y="50800"/>
                </a:lnTo>
                <a:lnTo>
                  <a:pt x="273050" y="49530"/>
                </a:lnTo>
                <a:lnTo>
                  <a:pt x="288290" y="49530"/>
                </a:lnTo>
                <a:lnTo>
                  <a:pt x="288290" y="48260"/>
                </a:lnTo>
                <a:lnTo>
                  <a:pt x="304800" y="48260"/>
                </a:lnTo>
                <a:lnTo>
                  <a:pt x="304800" y="46990"/>
                </a:lnTo>
                <a:lnTo>
                  <a:pt x="320040" y="46990"/>
                </a:lnTo>
                <a:lnTo>
                  <a:pt x="320040" y="45720"/>
                </a:lnTo>
                <a:lnTo>
                  <a:pt x="335280" y="45720"/>
                </a:lnTo>
                <a:lnTo>
                  <a:pt x="335280" y="44450"/>
                </a:lnTo>
                <a:lnTo>
                  <a:pt x="350520" y="44450"/>
                </a:lnTo>
                <a:lnTo>
                  <a:pt x="350520" y="43180"/>
                </a:lnTo>
                <a:lnTo>
                  <a:pt x="367030" y="43180"/>
                </a:lnTo>
                <a:lnTo>
                  <a:pt x="367030" y="41910"/>
                </a:lnTo>
                <a:lnTo>
                  <a:pt x="382270" y="41910"/>
                </a:lnTo>
                <a:lnTo>
                  <a:pt x="382270" y="40640"/>
                </a:lnTo>
                <a:lnTo>
                  <a:pt x="397510" y="40640"/>
                </a:lnTo>
                <a:lnTo>
                  <a:pt x="397510" y="39370"/>
                </a:lnTo>
                <a:lnTo>
                  <a:pt x="412750" y="39370"/>
                </a:lnTo>
                <a:lnTo>
                  <a:pt x="412750" y="38100"/>
                </a:lnTo>
                <a:lnTo>
                  <a:pt x="427990" y="38100"/>
                </a:lnTo>
                <a:lnTo>
                  <a:pt x="427990" y="36830"/>
                </a:lnTo>
                <a:lnTo>
                  <a:pt x="444500" y="36830"/>
                </a:lnTo>
                <a:lnTo>
                  <a:pt x="444500" y="35560"/>
                </a:lnTo>
                <a:lnTo>
                  <a:pt x="459740" y="35560"/>
                </a:lnTo>
                <a:lnTo>
                  <a:pt x="459740" y="34290"/>
                </a:lnTo>
                <a:lnTo>
                  <a:pt x="474980" y="34290"/>
                </a:lnTo>
                <a:lnTo>
                  <a:pt x="474980" y="33020"/>
                </a:lnTo>
                <a:lnTo>
                  <a:pt x="490220" y="33020"/>
                </a:lnTo>
                <a:lnTo>
                  <a:pt x="490220" y="31750"/>
                </a:lnTo>
                <a:lnTo>
                  <a:pt x="506730" y="31750"/>
                </a:lnTo>
                <a:lnTo>
                  <a:pt x="506730" y="30480"/>
                </a:lnTo>
                <a:lnTo>
                  <a:pt x="521970" y="30480"/>
                </a:lnTo>
                <a:lnTo>
                  <a:pt x="521970" y="29210"/>
                </a:lnTo>
                <a:lnTo>
                  <a:pt x="537210" y="29210"/>
                </a:lnTo>
                <a:lnTo>
                  <a:pt x="537210" y="27940"/>
                </a:lnTo>
                <a:lnTo>
                  <a:pt x="552450" y="27940"/>
                </a:lnTo>
                <a:lnTo>
                  <a:pt x="552450" y="26670"/>
                </a:lnTo>
                <a:lnTo>
                  <a:pt x="568960" y="26670"/>
                </a:lnTo>
                <a:lnTo>
                  <a:pt x="568960" y="25400"/>
                </a:lnTo>
                <a:lnTo>
                  <a:pt x="584200" y="25400"/>
                </a:lnTo>
                <a:lnTo>
                  <a:pt x="584200" y="24130"/>
                </a:lnTo>
                <a:lnTo>
                  <a:pt x="599440" y="24130"/>
                </a:lnTo>
                <a:lnTo>
                  <a:pt x="599440" y="22860"/>
                </a:lnTo>
                <a:lnTo>
                  <a:pt x="614680" y="22860"/>
                </a:lnTo>
                <a:lnTo>
                  <a:pt x="614680" y="21590"/>
                </a:lnTo>
                <a:lnTo>
                  <a:pt x="629920" y="21590"/>
                </a:lnTo>
                <a:lnTo>
                  <a:pt x="629920" y="20320"/>
                </a:lnTo>
                <a:lnTo>
                  <a:pt x="646430" y="20320"/>
                </a:lnTo>
                <a:lnTo>
                  <a:pt x="646430" y="19050"/>
                </a:lnTo>
                <a:lnTo>
                  <a:pt x="661670" y="19050"/>
                </a:lnTo>
                <a:lnTo>
                  <a:pt x="661670" y="17780"/>
                </a:lnTo>
                <a:lnTo>
                  <a:pt x="676910" y="17780"/>
                </a:lnTo>
                <a:lnTo>
                  <a:pt x="676910" y="16510"/>
                </a:lnTo>
                <a:lnTo>
                  <a:pt x="692150" y="16510"/>
                </a:lnTo>
                <a:lnTo>
                  <a:pt x="692150" y="15240"/>
                </a:lnTo>
                <a:lnTo>
                  <a:pt x="708660" y="15240"/>
                </a:lnTo>
                <a:lnTo>
                  <a:pt x="708660" y="13970"/>
                </a:lnTo>
                <a:lnTo>
                  <a:pt x="723900" y="13970"/>
                </a:lnTo>
                <a:lnTo>
                  <a:pt x="723900" y="12700"/>
                </a:lnTo>
                <a:lnTo>
                  <a:pt x="739140" y="12700"/>
                </a:lnTo>
                <a:lnTo>
                  <a:pt x="739140" y="11430"/>
                </a:lnTo>
                <a:lnTo>
                  <a:pt x="754380" y="11430"/>
                </a:lnTo>
                <a:lnTo>
                  <a:pt x="754380" y="10160"/>
                </a:lnTo>
                <a:lnTo>
                  <a:pt x="770890" y="10160"/>
                </a:lnTo>
                <a:lnTo>
                  <a:pt x="770890" y="8890"/>
                </a:lnTo>
                <a:lnTo>
                  <a:pt x="786130" y="8890"/>
                </a:lnTo>
                <a:lnTo>
                  <a:pt x="786130" y="7620"/>
                </a:lnTo>
                <a:lnTo>
                  <a:pt x="801370" y="7620"/>
                </a:lnTo>
                <a:lnTo>
                  <a:pt x="801370" y="6350"/>
                </a:lnTo>
                <a:lnTo>
                  <a:pt x="816610" y="6350"/>
                </a:lnTo>
                <a:lnTo>
                  <a:pt x="816610" y="5080"/>
                </a:lnTo>
                <a:lnTo>
                  <a:pt x="831850" y="5080"/>
                </a:lnTo>
                <a:lnTo>
                  <a:pt x="831850" y="3810"/>
                </a:lnTo>
                <a:lnTo>
                  <a:pt x="848360" y="3810"/>
                </a:lnTo>
                <a:lnTo>
                  <a:pt x="848360" y="2540"/>
                </a:lnTo>
                <a:lnTo>
                  <a:pt x="863600" y="2540"/>
                </a:lnTo>
                <a:lnTo>
                  <a:pt x="863600" y="1270"/>
                </a:lnTo>
                <a:lnTo>
                  <a:pt x="878840" y="1270"/>
                </a:lnTo>
                <a:lnTo>
                  <a:pt x="87884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5133" y="927100"/>
            <a:ext cx="1188720" cy="17780"/>
          </a:xfrm>
          <a:custGeom>
            <a:avLst/>
            <a:gdLst/>
            <a:ahLst/>
            <a:cxnLst/>
            <a:rect l="l" t="t" r="r" b="b"/>
            <a:pathLst>
              <a:path w="891539" h="17780">
                <a:moveTo>
                  <a:pt x="891539" y="0"/>
                </a:moveTo>
                <a:lnTo>
                  <a:pt x="0" y="0"/>
                </a:lnTo>
                <a:lnTo>
                  <a:pt x="0" y="17779"/>
                </a:lnTo>
                <a:lnTo>
                  <a:pt x="891539" y="17779"/>
                </a:lnTo>
                <a:lnTo>
                  <a:pt x="891539" y="0"/>
                </a:lnTo>
                <a:close/>
              </a:path>
            </a:pathLst>
          </a:custGeom>
          <a:solidFill>
            <a:srgbClr val="7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5133" y="1545589"/>
            <a:ext cx="1180253" cy="72390"/>
          </a:xfrm>
          <a:custGeom>
            <a:avLst/>
            <a:gdLst/>
            <a:ahLst/>
            <a:cxnLst/>
            <a:rect l="l" t="t" r="r" b="b"/>
            <a:pathLst>
              <a:path w="885189" h="72390">
                <a:moveTo>
                  <a:pt x="88519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15240" y="72390"/>
                </a:lnTo>
                <a:lnTo>
                  <a:pt x="15240" y="71120"/>
                </a:lnTo>
                <a:lnTo>
                  <a:pt x="30480" y="71120"/>
                </a:lnTo>
                <a:lnTo>
                  <a:pt x="30480" y="69850"/>
                </a:lnTo>
                <a:lnTo>
                  <a:pt x="46990" y="69850"/>
                </a:lnTo>
                <a:lnTo>
                  <a:pt x="46990" y="68580"/>
                </a:lnTo>
                <a:lnTo>
                  <a:pt x="62230" y="68580"/>
                </a:lnTo>
                <a:lnTo>
                  <a:pt x="62230" y="67310"/>
                </a:lnTo>
                <a:lnTo>
                  <a:pt x="77470" y="67310"/>
                </a:lnTo>
                <a:lnTo>
                  <a:pt x="77470" y="66040"/>
                </a:lnTo>
                <a:lnTo>
                  <a:pt x="92710" y="66040"/>
                </a:lnTo>
                <a:lnTo>
                  <a:pt x="92710" y="64770"/>
                </a:lnTo>
                <a:lnTo>
                  <a:pt x="107950" y="64770"/>
                </a:lnTo>
                <a:lnTo>
                  <a:pt x="107950" y="63500"/>
                </a:lnTo>
                <a:lnTo>
                  <a:pt x="124460" y="63500"/>
                </a:lnTo>
                <a:lnTo>
                  <a:pt x="124460" y="62230"/>
                </a:lnTo>
                <a:lnTo>
                  <a:pt x="139700" y="62230"/>
                </a:lnTo>
                <a:lnTo>
                  <a:pt x="139700" y="60960"/>
                </a:lnTo>
                <a:lnTo>
                  <a:pt x="154940" y="60960"/>
                </a:lnTo>
                <a:lnTo>
                  <a:pt x="154940" y="59690"/>
                </a:lnTo>
                <a:lnTo>
                  <a:pt x="170180" y="59690"/>
                </a:lnTo>
                <a:lnTo>
                  <a:pt x="170180" y="58420"/>
                </a:lnTo>
                <a:lnTo>
                  <a:pt x="186690" y="58420"/>
                </a:lnTo>
                <a:lnTo>
                  <a:pt x="186690" y="57150"/>
                </a:lnTo>
                <a:lnTo>
                  <a:pt x="201930" y="57150"/>
                </a:lnTo>
                <a:lnTo>
                  <a:pt x="201930" y="55880"/>
                </a:lnTo>
                <a:lnTo>
                  <a:pt x="217170" y="55880"/>
                </a:lnTo>
                <a:lnTo>
                  <a:pt x="217170" y="54610"/>
                </a:lnTo>
                <a:lnTo>
                  <a:pt x="232410" y="54610"/>
                </a:lnTo>
                <a:lnTo>
                  <a:pt x="232410" y="53340"/>
                </a:lnTo>
                <a:lnTo>
                  <a:pt x="248920" y="53340"/>
                </a:lnTo>
                <a:lnTo>
                  <a:pt x="248920" y="52070"/>
                </a:lnTo>
                <a:lnTo>
                  <a:pt x="264160" y="52070"/>
                </a:lnTo>
                <a:lnTo>
                  <a:pt x="264160" y="50800"/>
                </a:lnTo>
                <a:lnTo>
                  <a:pt x="279400" y="50800"/>
                </a:lnTo>
                <a:lnTo>
                  <a:pt x="279400" y="49530"/>
                </a:lnTo>
                <a:lnTo>
                  <a:pt x="294640" y="49530"/>
                </a:lnTo>
                <a:lnTo>
                  <a:pt x="294640" y="48260"/>
                </a:lnTo>
                <a:lnTo>
                  <a:pt x="309880" y="48260"/>
                </a:lnTo>
                <a:lnTo>
                  <a:pt x="309880" y="46990"/>
                </a:lnTo>
                <a:lnTo>
                  <a:pt x="326390" y="46990"/>
                </a:lnTo>
                <a:lnTo>
                  <a:pt x="326390" y="45720"/>
                </a:lnTo>
                <a:lnTo>
                  <a:pt x="341630" y="45720"/>
                </a:lnTo>
                <a:lnTo>
                  <a:pt x="341630" y="44450"/>
                </a:lnTo>
                <a:lnTo>
                  <a:pt x="356870" y="44450"/>
                </a:lnTo>
                <a:lnTo>
                  <a:pt x="356870" y="43180"/>
                </a:lnTo>
                <a:lnTo>
                  <a:pt x="372110" y="43180"/>
                </a:lnTo>
                <a:lnTo>
                  <a:pt x="372110" y="41910"/>
                </a:lnTo>
                <a:lnTo>
                  <a:pt x="388620" y="41910"/>
                </a:lnTo>
                <a:lnTo>
                  <a:pt x="388620" y="40640"/>
                </a:lnTo>
                <a:lnTo>
                  <a:pt x="403860" y="40640"/>
                </a:lnTo>
                <a:lnTo>
                  <a:pt x="403860" y="39370"/>
                </a:lnTo>
                <a:lnTo>
                  <a:pt x="419100" y="39370"/>
                </a:lnTo>
                <a:lnTo>
                  <a:pt x="419100" y="38100"/>
                </a:lnTo>
                <a:lnTo>
                  <a:pt x="434340" y="38100"/>
                </a:lnTo>
                <a:lnTo>
                  <a:pt x="434340" y="36830"/>
                </a:lnTo>
                <a:lnTo>
                  <a:pt x="450850" y="36830"/>
                </a:lnTo>
                <a:lnTo>
                  <a:pt x="450850" y="35560"/>
                </a:lnTo>
                <a:lnTo>
                  <a:pt x="466090" y="35560"/>
                </a:lnTo>
                <a:lnTo>
                  <a:pt x="466090" y="34290"/>
                </a:lnTo>
                <a:lnTo>
                  <a:pt x="481330" y="34290"/>
                </a:lnTo>
                <a:lnTo>
                  <a:pt x="481330" y="33020"/>
                </a:lnTo>
                <a:lnTo>
                  <a:pt x="496570" y="33020"/>
                </a:lnTo>
                <a:lnTo>
                  <a:pt x="496570" y="31750"/>
                </a:lnTo>
                <a:lnTo>
                  <a:pt x="511810" y="31750"/>
                </a:lnTo>
                <a:lnTo>
                  <a:pt x="511810" y="30480"/>
                </a:lnTo>
                <a:lnTo>
                  <a:pt x="528320" y="30480"/>
                </a:lnTo>
                <a:lnTo>
                  <a:pt x="528320" y="29210"/>
                </a:lnTo>
                <a:lnTo>
                  <a:pt x="543560" y="29210"/>
                </a:lnTo>
                <a:lnTo>
                  <a:pt x="543560" y="27940"/>
                </a:lnTo>
                <a:lnTo>
                  <a:pt x="558800" y="27940"/>
                </a:lnTo>
                <a:lnTo>
                  <a:pt x="558800" y="26670"/>
                </a:lnTo>
                <a:lnTo>
                  <a:pt x="574040" y="26670"/>
                </a:lnTo>
                <a:lnTo>
                  <a:pt x="574040" y="25400"/>
                </a:lnTo>
                <a:lnTo>
                  <a:pt x="590550" y="25400"/>
                </a:lnTo>
                <a:lnTo>
                  <a:pt x="590550" y="24130"/>
                </a:lnTo>
                <a:lnTo>
                  <a:pt x="605790" y="24130"/>
                </a:lnTo>
                <a:lnTo>
                  <a:pt x="605790" y="22860"/>
                </a:lnTo>
                <a:lnTo>
                  <a:pt x="621030" y="22860"/>
                </a:lnTo>
                <a:lnTo>
                  <a:pt x="621030" y="21590"/>
                </a:lnTo>
                <a:lnTo>
                  <a:pt x="636270" y="21590"/>
                </a:lnTo>
                <a:lnTo>
                  <a:pt x="636270" y="20320"/>
                </a:lnTo>
                <a:lnTo>
                  <a:pt x="652780" y="20320"/>
                </a:lnTo>
                <a:lnTo>
                  <a:pt x="652780" y="19050"/>
                </a:lnTo>
                <a:lnTo>
                  <a:pt x="668020" y="19050"/>
                </a:lnTo>
                <a:lnTo>
                  <a:pt x="668020" y="17780"/>
                </a:lnTo>
                <a:lnTo>
                  <a:pt x="683260" y="17780"/>
                </a:lnTo>
                <a:lnTo>
                  <a:pt x="683260" y="16510"/>
                </a:lnTo>
                <a:lnTo>
                  <a:pt x="698500" y="16510"/>
                </a:lnTo>
                <a:lnTo>
                  <a:pt x="698500" y="15240"/>
                </a:lnTo>
                <a:lnTo>
                  <a:pt x="713740" y="15240"/>
                </a:lnTo>
                <a:lnTo>
                  <a:pt x="713740" y="13970"/>
                </a:lnTo>
                <a:lnTo>
                  <a:pt x="730250" y="13970"/>
                </a:lnTo>
                <a:lnTo>
                  <a:pt x="730250" y="12700"/>
                </a:lnTo>
                <a:lnTo>
                  <a:pt x="745490" y="12700"/>
                </a:lnTo>
                <a:lnTo>
                  <a:pt x="745490" y="11430"/>
                </a:lnTo>
                <a:lnTo>
                  <a:pt x="760730" y="11430"/>
                </a:lnTo>
                <a:lnTo>
                  <a:pt x="760730" y="10160"/>
                </a:lnTo>
                <a:lnTo>
                  <a:pt x="775970" y="10160"/>
                </a:lnTo>
                <a:lnTo>
                  <a:pt x="775970" y="8890"/>
                </a:lnTo>
                <a:lnTo>
                  <a:pt x="792480" y="8890"/>
                </a:lnTo>
                <a:lnTo>
                  <a:pt x="792480" y="7620"/>
                </a:lnTo>
                <a:lnTo>
                  <a:pt x="807720" y="7620"/>
                </a:lnTo>
                <a:lnTo>
                  <a:pt x="807720" y="6350"/>
                </a:lnTo>
                <a:lnTo>
                  <a:pt x="822960" y="6350"/>
                </a:lnTo>
                <a:lnTo>
                  <a:pt x="822960" y="5080"/>
                </a:lnTo>
                <a:lnTo>
                  <a:pt x="838200" y="5080"/>
                </a:lnTo>
                <a:lnTo>
                  <a:pt x="838200" y="3810"/>
                </a:lnTo>
                <a:lnTo>
                  <a:pt x="854710" y="3810"/>
                </a:lnTo>
                <a:lnTo>
                  <a:pt x="854710" y="2540"/>
                </a:lnTo>
                <a:lnTo>
                  <a:pt x="869950" y="2540"/>
                </a:lnTo>
                <a:lnTo>
                  <a:pt x="869950" y="1270"/>
                </a:lnTo>
                <a:lnTo>
                  <a:pt x="885190" y="1270"/>
                </a:lnTo>
                <a:lnTo>
                  <a:pt x="885190" y="0"/>
                </a:lnTo>
                <a:close/>
              </a:path>
            </a:pathLst>
          </a:custGeom>
          <a:solidFill>
            <a:srgbClr val="7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8106" y="927100"/>
            <a:ext cx="1187025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70" y="0"/>
                </a:moveTo>
                <a:lnTo>
                  <a:pt x="0" y="0"/>
                </a:lnTo>
                <a:lnTo>
                  <a:pt x="0" y="17779"/>
                </a:lnTo>
                <a:lnTo>
                  <a:pt x="890270" y="17779"/>
                </a:lnTo>
                <a:lnTo>
                  <a:pt x="890270" y="0"/>
                </a:lnTo>
                <a:close/>
              </a:path>
            </a:pathLst>
          </a:custGeom>
          <a:solidFill>
            <a:srgbClr val="6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61081" y="927100"/>
            <a:ext cx="2374052" cy="764540"/>
            <a:chOff x="2670810" y="927100"/>
            <a:chExt cx="1780539" cy="764540"/>
          </a:xfrm>
        </p:grpSpPr>
        <p:sp>
          <p:nvSpPr>
            <p:cNvPr id="11" name="object 11"/>
            <p:cNvSpPr/>
            <p:nvPr/>
          </p:nvSpPr>
          <p:spPr>
            <a:xfrm>
              <a:off x="3561080" y="946149"/>
              <a:ext cx="890269" cy="745490"/>
            </a:xfrm>
            <a:custGeom>
              <a:avLst/>
              <a:gdLst/>
              <a:ahLst/>
              <a:cxnLst/>
              <a:rect l="l" t="t" r="r" b="b"/>
              <a:pathLst>
                <a:path w="890270" h="745489">
                  <a:moveTo>
                    <a:pt x="89027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0" y="674370"/>
                  </a:lnTo>
                  <a:lnTo>
                    <a:pt x="0" y="745490"/>
                  </a:lnTo>
                  <a:lnTo>
                    <a:pt x="5080" y="745490"/>
                  </a:lnTo>
                  <a:lnTo>
                    <a:pt x="5080" y="744220"/>
                  </a:lnTo>
                  <a:lnTo>
                    <a:pt x="20320" y="744220"/>
                  </a:lnTo>
                  <a:lnTo>
                    <a:pt x="20320" y="742950"/>
                  </a:lnTo>
                  <a:lnTo>
                    <a:pt x="35560" y="742950"/>
                  </a:lnTo>
                  <a:lnTo>
                    <a:pt x="35560" y="741680"/>
                  </a:lnTo>
                  <a:lnTo>
                    <a:pt x="50800" y="741680"/>
                  </a:lnTo>
                  <a:lnTo>
                    <a:pt x="50800" y="740410"/>
                  </a:lnTo>
                  <a:lnTo>
                    <a:pt x="67310" y="740410"/>
                  </a:lnTo>
                  <a:lnTo>
                    <a:pt x="67310" y="739140"/>
                  </a:lnTo>
                  <a:lnTo>
                    <a:pt x="82550" y="739140"/>
                  </a:lnTo>
                  <a:lnTo>
                    <a:pt x="82550" y="737870"/>
                  </a:lnTo>
                  <a:lnTo>
                    <a:pt x="97790" y="737870"/>
                  </a:lnTo>
                  <a:lnTo>
                    <a:pt x="97790" y="736600"/>
                  </a:lnTo>
                  <a:lnTo>
                    <a:pt x="113030" y="736600"/>
                  </a:lnTo>
                  <a:lnTo>
                    <a:pt x="113030" y="735330"/>
                  </a:lnTo>
                  <a:lnTo>
                    <a:pt x="128270" y="735330"/>
                  </a:lnTo>
                  <a:lnTo>
                    <a:pt x="128270" y="734060"/>
                  </a:lnTo>
                  <a:lnTo>
                    <a:pt x="144780" y="734060"/>
                  </a:lnTo>
                  <a:lnTo>
                    <a:pt x="144780" y="732790"/>
                  </a:lnTo>
                  <a:lnTo>
                    <a:pt x="160020" y="732790"/>
                  </a:lnTo>
                  <a:lnTo>
                    <a:pt x="160020" y="731520"/>
                  </a:lnTo>
                  <a:lnTo>
                    <a:pt x="175260" y="731520"/>
                  </a:lnTo>
                  <a:lnTo>
                    <a:pt x="175260" y="730250"/>
                  </a:lnTo>
                  <a:lnTo>
                    <a:pt x="190500" y="730250"/>
                  </a:lnTo>
                  <a:lnTo>
                    <a:pt x="190500" y="728980"/>
                  </a:lnTo>
                  <a:lnTo>
                    <a:pt x="207010" y="728980"/>
                  </a:lnTo>
                  <a:lnTo>
                    <a:pt x="207010" y="727710"/>
                  </a:lnTo>
                  <a:lnTo>
                    <a:pt x="222250" y="727710"/>
                  </a:lnTo>
                  <a:lnTo>
                    <a:pt x="222250" y="726440"/>
                  </a:lnTo>
                  <a:lnTo>
                    <a:pt x="237490" y="726440"/>
                  </a:lnTo>
                  <a:lnTo>
                    <a:pt x="237490" y="725170"/>
                  </a:lnTo>
                  <a:lnTo>
                    <a:pt x="252730" y="725170"/>
                  </a:lnTo>
                  <a:lnTo>
                    <a:pt x="252730" y="723900"/>
                  </a:lnTo>
                  <a:lnTo>
                    <a:pt x="269240" y="723900"/>
                  </a:lnTo>
                  <a:lnTo>
                    <a:pt x="269240" y="722630"/>
                  </a:lnTo>
                  <a:lnTo>
                    <a:pt x="284480" y="722630"/>
                  </a:lnTo>
                  <a:lnTo>
                    <a:pt x="284480" y="721360"/>
                  </a:lnTo>
                  <a:lnTo>
                    <a:pt x="299720" y="721360"/>
                  </a:lnTo>
                  <a:lnTo>
                    <a:pt x="299720" y="720090"/>
                  </a:lnTo>
                  <a:lnTo>
                    <a:pt x="314960" y="720090"/>
                  </a:lnTo>
                  <a:lnTo>
                    <a:pt x="314960" y="718820"/>
                  </a:lnTo>
                  <a:lnTo>
                    <a:pt x="330200" y="718820"/>
                  </a:lnTo>
                  <a:lnTo>
                    <a:pt x="330200" y="717550"/>
                  </a:lnTo>
                  <a:lnTo>
                    <a:pt x="346710" y="717550"/>
                  </a:lnTo>
                  <a:lnTo>
                    <a:pt x="346710" y="716280"/>
                  </a:lnTo>
                  <a:lnTo>
                    <a:pt x="361950" y="716280"/>
                  </a:lnTo>
                  <a:lnTo>
                    <a:pt x="361950" y="715010"/>
                  </a:lnTo>
                  <a:lnTo>
                    <a:pt x="377190" y="715010"/>
                  </a:lnTo>
                  <a:lnTo>
                    <a:pt x="377190" y="713740"/>
                  </a:lnTo>
                  <a:lnTo>
                    <a:pt x="392430" y="713740"/>
                  </a:lnTo>
                  <a:lnTo>
                    <a:pt x="392430" y="712470"/>
                  </a:lnTo>
                  <a:lnTo>
                    <a:pt x="408940" y="712470"/>
                  </a:lnTo>
                  <a:lnTo>
                    <a:pt x="408940" y="711200"/>
                  </a:lnTo>
                  <a:lnTo>
                    <a:pt x="424180" y="711200"/>
                  </a:lnTo>
                  <a:lnTo>
                    <a:pt x="424180" y="709930"/>
                  </a:lnTo>
                  <a:lnTo>
                    <a:pt x="439420" y="709930"/>
                  </a:lnTo>
                  <a:lnTo>
                    <a:pt x="439420" y="708660"/>
                  </a:lnTo>
                  <a:lnTo>
                    <a:pt x="454660" y="708660"/>
                  </a:lnTo>
                  <a:lnTo>
                    <a:pt x="454660" y="707390"/>
                  </a:lnTo>
                  <a:lnTo>
                    <a:pt x="471170" y="707390"/>
                  </a:lnTo>
                  <a:lnTo>
                    <a:pt x="471170" y="706120"/>
                  </a:lnTo>
                  <a:lnTo>
                    <a:pt x="486410" y="706120"/>
                  </a:lnTo>
                  <a:lnTo>
                    <a:pt x="486410" y="704850"/>
                  </a:lnTo>
                  <a:lnTo>
                    <a:pt x="501650" y="704850"/>
                  </a:lnTo>
                  <a:lnTo>
                    <a:pt x="501650" y="703580"/>
                  </a:lnTo>
                  <a:lnTo>
                    <a:pt x="516890" y="703580"/>
                  </a:lnTo>
                  <a:lnTo>
                    <a:pt x="516890" y="702310"/>
                  </a:lnTo>
                  <a:lnTo>
                    <a:pt x="532130" y="702310"/>
                  </a:lnTo>
                  <a:lnTo>
                    <a:pt x="532130" y="701040"/>
                  </a:lnTo>
                  <a:lnTo>
                    <a:pt x="548640" y="701040"/>
                  </a:lnTo>
                  <a:lnTo>
                    <a:pt x="548640" y="699770"/>
                  </a:lnTo>
                  <a:lnTo>
                    <a:pt x="563880" y="699770"/>
                  </a:lnTo>
                  <a:lnTo>
                    <a:pt x="563880" y="698500"/>
                  </a:lnTo>
                  <a:lnTo>
                    <a:pt x="579120" y="698500"/>
                  </a:lnTo>
                  <a:lnTo>
                    <a:pt x="579120" y="697230"/>
                  </a:lnTo>
                  <a:lnTo>
                    <a:pt x="594360" y="697230"/>
                  </a:lnTo>
                  <a:lnTo>
                    <a:pt x="594360" y="695960"/>
                  </a:lnTo>
                  <a:lnTo>
                    <a:pt x="610870" y="695960"/>
                  </a:lnTo>
                  <a:lnTo>
                    <a:pt x="610870" y="694690"/>
                  </a:lnTo>
                  <a:lnTo>
                    <a:pt x="626110" y="694690"/>
                  </a:lnTo>
                  <a:lnTo>
                    <a:pt x="626110" y="693420"/>
                  </a:lnTo>
                  <a:lnTo>
                    <a:pt x="641350" y="693420"/>
                  </a:lnTo>
                  <a:lnTo>
                    <a:pt x="641350" y="692150"/>
                  </a:lnTo>
                  <a:lnTo>
                    <a:pt x="656590" y="692150"/>
                  </a:lnTo>
                  <a:lnTo>
                    <a:pt x="656590" y="690880"/>
                  </a:lnTo>
                  <a:lnTo>
                    <a:pt x="673100" y="690880"/>
                  </a:lnTo>
                  <a:lnTo>
                    <a:pt x="673100" y="689610"/>
                  </a:lnTo>
                  <a:lnTo>
                    <a:pt x="688340" y="689610"/>
                  </a:lnTo>
                  <a:lnTo>
                    <a:pt x="688340" y="688340"/>
                  </a:lnTo>
                  <a:lnTo>
                    <a:pt x="703580" y="688340"/>
                  </a:lnTo>
                  <a:lnTo>
                    <a:pt x="703580" y="687070"/>
                  </a:lnTo>
                  <a:lnTo>
                    <a:pt x="718820" y="687070"/>
                  </a:lnTo>
                  <a:lnTo>
                    <a:pt x="718820" y="685800"/>
                  </a:lnTo>
                  <a:lnTo>
                    <a:pt x="734060" y="685800"/>
                  </a:lnTo>
                  <a:lnTo>
                    <a:pt x="734060" y="684530"/>
                  </a:lnTo>
                  <a:lnTo>
                    <a:pt x="750570" y="684530"/>
                  </a:lnTo>
                  <a:lnTo>
                    <a:pt x="750570" y="683260"/>
                  </a:lnTo>
                  <a:lnTo>
                    <a:pt x="765810" y="683260"/>
                  </a:lnTo>
                  <a:lnTo>
                    <a:pt x="765810" y="681990"/>
                  </a:lnTo>
                  <a:lnTo>
                    <a:pt x="781050" y="681990"/>
                  </a:lnTo>
                  <a:lnTo>
                    <a:pt x="781050" y="680720"/>
                  </a:lnTo>
                  <a:lnTo>
                    <a:pt x="796290" y="680720"/>
                  </a:lnTo>
                  <a:lnTo>
                    <a:pt x="796290" y="679450"/>
                  </a:lnTo>
                  <a:lnTo>
                    <a:pt x="812800" y="679450"/>
                  </a:lnTo>
                  <a:lnTo>
                    <a:pt x="812800" y="678180"/>
                  </a:lnTo>
                  <a:lnTo>
                    <a:pt x="828040" y="678180"/>
                  </a:lnTo>
                  <a:lnTo>
                    <a:pt x="828040" y="676910"/>
                  </a:lnTo>
                  <a:lnTo>
                    <a:pt x="843280" y="676910"/>
                  </a:lnTo>
                  <a:lnTo>
                    <a:pt x="843280" y="675640"/>
                  </a:lnTo>
                  <a:lnTo>
                    <a:pt x="858520" y="675640"/>
                  </a:lnTo>
                  <a:lnTo>
                    <a:pt x="858520" y="674370"/>
                  </a:lnTo>
                  <a:lnTo>
                    <a:pt x="875030" y="674370"/>
                  </a:lnTo>
                  <a:lnTo>
                    <a:pt x="875030" y="673100"/>
                  </a:lnTo>
                  <a:lnTo>
                    <a:pt x="890270" y="67310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0810" y="927100"/>
              <a:ext cx="890269" cy="17780"/>
            </a:xfrm>
            <a:custGeom>
              <a:avLst/>
              <a:gdLst/>
              <a:ahLst/>
              <a:cxnLst/>
              <a:rect l="l" t="t" r="r" b="b"/>
              <a:pathLst>
                <a:path w="890270" h="17780">
                  <a:moveTo>
                    <a:pt x="890269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890269" y="17779"/>
                  </a:lnTo>
                  <a:lnTo>
                    <a:pt x="890269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40947" y="927100"/>
            <a:ext cx="1407160" cy="836930"/>
            <a:chOff x="2505710" y="927100"/>
            <a:chExt cx="1055370" cy="836930"/>
          </a:xfrm>
        </p:grpSpPr>
        <p:sp>
          <p:nvSpPr>
            <p:cNvPr id="14" name="object 14"/>
            <p:cNvSpPr/>
            <p:nvPr/>
          </p:nvSpPr>
          <p:spPr>
            <a:xfrm>
              <a:off x="2670810" y="946149"/>
              <a:ext cx="890269" cy="817880"/>
            </a:xfrm>
            <a:custGeom>
              <a:avLst/>
              <a:gdLst/>
              <a:ahLst/>
              <a:cxnLst/>
              <a:rect l="l" t="t" r="r" b="b"/>
              <a:pathLst>
                <a:path w="890270" h="817880">
                  <a:moveTo>
                    <a:pt x="890270" y="0"/>
                  </a:moveTo>
                  <a:lnTo>
                    <a:pt x="0" y="0"/>
                  </a:lnTo>
                  <a:lnTo>
                    <a:pt x="0" y="745490"/>
                  </a:lnTo>
                  <a:lnTo>
                    <a:pt x="0" y="746760"/>
                  </a:lnTo>
                  <a:lnTo>
                    <a:pt x="0" y="817880"/>
                  </a:lnTo>
                  <a:lnTo>
                    <a:pt x="8890" y="817880"/>
                  </a:lnTo>
                  <a:lnTo>
                    <a:pt x="8890" y="816610"/>
                  </a:lnTo>
                  <a:lnTo>
                    <a:pt x="25400" y="816610"/>
                  </a:lnTo>
                  <a:lnTo>
                    <a:pt x="25400" y="815340"/>
                  </a:lnTo>
                  <a:lnTo>
                    <a:pt x="40640" y="815340"/>
                  </a:lnTo>
                  <a:lnTo>
                    <a:pt x="40640" y="814070"/>
                  </a:lnTo>
                  <a:lnTo>
                    <a:pt x="55880" y="814070"/>
                  </a:lnTo>
                  <a:lnTo>
                    <a:pt x="55880" y="812800"/>
                  </a:lnTo>
                  <a:lnTo>
                    <a:pt x="71120" y="812800"/>
                  </a:lnTo>
                  <a:lnTo>
                    <a:pt x="71120" y="811530"/>
                  </a:lnTo>
                  <a:lnTo>
                    <a:pt x="87630" y="811530"/>
                  </a:lnTo>
                  <a:lnTo>
                    <a:pt x="87630" y="810260"/>
                  </a:lnTo>
                  <a:lnTo>
                    <a:pt x="102870" y="810260"/>
                  </a:lnTo>
                  <a:lnTo>
                    <a:pt x="102870" y="808990"/>
                  </a:lnTo>
                  <a:lnTo>
                    <a:pt x="118110" y="808990"/>
                  </a:lnTo>
                  <a:lnTo>
                    <a:pt x="118110" y="807720"/>
                  </a:lnTo>
                  <a:lnTo>
                    <a:pt x="133350" y="807720"/>
                  </a:lnTo>
                  <a:lnTo>
                    <a:pt x="133350" y="806450"/>
                  </a:lnTo>
                  <a:lnTo>
                    <a:pt x="149860" y="806450"/>
                  </a:lnTo>
                  <a:lnTo>
                    <a:pt x="149860" y="805180"/>
                  </a:lnTo>
                  <a:lnTo>
                    <a:pt x="165100" y="805180"/>
                  </a:lnTo>
                  <a:lnTo>
                    <a:pt x="165100" y="803910"/>
                  </a:lnTo>
                  <a:lnTo>
                    <a:pt x="180340" y="803910"/>
                  </a:lnTo>
                  <a:lnTo>
                    <a:pt x="180340" y="802640"/>
                  </a:lnTo>
                  <a:lnTo>
                    <a:pt x="195580" y="802640"/>
                  </a:lnTo>
                  <a:lnTo>
                    <a:pt x="195580" y="801370"/>
                  </a:lnTo>
                  <a:lnTo>
                    <a:pt x="210820" y="801370"/>
                  </a:lnTo>
                  <a:lnTo>
                    <a:pt x="210820" y="800100"/>
                  </a:lnTo>
                  <a:lnTo>
                    <a:pt x="227330" y="800100"/>
                  </a:lnTo>
                  <a:lnTo>
                    <a:pt x="227330" y="798830"/>
                  </a:lnTo>
                  <a:lnTo>
                    <a:pt x="242570" y="798830"/>
                  </a:lnTo>
                  <a:lnTo>
                    <a:pt x="242570" y="797560"/>
                  </a:lnTo>
                  <a:lnTo>
                    <a:pt x="257810" y="797560"/>
                  </a:lnTo>
                  <a:lnTo>
                    <a:pt x="257810" y="796290"/>
                  </a:lnTo>
                  <a:lnTo>
                    <a:pt x="273050" y="796290"/>
                  </a:lnTo>
                  <a:lnTo>
                    <a:pt x="273050" y="795020"/>
                  </a:lnTo>
                  <a:lnTo>
                    <a:pt x="289560" y="795020"/>
                  </a:lnTo>
                  <a:lnTo>
                    <a:pt x="289560" y="793750"/>
                  </a:lnTo>
                  <a:lnTo>
                    <a:pt x="304800" y="793750"/>
                  </a:lnTo>
                  <a:lnTo>
                    <a:pt x="304800" y="792480"/>
                  </a:lnTo>
                  <a:lnTo>
                    <a:pt x="320040" y="792480"/>
                  </a:lnTo>
                  <a:lnTo>
                    <a:pt x="320040" y="791210"/>
                  </a:lnTo>
                  <a:lnTo>
                    <a:pt x="335280" y="791210"/>
                  </a:lnTo>
                  <a:lnTo>
                    <a:pt x="335280" y="789940"/>
                  </a:lnTo>
                  <a:lnTo>
                    <a:pt x="351790" y="789940"/>
                  </a:lnTo>
                  <a:lnTo>
                    <a:pt x="351790" y="788670"/>
                  </a:lnTo>
                  <a:lnTo>
                    <a:pt x="367030" y="788670"/>
                  </a:lnTo>
                  <a:lnTo>
                    <a:pt x="367030" y="787400"/>
                  </a:lnTo>
                  <a:lnTo>
                    <a:pt x="382270" y="787400"/>
                  </a:lnTo>
                  <a:lnTo>
                    <a:pt x="382270" y="786130"/>
                  </a:lnTo>
                  <a:lnTo>
                    <a:pt x="397510" y="786130"/>
                  </a:lnTo>
                  <a:lnTo>
                    <a:pt x="397510" y="784860"/>
                  </a:lnTo>
                  <a:lnTo>
                    <a:pt x="412750" y="784860"/>
                  </a:lnTo>
                  <a:lnTo>
                    <a:pt x="412750" y="783590"/>
                  </a:lnTo>
                  <a:lnTo>
                    <a:pt x="429260" y="783590"/>
                  </a:lnTo>
                  <a:lnTo>
                    <a:pt x="429260" y="782320"/>
                  </a:lnTo>
                  <a:lnTo>
                    <a:pt x="444500" y="782320"/>
                  </a:lnTo>
                  <a:lnTo>
                    <a:pt x="444500" y="781050"/>
                  </a:lnTo>
                  <a:lnTo>
                    <a:pt x="459740" y="781050"/>
                  </a:lnTo>
                  <a:lnTo>
                    <a:pt x="459740" y="779780"/>
                  </a:lnTo>
                  <a:lnTo>
                    <a:pt x="474980" y="779780"/>
                  </a:lnTo>
                  <a:lnTo>
                    <a:pt x="474980" y="778510"/>
                  </a:lnTo>
                  <a:lnTo>
                    <a:pt x="491490" y="778510"/>
                  </a:lnTo>
                  <a:lnTo>
                    <a:pt x="491490" y="777240"/>
                  </a:lnTo>
                  <a:lnTo>
                    <a:pt x="506730" y="777240"/>
                  </a:lnTo>
                  <a:lnTo>
                    <a:pt x="506730" y="775970"/>
                  </a:lnTo>
                  <a:lnTo>
                    <a:pt x="521970" y="775970"/>
                  </a:lnTo>
                  <a:lnTo>
                    <a:pt x="521970" y="774700"/>
                  </a:lnTo>
                  <a:lnTo>
                    <a:pt x="537210" y="774700"/>
                  </a:lnTo>
                  <a:lnTo>
                    <a:pt x="537210" y="773430"/>
                  </a:lnTo>
                  <a:lnTo>
                    <a:pt x="553720" y="773430"/>
                  </a:lnTo>
                  <a:lnTo>
                    <a:pt x="553720" y="772160"/>
                  </a:lnTo>
                  <a:lnTo>
                    <a:pt x="568960" y="772160"/>
                  </a:lnTo>
                  <a:lnTo>
                    <a:pt x="568960" y="770890"/>
                  </a:lnTo>
                  <a:lnTo>
                    <a:pt x="584200" y="770890"/>
                  </a:lnTo>
                  <a:lnTo>
                    <a:pt x="584200" y="769620"/>
                  </a:lnTo>
                  <a:lnTo>
                    <a:pt x="599440" y="769620"/>
                  </a:lnTo>
                  <a:lnTo>
                    <a:pt x="599440" y="768350"/>
                  </a:lnTo>
                  <a:lnTo>
                    <a:pt x="614680" y="768350"/>
                  </a:lnTo>
                  <a:lnTo>
                    <a:pt x="614680" y="767080"/>
                  </a:lnTo>
                  <a:lnTo>
                    <a:pt x="631190" y="767080"/>
                  </a:lnTo>
                  <a:lnTo>
                    <a:pt x="631190" y="765810"/>
                  </a:lnTo>
                  <a:lnTo>
                    <a:pt x="646430" y="765810"/>
                  </a:lnTo>
                  <a:lnTo>
                    <a:pt x="646430" y="764540"/>
                  </a:lnTo>
                  <a:lnTo>
                    <a:pt x="661670" y="764540"/>
                  </a:lnTo>
                  <a:lnTo>
                    <a:pt x="661670" y="763270"/>
                  </a:lnTo>
                  <a:lnTo>
                    <a:pt x="676910" y="763270"/>
                  </a:lnTo>
                  <a:lnTo>
                    <a:pt x="676910" y="762000"/>
                  </a:lnTo>
                  <a:lnTo>
                    <a:pt x="693420" y="762000"/>
                  </a:lnTo>
                  <a:lnTo>
                    <a:pt x="693420" y="760730"/>
                  </a:lnTo>
                  <a:lnTo>
                    <a:pt x="708660" y="760730"/>
                  </a:lnTo>
                  <a:lnTo>
                    <a:pt x="708660" y="759460"/>
                  </a:lnTo>
                  <a:lnTo>
                    <a:pt x="723900" y="759460"/>
                  </a:lnTo>
                  <a:lnTo>
                    <a:pt x="723900" y="758190"/>
                  </a:lnTo>
                  <a:lnTo>
                    <a:pt x="739140" y="758190"/>
                  </a:lnTo>
                  <a:lnTo>
                    <a:pt x="739140" y="756920"/>
                  </a:lnTo>
                  <a:lnTo>
                    <a:pt x="755650" y="756920"/>
                  </a:lnTo>
                  <a:lnTo>
                    <a:pt x="755650" y="755650"/>
                  </a:lnTo>
                  <a:lnTo>
                    <a:pt x="770890" y="755650"/>
                  </a:lnTo>
                  <a:lnTo>
                    <a:pt x="770890" y="754380"/>
                  </a:lnTo>
                  <a:lnTo>
                    <a:pt x="786130" y="754380"/>
                  </a:lnTo>
                  <a:lnTo>
                    <a:pt x="786130" y="753110"/>
                  </a:lnTo>
                  <a:lnTo>
                    <a:pt x="801370" y="753110"/>
                  </a:lnTo>
                  <a:lnTo>
                    <a:pt x="801370" y="751840"/>
                  </a:lnTo>
                  <a:lnTo>
                    <a:pt x="816610" y="751840"/>
                  </a:lnTo>
                  <a:lnTo>
                    <a:pt x="816610" y="750570"/>
                  </a:lnTo>
                  <a:lnTo>
                    <a:pt x="833120" y="750570"/>
                  </a:lnTo>
                  <a:lnTo>
                    <a:pt x="833120" y="749300"/>
                  </a:lnTo>
                  <a:lnTo>
                    <a:pt x="848360" y="749300"/>
                  </a:lnTo>
                  <a:lnTo>
                    <a:pt x="848360" y="748030"/>
                  </a:lnTo>
                  <a:lnTo>
                    <a:pt x="863600" y="748030"/>
                  </a:lnTo>
                  <a:lnTo>
                    <a:pt x="863600" y="746760"/>
                  </a:lnTo>
                  <a:lnTo>
                    <a:pt x="878840" y="746760"/>
                  </a:lnTo>
                  <a:lnTo>
                    <a:pt x="878840" y="745490"/>
                  </a:lnTo>
                  <a:lnTo>
                    <a:pt x="890270" y="74549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05710" y="927100"/>
              <a:ext cx="165100" cy="17780"/>
            </a:xfrm>
            <a:custGeom>
              <a:avLst/>
              <a:gdLst/>
              <a:ahLst/>
              <a:cxnLst/>
              <a:rect l="l" t="t" r="r" b="b"/>
              <a:pathLst>
                <a:path w="165100" h="17780">
                  <a:moveTo>
                    <a:pt x="0" y="17779"/>
                  </a:moveTo>
                  <a:lnTo>
                    <a:pt x="165100" y="17779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7779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372360" y="1764029"/>
            <a:ext cx="1180253" cy="72390"/>
          </a:xfrm>
          <a:custGeom>
            <a:avLst/>
            <a:gdLst/>
            <a:ahLst/>
            <a:cxnLst/>
            <a:rect l="l" t="t" r="r" b="b"/>
            <a:pathLst>
              <a:path w="885189" h="72389">
                <a:moveTo>
                  <a:pt x="88519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15240" y="72390"/>
                </a:lnTo>
                <a:lnTo>
                  <a:pt x="15240" y="71120"/>
                </a:lnTo>
                <a:lnTo>
                  <a:pt x="30480" y="71120"/>
                </a:lnTo>
                <a:lnTo>
                  <a:pt x="30480" y="69850"/>
                </a:lnTo>
                <a:lnTo>
                  <a:pt x="46990" y="69850"/>
                </a:lnTo>
                <a:lnTo>
                  <a:pt x="46990" y="68580"/>
                </a:lnTo>
                <a:lnTo>
                  <a:pt x="62230" y="68580"/>
                </a:lnTo>
                <a:lnTo>
                  <a:pt x="62230" y="67310"/>
                </a:lnTo>
                <a:lnTo>
                  <a:pt x="77470" y="67310"/>
                </a:lnTo>
                <a:lnTo>
                  <a:pt x="77470" y="66040"/>
                </a:lnTo>
                <a:lnTo>
                  <a:pt x="92710" y="66040"/>
                </a:lnTo>
                <a:lnTo>
                  <a:pt x="92710" y="64770"/>
                </a:lnTo>
                <a:lnTo>
                  <a:pt x="109220" y="64770"/>
                </a:lnTo>
                <a:lnTo>
                  <a:pt x="109220" y="63500"/>
                </a:lnTo>
                <a:lnTo>
                  <a:pt x="124460" y="63500"/>
                </a:lnTo>
                <a:lnTo>
                  <a:pt x="124460" y="62230"/>
                </a:lnTo>
                <a:lnTo>
                  <a:pt x="139700" y="62230"/>
                </a:lnTo>
                <a:lnTo>
                  <a:pt x="139700" y="60960"/>
                </a:lnTo>
                <a:lnTo>
                  <a:pt x="154940" y="60960"/>
                </a:lnTo>
                <a:lnTo>
                  <a:pt x="154940" y="59690"/>
                </a:lnTo>
                <a:lnTo>
                  <a:pt x="171450" y="59690"/>
                </a:lnTo>
                <a:lnTo>
                  <a:pt x="171450" y="58420"/>
                </a:lnTo>
                <a:lnTo>
                  <a:pt x="186690" y="58420"/>
                </a:lnTo>
                <a:lnTo>
                  <a:pt x="186690" y="57150"/>
                </a:lnTo>
                <a:lnTo>
                  <a:pt x="201930" y="57150"/>
                </a:lnTo>
                <a:lnTo>
                  <a:pt x="201930" y="55880"/>
                </a:lnTo>
                <a:lnTo>
                  <a:pt x="217170" y="55880"/>
                </a:lnTo>
                <a:lnTo>
                  <a:pt x="217170" y="54610"/>
                </a:lnTo>
                <a:lnTo>
                  <a:pt x="232410" y="54610"/>
                </a:lnTo>
                <a:lnTo>
                  <a:pt x="232410" y="53340"/>
                </a:lnTo>
                <a:lnTo>
                  <a:pt x="248920" y="53340"/>
                </a:lnTo>
                <a:lnTo>
                  <a:pt x="248920" y="52070"/>
                </a:lnTo>
                <a:lnTo>
                  <a:pt x="264160" y="52070"/>
                </a:lnTo>
                <a:lnTo>
                  <a:pt x="264160" y="50800"/>
                </a:lnTo>
                <a:lnTo>
                  <a:pt x="279400" y="50800"/>
                </a:lnTo>
                <a:lnTo>
                  <a:pt x="279400" y="49530"/>
                </a:lnTo>
                <a:lnTo>
                  <a:pt x="294640" y="49530"/>
                </a:lnTo>
                <a:lnTo>
                  <a:pt x="294640" y="48260"/>
                </a:lnTo>
                <a:lnTo>
                  <a:pt x="311150" y="48260"/>
                </a:lnTo>
                <a:lnTo>
                  <a:pt x="311150" y="46990"/>
                </a:lnTo>
                <a:lnTo>
                  <a:pt x="326390" y="46990"/>
                </a:lnTo>
                <a:lnTo>
                  <a:pt x="326390" y="45720"/>
                </a:lnTo>
                <a:lnTo>
                  <a:pt x="341630" y="45720"/>
                </a:lnTo>
                <a:lnTo>
                  <a:pt x="341630" y="44450"/>
                </a:lnTo>
                <a:lnTo>
                  <a:pt x="356870" y="44450"/>
                </a:lnTo>
                <a:lnTo>
                  <a:pt x="356870" y="43180"/>
                </a:lnTo>
                <a:lnTo>
                  <a:pt x="373380" y="43180"/>
                </a:lnTo>
                <a:lnTo>
                  <a:pt x="373380" y="41910"/>
                </a:lnTo>
                <a:lnTo>
                  <a:pt x="388620" y="41910"/>
                </a:lnTo>
                <a:lnTo>
                  <a:pt x="388620" y="40640"/>
                </a:lnTo>
                <a:lnTo>
                  <a:pt x="403860" y="40640"/>
                </a:lnTo>
                <a:lnTo>
                  <a:pt x="403860" y="39370"/>
                </a:lnTo>
                <a:lnTo>
                  <a:pt x="419100" y="39370"/>
                </a:lnTo>
                <a:lnTo>
                  <a:pt x="419100" y="38100"/>
                </a:lnTo>
                <a:lnTo>
                  <a:pt x="434340" y="38100"/>
                </a:lnTo>
                <a:lnTo>
                  <a:pt x="434340" y="36830"/>
                </a:lnTo>
                <a:lnTo>
                  <a:pt x="450850" y="36830"/>
                </a:lnTo>
                <a:lnTo>
                  <a:pt x="450850" y="35560"/>
                </a:lnTo>
                <a:lnTo>
                  <a:pt x="466090" y="35560"/>
                </a:lnTo>
                <a:lnTo>
                  <a:pt x="466090" y="34290"/>
                </a:lnTo>
                <a:lnTo>
                  <a:pt x="481330" y="34290"/>
                </a:lnTo>
                <a:lnTo>
                  <a:pt x="481330" y="33020"/>
                </a:lnTo>
                <a:lnTo>
                  <a:pt x="496570" y="33020"/>
                </a:lnTo>
                <a:lnTo>
                  <a:pt x="496570" y="31750"/>
                </a:lnTo>
                <a:lnTo>
                  <a:pt x="513080" y="31750"/>
                </a:lnTo>
                <a:lnTo>
                  <a:pt x="513080" y="30480"/>
                </a:lnTo>
                <a:lnTo>
                  <a:pt x="528320" y="30480"/>
                </a:lnTo>
                <a:lnTo>
                  <a:pt x="528320" y="29210"/>
                </a:lnTo>
                <a:lnTo>
                  <a:pt x="543560" y="29210"/>
                </a:lnTo>
                <a:lnTo>
                  <a:pt x="543560" y="27940"/>
                </a:lnTo>
                <a:lnTo>
                  <a:pt x="558800" y="27940"/>
                </a:lnTo>
                <a:lnTo>
                  <a:pt x="558800" y="26670"/>
                </a:lnTo>
                <a:lnTo>
                  <a:pt x="575310" y="26670"/>
                </a:lnTo>
                <a:lnTo>
                  <a:pt x="575310" y="25400"/>
                </a:lnTo>
                <a:lnTo>
                  <a:pt x="590550" y="25400"/>
                </a:lnTo>
                <a:lnTo>
                  <a:pt x="590550" y="24130"/>
                </a:lnTo>
                <a:lnTo>
                  <a:pt x="605790" y="24130"/>
                </a:lnTo>
                <a:lnTo>
                  <a:pt x="605790" y="22860"/>
                </a:lnTo>
                <a:lnTo>
                  <a:pt x="621030" y="22860"/>
                </a:lnTo>
                <a:lnTo>
                  <a:pt x="621030" y="21590"/>
                </a:lnTo>
                <a:lnTo>
                  <a:pt x="636270" y="21590"/>
                </a:lnTo>
                <a:lnTo>
                  <a:pt x="636270" y="20320"/>
                </a:lnTo>
                <a:lnTo>
                  <a:pt x="652780" y="20320"/>
                </a:lnTo>
                <a:lnTo>
                  <a:pt x="652780" y="19050"/>
                </a:lnTo>
                <a:lnTo>
                  <a:pt x="668020" y="19050"/>
                </a:lnTo>
                <a:lnTo>
                  <a:pt x="668020" y="17780"/>
                </a:lnTo>
                <a:lnTo>
                  <a:pt x="683260" y="17780"/>
                </a:lnTo>
                <a:lnTo>
                  <a:pt x="683260" y="16510"/>
                </a:lnTo>
                <a:lnTo>
                  <a:pt x="698500" y="16510"/>
                </a:lnTo>
                <a:lnTo>
                  <a:pt x="698500" y="15240"/>
                </a:lnTo>
                <a:lnTo>
                  <a:pt x="715010" y="15240"/>
                </a:lnTo>
                <a:lnTo>
                  <a:pt x="715010" y="13970"/>
                </a:lnTo>
                <a:lnTo>
                  <a:pt x="730250" y="13970"/>
                </a:lnTo>
                <a:lnTo>
                  <a:pt x="730250" y="12700"/>
                </a:lnTo>
                <a:lnTo>
                  <a:pt x="745490" y="12700"/>
                </a:lnTo>
                <a:lnTo>
                  <a:pt x="745490" y="11430"/>
                </a:lnTo>
                <a:lnTo>
                  <a:pt x="760730" y="11430"/>
                </a:lnTo>
                <a:lnTo>
                  <a:pt x="760730" y="10160"/>
                </a:lnTo>
                <a:lnTo>
                  <a:pt x="777240" y="10160"/>
                </a:lnTo>
                <a:lnTo>
                  <a:pt x="777240" y="8890"/>
                </a:lnTo>
                <a:lnTo>
                  <a:pt x="792480" y="8890"/>
                </a:lnTo>
                <a:lnTo>
                  <a:pt x="792480" y="7620"/>
                </a:lnTo>
                <a:lnTo>
                  <a:pt x="807720" y="7620"/>
                </a:lnTo>
                <a:lnTo>
                  <a:pt x="807720" y="6350"/>
                </a:lnTo>
                <a:lnTo>
                  <a:pt x="822960" y="6350"/>
                </a:lnTo>
                <a:lnTo>
                  <a:pt x="822960" y="5080"/>
                </a:lnTo>
                <a:lnTo>
                  <a:pt x="838200" y="5080"/>
                </a:lnTo>
                <a:lnTo>
                  <a:pt x="838200" y="3810"/>
                </a:lnTo>
                <a:lnTo>
                  <a:pt x="854710" y="3810"/>
                </a:lnTo>
                <a:lnTo>
                  <a:pt x="854710" y="2540"/>
                </a:lnTo>
                <a:lnTo>
                  <a:pt x="869950" y="2540"/>
                </a:lnTo>
                <a:lnTo>
                  <a:pt x="869950" y="1270"/>
                </a:lnTo>
                <a:lnTo>
                  <a:pt x="885190" y="1270"/>
                </a:lnTo>
                <a:lnTo>
                  <a:pt x="88519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2360" y="946149"/>
            <a:ext cx="1188720" cy="817880"/>
          </a:xfrm>
          <a:custGeom>
            <a:avLst/>
            <a:gdLst/>
            <a:ahLst/>
            <a:cxnLst/>
            <a:rect l="l" t="t" r="r" b="b"/>
            <a:pathLst>
              <a:path w="891539" h="817880">
                <a:moveTo>
                  <a:pt x="891540" y="0"/>
                </a:moveTo>
                <a:lnTo>
                  <a:pt x="448310" y="0"/>
                </a:lnTo>
                <a:lnTo>
                  <a:pt x="448310" y="163830"/>
                </a:lnTo>
                <a:lnTo>
                  <a:pt x="0" y="163830"/>
                </a:lnTo>
                <a:lnTo>
                  <a:pt x="0" y="817880"/>
                </a:lnTo>
                <a:lnTo>
                  <a:pt x="891540" y="817880"/>
                </a:lnTo>
                <a:lnTo>
                  <a:pt x="891540" y="163830"/>
                </a:lnTo>
                <a:lnTo>
                  <a:pt x="89154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5333" y="1837689"/>
            <a:ext cx="1166707" cy="72390"/>
          </a:xfrm>
          <a:custGeom>
            <a:avLst/>
            <a:gdLst/>
            <a:ahLst/>
            <a:cxnLst/>
            <a:rect l="l" t="t" r="r" b="b"/>
            <a:pathLst>
              <a:path w="875030" h="72389">
                <a:moveTo>
                  <a:pt x="87503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5080" y="72390"/>
                </a:lnTo>
                <a:lnTo>
                  <a:pt x="5080" y="71120"/>
                </a:lnTo>
                <a:lnTo>
                  <a:pt x="20320" y="71120"/>
                </a:lnTo>
                <a:lnTo>
                  <a:pt x="20320" y="69850"/>
                </a:lnTo>
                <a:lnTo>
                  <a:pt x="35560" y="69850"/>
                </a:lnTo>
                <a:lnTo>
                  <a:pt x="35560" y="68580"/>
                </a:lnTo>
                <a:lnTo>
                  <a:pt x="52070" y="68580"/>
                </a:lnTo>
                <a:lnTo>
                  <a:pt x="52070" y="67310"/>
                </a:lnTo>
                <a:lnTo>
                  <a:pt x="67310" y="67310"/>
                </a:lnTo>
                <a:lnTo>
                  <a:pt x="67310" y="66040"/>
                </a:lnTo>
                <a:lnTo>
                  <a:pt x="82550" y="66040"/>
                </a:lnTo>
                <a:lnTo>
                  <a:pt x="82550" y="64770"/>
                </a:lnTo>
                <a:lnTo>
                  <a:pt x="97790" y="64770"/>
                </a:lnTo>
                <a:lnTo>
                  <a:pt x="97790" y="63500"/>
                </a:lnTo>
                <a:lnTo>
                  <a:pt x="113030" y="63500"/>
                </a:lnTo>
                <a:lnTo>
                  <a:pt x="113030" y="62230"/>
                </a:lnTo>
                <a:lnTo>
                  <a:pt x="129540" y="62230"/>
                </a:lnTo>
                <a:lnTo>
                  <a:pt x="129540" y="60960"/>
                </a:lnTo>
                <a:lnTo>
                  <a:pt x="144780" y="60960"/>
                </a:lnTo>
                <a:lnTo>
                  <a:pt x="144780" y="59690"/>
                </a:lnTo>
                <a:lnTo>
                  <a:pt x="160020" y="59690"/>
                </a:lnTo>
                <a:lnTo>
                  <a:pt x="160020" y="58420"/>
                </a:lnTo>
                <a:lnTo>
                  <a:pt x="175260" y="58420"/>
                </a:lnTo>
                <a:lnTo>
                  <a:pt x="175260" y="57150"/>
                </a:lnTo>
                <a:lnTo>
                  <a:pt x="191770" y="57150"/>
                </a:lnTo>
                <a:lnTo>
                  <a:pt x="191770" y="55880"/>
                </a:lnTo>
                <a:lnTo>
                  <a:pt x="207010" y="55880"/>
                </a:lnTo>
                <a:lnTo>
                  <a:pt x="207010" y="54610"/>
                </a:lnTo>
                <a:lnTo>
                  <a:pt x="222250" y="54610"/>
                </a:lnTo>
                <a:lnTo>
                  <a:pt x="222250" y="53340"/>
                </a:lnTo>
                <a:lnTo>
                  <a:pt x="237490" y="53340"/>
                </a:lnTo>
                <a:lnTo>
                  <a:pt x="237490" y="52070"/>
                </a:lnTo>
                <a:lnTo>
                  <a:pt x="254000" y="52070"/>
                </a:lnTo>
                <a:lnTo>
                  <a:pt x="254000" y="50800"/>
                </a:lnTo>
                <a:lnTo>
                  <a:pt x="269240" y="50800"/>
                </a:lnTo>
                <a:lnTo>
                  <a:pt x="269240" y="49530"/>
                </a:lnTo>
                <a:lnTo>
                  <a:pt x="284480" y="49530"/>
                </a:lnTo>
                <a:lnTo>
                  <a:pt x="284480" y="48260"/>
                </a:lnTo>
                <a:lnTo>
                  <a:pt x="299720" y="48260"/>
                </a:lnTo>
                <a:lnTo>
                  <a:pt x="299720" y="46990"/>
                </a:lnTo>
                <a:lnTo>
                  <a:pt x="314960" y="46990"/>
                </a:lnTo>
                <a:lnTo>
                  <a:pt x="314960" y="45720"/>
                </a:lnTo>
                <a:lnTo>
                  <a:pt x="331470" y="45720"/>
                </a:lnTo>
                <a:lnTo>
                  <a:pt x="331470" y="44450"/>
                </a:lnTo>
                <a:lnTo>
                  <a:pt x="346710" y="44450"/>
                </a:lnTo>
                <a:lnTo>
                  <a:pt x="346710" y="43180"/>
                </a:lnTo>
                <a:lnTo>
                  <a:pt x="361950" y="43180"/>
                </a:lnTo>
                <a:lnTo>
                  <a:pt x="361950" y="41910"/>
                </a:lnTo>
                <a:lnTo>
                  <a:pt x="377190" y="41910"/>
                </a:lnTo>
                <a:lnTo>
                  <a:pt x="377190" y="40640"/>
                </a:lnTo>
                <a:lnTo>
                  <a:pt x="393700" y="40640"/>
                </a:lnTo>
                <a:lnTo>
                  <a:pt x="393700" y="39370"/>
                </a:lnTo>
                <a:lnTo>
                  <a:pt x="408940" y="39370"/>
                </a:lnTo>
                <a:lnTo>
                  <a:pt x="408940" y="38100"/>
                </a:lnTo>
                <a:lnTo>
                  <a:pt x="424180" y="38100"/>
                </a:lnTo>
                <a:lnTo>
                  <a:pt x="424180" y="36830"/>
                </a:lnTo>
                <a:lnTo>
                  <a:pt x="439420" y="36830"/>
                </a:lnTo>
                <a:lnTo>
                  <a:pt x="439420" y="35560"/>
                </a:lnTo>
                <a:lnTo>
                  <a:pt x="455930" y="35560"/>
                </a:lnTo>
                <a:lnTo>
                  <a:pt x="455930" y="34290"/>
                </a:lnTo>
                <a:lnTo>
                  <a:pt x="471170" y="34290"/>
                </a:lnTo>
                <a:lnTo>
                  <a:pt x="471170" y="33020"/>
                </a:lnTo>
                <a:lnTo>
                  <a:pt x="486410" y="33020"/>
                </a:lnTo>
                <a:lnTo>
                  <a:pt x="486410" y="31750"/>
                </a:lnTo>
                <a:lnTo>
                  <a:pt x="501650" y="31750"/>
                </a:lnTo>
                <a:lnTo>
                  <a:pt x="501650" y="30480"/>
                </a:lnTo>
                <a:lnTo>
                  <a:pt x="516890" y="30480"/>
                </a:lnTo>
                <a:lnTo>
                  <a:pt x="516890" y="29210"/>
                </a:lnTo>
                <a:lnTo>
                  <a:pt x="533400" y="29210"/>
                </a:lnTo>
                <a:lnTo>
                  <a:pt x="533400" y="27940"/>
                </a:lnTo>
                <a:lnTo>
                  <a:pt x="548640" y="27940"/>
                </a:lnTo>
                <a:lnTo>
                  <a:pt x="548640" y="26670"/>
                </a:lnTo>
                <a:lnTo>
                  <a:pt x="563880" y="26670"/>
                </a:lnTo>
                <a:lnTo>
                  <a:pt x="563880" y="25400"/>
                </a:lnTo>
                <a:lnTo>
                  <a:pt x="579120" y="25400"/>
                </a:lnTo>
                <a:lnTo>
                  <a:pt x="579120" y="24130"/>
                </a:lnTo>
                <a:lnTo>
                  <a:pt x="595630" y="24130"/>
                </a:lnTo>
                <a:lnTo>
                  <a:pt x="595630" y="22860"/>
                </a:lnTo>
                <a:lnTo>
                  <a:pt x="610870" y="22860"/>
                </a:lnTo>
                <a:lnTo>
                  <a:pt x="610870" y="21590"/>
                </a:lnTo>
                <a:lnTo>
                  <a:pt x="626110" y="21590"/>
                </a:lnTo>
                <a:lnTo>
                  <a:pt x="626110" y="20320"/>
                </a:lnTo>
                <a:lnTo>
                  <a:pt x="641350" y="20320"/>
                </a:lnTo>
                <a:lnTo>
                  <a:pt x="641350" y="19050"/>
                </a:lnTo>
                <a:lnTo>
                  <a:pt x="657860" y="19050"/>
                </a:lnTo>
                <a:lnTo>
                  <a:pt x="657860" y="17780"/>
                </a:lnTo>
                <a:lnTo>
                  <a:pt x="673100" y="17780"/>
                </a:lnTo>
                <a:lnTo>
                  <a:pt x="673100" y="16510"/>
                </a:lnTo>
                <a:lnTo>
                  <a:pt x="688340" y="16510"/>
                </a:lnTo>
                <a:lnTo>
                  <a:pt x="688340" y="15240"/>
                </a:lnTo>
                <a:lnTo>
                  <a:pt x="703580" y="15240"/>
                </a:lnTo>
                <a:lnTo>
                  <a:pt x="703580" y="13970"/>
                </a:lnTo>
                <a:lnTo>
                  <a:pt x="718820" y="13970"/>
                </a:lnTo>
                <a:lnTo>
                  <a:pt x="718820" y="12700"/>
                </a:lnTo>
                <a:lnTo>
                  <a:pt x="735330" y="12700"/>
                </a:lnTo>
                <a:lnTo>
                  <a:pt x="735330" y="11430"/>
                </a:lnTo>
                <a:lnTo>
                  <a:pt x="750570" y="11430"/>
                </a:lnTo>
                <a:lnTo>
                  <a:pt x="750570" y="10160"/>
                </a:lnTo>
                <a:lnTo>
                  <a:pt x="765810" y="10160"/>
                </a:lnTo>
                <a:lnTo>
                  <a:pt x="765810" y="8890"/>
                </a:lnTo>
                <a:lnTo>
                  <a:pt x="781050" y="8890"/>
                </a:lnTo>
                <a:lnTo>
                  <a:pt x="781050" y="7620"/>
                </a:lnTo>
                <a:lnTo>
                  <a:pt x="797560" y="7620"/>
                </a:lnTo>
                <a:lnTo>
                  <a:pt x="797560" y="6350"/>
                </a:lnTo>
                <a:lnTo>
                  <a:pt x="812800" y="6350"/>
                </a:lnTo>
                <a:lnTo>
                  <a:pt x="812800" y="5080"/>
                </a:lnTo>
                <a:lnTo>
                  <a:pt x="828040" y="5080"/>
                </a:lnTo>
                <a:lnTo>
                  <a:pt x="828040" y="3810"/>
                </a:lnTo>
                <a:lnTo>
                  <a:pt x="843280" y="3810"/>
                </a:lnTo>
                <a:lnTo>
                  <a:pt x="843280" y="2540"/>
                </a:lnTo>
                <a:lnTo>
                  <a:pt x="859790" y="2540"/>
                </a:lnTo>
                <a:lnTo>
                  <a:pt x="859790" y="1270"/>
                </a:lnTo>
                <a:lnTo>
                  <a:pt x="875030" y="1270"/>
                </a:lnTo>
                <a:lnTo>
                  <a:pt x="87503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5334" y="946149"/>
            <a:ext cx="1187025" cy="891540"/>
          </a:xfrm>
          <a:custGeom>
            <a:avLst/>
            <a:gdLst/>
            <a:ahLst/>
            <a:cxnLst/>
            <a:rect l="l" t="t" r="r" b="b"/>
            <a:pathLst>
              <a:path w="890269" h="891539">
                <a:moveTo>
                  <a:pt x="890270" y="0"/>
                </a:moveTo>
                <a:lnTo>
                  <a:pt x="781050" y="0"/>
                </a:lnTo>
                <a:lnTo>
                  <a:pt x="781050" y="163830"/>
                </a:lnTo>
                <a:lnTo>
                  <a:pt x="0" y="163830"/>
                </a:lnTo>
                <a:lnTo>
                  <a:pt x="0" y="891540"/>
                </a:lnTo>
                <a:lnTo>
                  <a:pt x="890270" y="891540"/>
                </a:lnTo>
                <a:lnTo>
                  <a:pt x="890270" y="163830"/>
                </a:lnTo>
                <a:lnTo>
                  <a:pt x="89027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910079"/>
            <a:ext cx="1171787" cy="71120"/>
          </a:xfrm>
          <a:custGeom>
            <a:avLst/>
            <a:gdLst/>
            <a:ahLst/>
            <a:cxnLst/>
            <a:rect l="l" t="t" r="r" b="b"/>
            <a:pathLst>
              <a:path w="878840" h="71119">
                <a:moveTo>
                  <a:pt x="87884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1120"/>
                </a:lnTo>
                <a:lnTo>
                  <a:pt x="24130" y="71120"/>
                </a:lnTo>
                <a:lnTo>
                  <a:pt x="24130" y="69850"/>
                </a:lnTo>
                <a:lnTo>
                  <a:pt x="39370" y="69850"/>
                </a:lnTo>
                <a:lnTo>
                  <a:pt x="39370" y="68580"/>
                </a:lnTo>
                <a:lnTo>
                  <a:pt x="54610" y="68580"/>
                </a:lnTo>
                <a:lnTo>
                  <a:pt x="54610" y="67310"/>
                </a:lnTo>
                <a:lnTo>
                  <a:pt x="71120" y="67310"/>
                </a:lnTo>
                <a:lnTo>
                  <a:pt x="71120" y="66040"/>
                </a:lnTo>
                <a:lnTo>
                  <a:pt x="86360" y="66040"/>
                </a:lnTo>
                <a:lnTo>
                  <a:pt x="86360" y="64770"/>
                </a:lnTo>
                <a:lnTo>
                  <a:pt x="101600" y="64770"/>
                </a:lnTo>
                <a:lnTo>
                  <a:pt x="101600" y="63500"/>
                </a:lnTo>
                <a:lnTo>
                  <a:pt x="116840" y="63500"/>
                </a:lnTo>
                <a:lnTo>
                  <a:pt x="116840" y="62230"/>
                </a:lnTo>
                <a:lnTo>
                  <a:pt x="132080" y="62230"/>
                </a:lnTo>
                <a:lnTo>
                  <a:pt x="132080" y="60960"/>
                </a:lnTo>
                <a:lnTo>
                  <a:pt x="148590" y="60960"/>
                </a:lnTo>
                <a:lnTo>
                  <a:pt x="148590" y="59690"/>
                </a:lnTo>
                <a:lnTo>
                  <a:pt x="163830" y="59690"/>
                </a:lnTo>
                <a:lnTo>
                  <a:pt x="163830" y="58420"/>
                </a:lnTo>
                <a:lnTo>
                  <a:pt x="179070" y="58420"/>
                </a:lnTo>
                <a:lnTo>
                  <a:pt x="179070" y="57150"/>
                </a:lnTo>
                <a:lnTo>
                  <a:pt x="194310" y="57150"/>
                </a:lnTo>
                <a:lnTo>
                  <a:pt x="194310" y="55880"/>
                </a:lnTo>
                <a:lnTo>
                  <a:pt x="210820" y="55880"/>
                </a:lnTo>
                <a:lnTo>
                  <a:pt x="210820" y="54610"/>
                </a:lnTo>
                <a:lnTo>
                  <a:pt x="226060" y="54610"/>
                </a:lnTo>
                <a:lnTo>
                  <a:pt x="226060" y="53340"/>
                </a:lnTo>
                <a:lnTo>
                  <a:pt x="241300" y="53340"/>
                </a:lnTo>
                <a:lnTo>
                  <a:pt x="241300" y="52070"/>
                </a:lnTo>
                <a:lnTo>
                  <a:pt x="256540" y="52070"/>
                </a:lnTo>
                <a:lnTo>
                  <a:pt x="256540" y="50800"/>
                </a:lnTo>
                <a:lnTo>
                  <a:pt x="273050" y="50800"/>
                </a:lnTo>
                <a:lnTo>
                  <a:pt x="273050" y="49530"/>
                </a:lnTo>
                <a:lnTo>
                  <a:pt x="288290" y="49530"/>
                </a:lnTo>
                <a:lnTo>
                  <a:pt x="288290" y="48260"/>
                </a:lnTo>
                <a:lnTo>
                  <a:pt x="303530" y="48260"/>
                </a:lnTo>
                <a:lnTo>
                  <a:pt x="303530" y="46990"/>
                </a:lnTo>
                <a:lnTo>
                  <a:pt x="318770" y="46990"/>
                </a:lnTo>
                <a:lnTo>
                  <a:pt x="318770" y="45720"/>
                </a:lnTo>
                <a:lnTo>
                  <a:pt x="334010" y="45720"/>
                </a:lnTo>
                <a:lnTo>
                  <a:pt x="334010" y="44450"/>
                </a:lnTo>
                <a:lnTo>
                  <a:pt x="350520" y="44450"/>
                </a:lnTo>
                <a:lnTo>
                  <a:pt x="350520" y="43180"/>
                </a:lnTo>
                <a:lnTo>
                  <a:pt x="365760" y="43180"/>
                </a:lnTo>
                <a:lnTo>
                  <a:pt x="365760" y="41910"/>
                </a:lnTo>
                <a:lnTo>
                  <a:pt x="381000" y="41910"/>
                </a:lnTo>
                <a:lnTo>
                  <a:pt x="381000" y="40640"/>
                </a:lnTo>
                <a:lnTo>
                  <a:pt x="396240" y="40640"/>
                </a:lnTo>
                <a:lnTo>
                  <a:pt x="396240" y="39370"/>
                </a:lnTo>
                <a:lnTo>
                  <a:pt x="412750" y="39370"/>
                </a:lnTo>
                <a:lnTo>
                  <a:pt x="412750" y="38100"/>
                </a:lnTo>
                <a:lnTo>
                  <a:pt x="427990" y="38100"/>
                </a:lnTo>
                <a:lnTo>
                  <a:pt x="427990" y="36830"/>
                </a:lnTo>
                <a:lnTo>
                  <a:pt x="443230" y="36830"/>
                </a:lnTo>
                <a:lnTo>
                  <a:pt x="443230" y="35560"/>
                </a:lnTo>
                <a:lnTo>
                  <a:pt x="458470" y="35560"/>
                </a:lnTo>
                <a:lnTo>
                  <a:pt x="458470" y="34290"/>
                </a:lnTo>
                <a:lnTo>
                  <a:pt x="474980" y="34290"/>
                </a:lnTo>
                <a:lnTo>
                  <a:pt x="474980" y="33020"/>
                </a:lnTo>
                <a:lnTo>
                  <a:pt x="490220" y="33020"/>
                </a:lnTo>
                <a:lnTo>
                  <a:pt x="490220" y="31750"/>
                </a:lnTo>
                <a:lnTo>
                  <a:pt x="505460" y="31750"/>
                </a:lnTo>
                <a:lnTo>
                  <a:pt x="505460" y="30480"/>
                </a:lnTo>
                <a:lnTo>
                  <a:pt x="520700" y="30480"/>
                </a:lnTo>
                <a:lnTo>
                  <a:pt x="520700" y="29210"/>
                </a:lnTo>
                <a:lnTo>
                  <a:pt x="535940" y="29210"/>
                </a:lnTo>
                <a:lnTo>
                  <a:pt x="535940" y="27940"/>
                </a:lnTo>
                <a:lnTo>
                  <a:pt x="552450" y="27940"/>
                </a:lnTo>
                <a:lnTo>
                  <a:pt x="552450" y="26670"/>
                </a:lnTo>
                <a:lnTo>
                  <a:pt x="567690" y="26670"/>
                </a:lnTo>
                <a:lnTo>
                  <a:pt x="567690" y="25400"/>
                </a:lnTo>
                <a:lnTo>
                  <a:pt x="582930" y="25400"/>
                </a:lnTo>
                <a:lnTo>
                  <a:pt x="582930" y="24130"/>
                </a:lnTo>
                <a:lnTo>
                  <a:pt x="598170" y="24130"/>
                </a:lnTo>
                <a:lnTo>
                  <a:pt x="598170" y="22860"/>
                </a:lnTo>
                <a:lnTo>
                  <a:pt x="614680" y="22860"/>
                </a:lnTo>
                <a:lnTo>
                  <a:pt x="614680" y="21590"/>
                </a:lnTo>
                <a:lnTo>
                  <a:pt x="629920" y="21590"/>
                </a:lnTo>
                <a:lnTo>
                  <a:pt x="629920" y="20320"/>
                </a:lnTo>
                <a:lnTo>
                  <a:pt x="645160" y="20320"/>
                </a:lnTo>
                <a:lnTo>
                  <a:pt x="645160" y="19050"/>
                </a:lnTo>
                <a:lnTo>
                  <a:pt x="660400" y="19050"/>
                </a:lnTo>
                <a:lnTo>
                  <a:pt x="660400" y="17780"/>
                </a:lnTo>
                <a:lnTo>
                  <a:pt x="676910" y="17780"/>
                </a:lnTo>
                <a:lnTo>
                  <a:pt x="676910" y="16510"/>
                </a:lnTo>
                <a:lnTo>
                  <a:pt x="692150" y="16510"/>
                </a:lnTo>
                <a:lnTo>
                  <a:pt x="692150" y="15240"/>
                </a:lnTo>
                <a:lnTo>
                  <a:pt x="707390" y="15240"/>
                </a:lnTo>
                <a:lnTo>
                  <a:pt x="707390" y="13970"/>
                </a:lnTo>
                <a:lnTo>
                  <a:pt x="722630" y="13970"/>
                </a:lnTo>
                <a:lnTo>
                  <a:pt x="722630" y="12700"/>
                </a:lnTo>
                <a:lnTo>
                  <a:pt x="737870" y="12700"/>
                </a:lnTo>
                <a:lnTo>
                  <a:pt x="737870" y="11430"/>
                </a:lnTo>
                <a:lnTo>
                  <a:pt x="754380" y="11430"/>
                </a:lnTo>
                <a:lnTo>
                  <a:pt x="754380" y="10160"/>
                </a:lnTo>
                <a:lnTo>
                  <a:pt x="769620" y="10160"/>
                </a:lnTo>
                <a:lnTo>
                  <a:pt x="769620" y="8890"/>
                </a:lnTo>
                <a:lnTo>
                  <a:pt x="784860" y="8890"/>
                </a:lnTo>
                <a:lnTo>
                  <a:pt x="784860" y="7620"/>
                </a:lnTo>
                <a:lnTo>
                  <a:pt x="800100" y="7620"/>
                </a:lnTo>
                <a:lnTo>
                  <a:pt x="800100" y="6350"/>
                </a:lnTo>
                <a:lnTo>
                  <a:pt x="816610" y="6350"/>
                </a:lnTo>
                <a:lnTo>
                  <a:pt x="816610" y="5080"/>
                </a:lnTo>
                <a:lnTo>
                  <a:pt x="831850" y="5080"/>
                </a:lnTo>
                <a:lnTo>
                  <a:pt x="831850" y="3810"/>
                </a:lnTo>
                <a:lnTo>
                  <a:pt x="847090" y="3810"/>
                </a:lnTo>
                <a:lnTo>
                  <a:pt x="847090" y="2540"/>
                </a:lnTo>
                <a:lnTo>
                  <a:pt x="862330" y="2540"/>
                </a:lnTo>
                <a:lnTo>
                  <a:pt x="862330" y="1270"/>
                </a:lnTo>
                <a:lnTo>
                  <a:pt x="878840" y="1270"/>
                </a:lnTo>
                <a:lnTo>
                  <a:pt x="878840" y="0"/>
                </a:lnTo>
                <a:close/>
              </a:path>
            </a:pathLst>
          </a:custGeom>
          <a:solidFill>
            <a:srgbClr val="6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46149"/>
            <a:ext cx="1185333" cy="963930"/>
          </a:xfrm>
          <a:custGeom>
            <a:avLst/>
            <a:gdLst/>
            <a:ahLst/>
            <a:cxnLst/>
            <a:rect l="l" t="t" r="r" b="b"/>
            <a:pathLst>
              <a:path w="889000" h="963930">
                <a:moveTo>
                  <a:pt x="889000" y="0"/>
                </a:moveTo>
                <a:lnTo>
                  <a:pt x="834390" y="0"/>
                </a:lnTo>
                <a:lnTo>
                  <a:pt x="834390" y="163830"/>
                </a:lnTo>
                <a:lnTo>
                  <a:pt x="0" y="163830"/>
                </a:lnTo>
                <a:lnTo>
                  <a:pt x="0" y="963930"/>
                </a:lnTo>
                <a:lnTo>
                  <a:pt x="889000" y="963930"/>
                </a:lnTo>
                <a:lnTo>
                  <a:pt x="889000" y="163830"/>
                </a:lnTo>
                <a:lnTo>
                  <a:pt x="889000" y="0"/>
                </a:lnTo>
                <a:close/>
              </a:path>
            </a:pathLst>
          </a:custGeom>
          <a:solidFill>
            <a:srgbClr val="6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6240" y="370840"/>
            <a:ext cx="369147" cy="739140"/>
          </a:xfrm>
          <a:custGeom>
            <a:avLst/>
            <a:gdLst/>
            <a:ahLst/>
            <a:cxnLst/>
            <a:rect l="l" t="t" r="r" b="b"/>
            <a:pathLst>
              <a:path w="276859" h="739140">
                <a:moveTo>
                  <a:pt x="0" y="739139"/>
                </a:moveTo>
                <a:lnTo>
                  <a:pt x="276860" y="739139"/>
                </a:lnTo>
                <a:lnTo>
                  <a:pt x="27686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9653693" cy="1905000"/>
            <a:chOff x="0" y="0"/>
            <a:chExt cx="7240270" cy="1905000"/>
          </a:xfrm>
        </p:grpSpPr>
        <p:sp>
          <p:nvSpPr>
            <p:cNvPr id="24" name="object 24"/>
            <p:cNvSpPr/>
            <p:nvPr/>
          </p:nvSpPr>
          <p:spPr>
            <a:xfrm>
              <a:off x="6685280" y="0"/>
              <a:ext cx="554990" cy="1513840"/>
            </a:xfrm>
            <a:custGeom>
              <a:avLst/>
              <a:gdLst/>
              <a:ahLst/>
              <a:cxnLst/>
              <a:rect l="l" t="t" r="r" b="b"/>
              <a:pathLst>
                <a:path w="554990" h="1513840">
                  <a:moveTo>
                    <a:pt x="44450" y="1510030"/>
                  </a:moveTo>
                  <a:lnTo>
                    <a:pt x="0" y="1510030"/>
                  </a:lnTo>
                  <a:lnTo>
                    <a:pt x="0" y="1511300"/>
                  </a:lnTo>
                  <a:lnTo>
                    <a:pt x="0" y="1512570"/>
                  </a:lnTo>
                  <a:lnTo>
                    <a:pt x="1270" y="1512570"/>
                  </a:lnTo>
                  <a:lnTo>
                    <a:pt x="1270" y="1513840"/>
                  </a:lnTo>
                  <a:lnTo>
                    <a:pt x="22860" y="1513840"/>
                  </a:lnTo>
                  <a:lnTo>
                    <a:pt x="22860" y="1512570"/>
                  </a:lnTo>
                  <a:lnTo>
                    <a:pt x="22860" y="1511300"/>
                  </a:lnTo>
                  <a:lnTo>
                    <a:pt x="44450" y="1511300"/>
                  </a:lnTo>
                  <a:lnTo>
                    <a:pt x="44450" y="1510030"/>
                  </a:lnTo>
                  <a:close/>
                </a:path>
                <a:path w="554990" h="1513840">
                  <a:moveTo>
                    <a:pt x="889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67310" y="1508760"/>
                  </a:lnTo>
                  <a:lnTo>
                    <a:pt x="67310" y="1510030"/>
                  </a:lnTo>
                  <a:lnTo>
                    <a:pt x="88900" y="1510030"/>
                  </a:lnTo>
                  <a:lnTo>
                    <a:pt x="88900" y="1508760"/>
                  </a:lnTo>
                  <a:lnTo>
                    <a:pt x="88900" y="1507490"/>
                  </a:lnTo>
                  <a:close/>
                </a:path>
                <a:path w="554990" h="1513840">
                  <a:moveTo>
                    <a:pt x="153670" y="1503680"/>
                  </a:moveTo>
                  <a:lnTo>
                    <a:pt x="0" y="1503680"/>
                  </a:lnTo>
                  <a:lnTo>
                    <a:pt x="0" y="1504950"/>
                  </a:lnTo>
                  <a:lnTo>
                    <a:pt x="0" y="1506220"/>
                  </a:lnTo>
                  <a:lnTo>
                    <a:pt x="110490" y="1506220"/>
                  </a:lnTo>
                  <a:lnTo>
                    <a:pt x="110490" y="1507490"/>
                  </a:lnTo>
                  <a:lnTo>
                    <a:pt x="132080" y="1507490"/>
                  </a:lnTo>
                  <a:lnTo>
                    <a:pt x="132080" y="1506220"/>
                  </a:lnTo>
                  <a:lnTo>
                    <a:pt x="132080" y="1504950"/>
                  </a:lnTo>
                  <a:lnTo>
                    <a:pt x="153670" y="1504950"/>
                  </a:lnTo>
                  <a:lnTo>
                    <a:pt x="153670" y="1503680"/>
                  </a:lnTo>
                  <a:close/>
                </a:path>
                <a:path w="554990" h="1513840">
                  <a:moveTo>
                    <a:pt x="19685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175260" y="1502410"/>
                  </a:lnTo>
                  <a:lnTo>
                    <a:pt x="175260" y="1503680"/>
                  </a:lnTo>
                  <a:lnTo>
                    <a:pt x="196850" y="1503680"/>
                  </a:lnTo>
                  <a:lnTo>
                    <a:pt x="196850" y="1502410"/>
                  </a:lnTo>
                  <a:lnTo>
                    <a:pt x="196850" y="1501140"/>
                  </a:lnTo>
                  <a:close/>
                </a:path>
                <a:path w="554990" h="1513840">
                  <a:moveTo>
                    <a:pt x="261620" y="1497330"/>
                  </a:moveTo>
                  <a:lnTo>
                    <a:pt x="0" y="1497330"/>
                  </a:lnTo>
                  <a:lnTo>
                    <a:pt x="0" y="1498600"/>
                  </a:lnTo>
                  <a:lnTo>
                    <a:pt x="0" y="1499870"/>
                  </a:lnTo>
                  <a:lnTo>
                    <a:pt x="218440" y="1499870"/>
                  </a:lnTo>
                  <a:lnTo>
                    <a:pt x="218440" y="1501140"/>
                  </a:lnTo>
                  <a:lnTo>
                    <a:pt x="240030" y="1501140"/>
                  </a:lnTo>
                  <a:lnTo>
                    <a:pt x="240030" y="1499870"/>
                  </a:lnTo>
                  <a:lnTo>
                    <a:pt x="240030" y="1498600"/>
                  </a:lnTo>
                  <a:lnTo>
                    <a:pt x="261620" y="1498600"/>
                  </a:lnTo>
                  <a:lnTo>
                    <a:pt x="261620" y="1497330"/>
                  </a:lnTo>
                  <a:close/>
                </a:path>
                <a:path w="554990" h="151384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  <a:path w="554990" h="1513840">
                  <a:moveTo>
                    <a:pt x="304800" y="1494790"/>
                  </a:moveTo>
                  <a:lnTo>
                    <a:pt x="279400" y="1494790"/>
                  </a:ln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83210" y="1496060"/>
                  </a:lnTo>
                  <a:lnTo>
                    <a:pt x="283210" y="1497330"/>
                  </a:lnTo>
                  <a:lnTo>
                    <a:pt x="304800" y="1497330"/>
                  </a:lnTo>
                  <a:lnTo>
                    <a:pt x="304800" y="1496060"/>
                  </a:lnTo>
                  <a:lnTo>
                    <a:pt x="304800" y="1494790"/>
                  </a:lnTo>
                  <a:close/>
                </a:path>
                <a:path w="554990" h="1513840">
                  <a:moveTo>
                    <a:pt x="369570" y="1490980"/>
                  </a:moveTo>
                  <a:lnTo>
                    <a:pt x="279400" y="1490980"/>
                  </a:ln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326390" y="1493520"/>
                  </a:lnTo>
                  <a:lnTo>
                    <a:pt x="326390" y="1494790"/>
                  </a:lnTo>
                  <a:lnTo>
                    <a:pt x="347980" y="1494790"/>
                  </a:lnTo>
                  <a:lnTo>
                    <a:pt x="347980" y="1493520"/>
                  </a:lnTo>
                  <a:lnTo>
                    <a:pt x="347980" y="1492250"/>
                  </a:lnTo>
                  <a:lnTo>
                    <a:pt x="369570" y="1492250"/>
                  </a:lnTo>
                  <a:lnTo>
                    <a:pt x="369570" y="1490980"/>
                  </a:lnTo>
                  <a:close/>
                </a:path>
                <a:path w="554990" h="1513840">
                  <a:moveTo>
                    <a:pt x="414020" y="1488440"/>
                  </a:moveTo>
                  <a:lnTo>
                    <a:pt x="279400" y="1488440"/>
                  </a:ln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392430" y="1489710"/>
                  </a:lnTo>
                  <a:lnTo>
                    <a:pt x="392430" y="1490980"/>
                  </a:lnTo>
                  <a:lnTo>
                    <a:pt x="414020" y="1490980"/>
                  </a:lnTo>
                  <a:lnTo>
                    <a:pt x="414020" y="1489710"/>
                  </a:lnTo>
                  <a:lnTo>
                    <a:pt x="414020" y="1488440"/>
                  </a:lnTo>
                  <a:close/>
                </a:path>
                <a:path w="554990" h="1513840">
                  <a:moveTo>
                    <a:pt x="478790" y="1484630"/>
                  </a:moveTo>
                  <a:lnTo>
                    <a:pt x="279400" y="1484630"/>
                  </a:ln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435610" y="1487170"/>
                  </a:lnTo>
                  <a:lnTo>
                    <a:pt x="435610" y="1488440"/>
                  </a:lnTo>
                  <a:lnTo>
                    <a:pt x="457200" y="1488440"/>
                  </a:lnTo>
                  <a:lnTo>
                    <a:pt x="457200" y="1487170"/>
                  </a:lnTo>
                  <a:lnTo>
                    <a:pt x="457200" y="1485900"/>
                  </a:lnTo>
                  <a:lnTo>
                    <a:pt x="478790" y="1485900"/>
                  </a:lnTo>
                  <a:lnTo>
                    <a:pt x="478790" y="1484630"/>
                  </a:lnTo>
                  <a:close/>
                </a:path>
                <a:path w="554990" h="1513840">
                  <a:moveTo>
                    <a:pt x="521970" y="1482090"/>
                  </a:moveTo>
                  <a:lnTo>
                    <a:pt x="279400" y="1482090"/>
                  </a:ln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500380" y="1483360"/>
                  </a:lnTo>
                  <a:lnTo>
                    <a:pt x="500380" y="1484630"/>
                  </a:lnTo>
                  <a:lnTo>
                    <a:pt x="521970" y="1484630"/>
                  </a:lnTo>
                  <a:lnTo>
                    <a:pt x="521970" y="1483360"/>
                  </a:lnTo>
                  <a:lnTo>
                    <a:pt x="521970" y="1482090"/>
                  </a:lnTo>
                  <a:close/>
                </a:path>
                <a:path w="554990" h="1513840">
                  <a:moveTo>
                    <a:pt x="554990" y="1111250"/>
                  </a:moveTo>
                  <a:lnTo>
                    <a:pt x="279400" y="1111250"/>
                  </a:ln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543560" y="1480820"/>
                  </a:lnTo>
                  <a:lnTo>
                    <a:pt x="543560" y="1482090"/>
                  </a:lnTo>
                  <a:lnTo>
                    <a:pt x="554990" y="1482090"/>
                  </a:lnTo>
                  <a:lnTo>
                    <a:pt x="554990" y="1480820"/>
                  </a:lnTo>
                  <a:lnTo>
                    <a:pt x="554990" y="111125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07150" y="0"/>
              <a:ext cx="278130" cy="1529080"/>
            </a:xfrm>
            <a:custGeom>
              <a:avLst/>
              <a:gdLst/>
              <a:ahLst/>
              <a:cxnLst/>
              <a:rect l="l" t="t" r="r" b="b"/>
              <a:pathLst>
                <a:path w="278129" h="1529080">
                  <a:moveTo>
                    <a:pt x="4191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0320" y="1527810"/>
                  </a:lnTo>
                  <a:lnTo>
                    <a:pt x="20320" y="1529080"/>
                  </a:lnTo>
                  <a:lnTo>
                    <a:pt x="41910" y="1529080"/>
                  </a:lnTo>
                  <a:lnTo>
                    <a:pt x="41910" y="1527810"/>
                  </a:lnTo>
                  <a:lnTo>
                    <a:pt x="41910" y="1526540"/>
                  </a:lnTo>
                  <a:close/>
                </a:path>
                <a:path w="278129" h="1529080">
                  <a:moveTo>
                    <a:pt x="106680" y="1522730"/>
                  </a:moveTo>
                  <a:lnTo>
                    <a:pt x="0" y="1522730"/>
                  </a:lnTo>
                  <a:lnTo>
                    <a:pt x="0" y="1524000"/>
                  </a:lnTo>
                  <a:lnTo>
                    <a:pt x="0" y="1525270"/>
                  </a:lnTo>
                  <a:lnTo>
                    <a:pt x="63500" y="1525270"/>
                  </a:lnTo>
                  <a:lnTo>
                    <a:pt x="63500" y="1526540"/>
                  </a:lnTo>
                  <a:lnTo>
                    <a:pt x="85090" y="1526540"/>
                  </a:lnTo>
                  <a:lnTo>
                    <a:pt x="85090" y="1525270"/>
                  </a:lnTo>
                  <a:lnTo>
                    <a:pt x="85090" y="1524000"/>
                  </a:lnTo>
                  <a:lnTo>
                    <a:pt x="106680" y="1524000"/>
                  </a:lnTo>
                  <a:lnTo>
                    <a:pt x="106680" y="1522730"/>
                  </a:lnTo>
                  <a:close/>
                </a:path>
                <a:path w="278129" h="1529080">
                  <a:moveTo>
                    <a:pt x="149847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128270" y="1521460"/>
                  </a:lnTo>
                  <a:lnTo>
                    <a:pt x="128270" y="1522730"/>
                  </a:lnTo>
                  <a:lnTo>
                    <a:pt x="149847" y="1522730"/>
                  </a:lnTo>
                  <a:lnTo>
                    <a:pt x="149847" y="1521460"/>
                  </a:lnTo>
                  <a:lnTo>
                    <a:pt x="149847" y="1520190"/>
                  </a:lnTo>
                  <a:close/>
                </a:path>
                <a:path w="278129" h="1529080">
                  <a:moveTo>
                    <a:pt x="214630" y="1516380"/>
                  </a:moveTo>
                  <a:lnTo>
                    <a:pt x="0" y="1516380"/>
                  </a:lnTo>
                  <a:lnTo>
                    <a:pt x="0" y="1517650"/>
                  </a:lnTo>
                  <a:lnTo>
                    <a:pt x="0" y="1518920"/>
                  </a:lnTo>
                  <a:lnTo>
                    <a:pt x="171450" y="1518920"/>
                  </a:lnTo>
                  <a:lnTo>
                    <a:pt x="171450" y="1520190"/>
                  </a:lnTo>
                  <a:lnTo>
                    <a:pt x="193040" y="1520190"/>
                  </a:lnTo>
                  <a:lnTo>
                    <a:pt x="193040" y="1518920"/>
                  </a:lnTo>
                  <a:lnTo>
                    <a:pt x="193040" y="1517650"/>
                  </a:lnTo>
                  <a:lnTo>
                    <a:pt x="214630" y="1517650"/>
                  </a:lnTo>
                  <a:lnTo>
                    <a:pt x="214630" y="1516380"/>
                  </a:lnTo>
                  <a:close/>
                </a:path>
                <a:path w="278129" h="1529080">
                  <a:moveTo>
                    <a:pt x="25781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36220" y="1515110"/>
                  </a:lnTo>
                  <a:lnTo>
                    <a:pt x="236220" y="1516380"/>
                  </a:lnTo>
                  <a:lnTo>
                    <a:pt x="257810" y="1516380"/>
                  </a:lnTo>
                  <a:lnTo>
                    <a:pt x="257810" y="1515110"/>
                  </a:lnTo>
                  <a:lnTo>
                    <a:pt x="257810" y="1513840"/>
                  </a:lnTo>
                  <a:close/>
                </a:path>
                <a:path w="278129" h="15290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290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290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290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290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290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290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290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290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290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290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290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27750" y="0"/>
              <a:ext cx="279400" cy="1545590"/>
            </a:xfrm>
            <a:custGeom>
              <a:avLst/>
              <a:gdLst/>
              <a:ahLst/>
              <a:cxnLst/>
              <a:rect l="l" t="t" r="r" b="b"/>
              <a:pathLst>
                <a:path w="279400" h="1545590">
                  <a:moveTo>
                    <a:pt x="60960" y="1541780"/>
                  </a:moveTo>
                  <a:lnTo>
                    <a:pt x="0" y="1541780"/>
                  </a:lnTo>
                  <a:lnTo>
                    <a:pt x="0" y="1543050"/>
                  </a:lnTo>
                  <a:lnTo>
                    <a:pt x="0" y="1544320"/>
                  </a:lnTo>
                  <a:lnTo>
                    <a:pt x="17780" y="1544320"/>
                  </a:lnTo>
                  <a:lnTo>
                    <a:pt x="17780" y="1545590"/>
                  </a:lnTo>
                  <a:lnTo>
                    <a:pt x="39370" y="1545590"/>
                  </a:lnTo>
                  <a:lnTo>
                    <a:pt x="39370" y="1544320"/>
                  </a:lnTo>
                  <a:lnTo>
                    <a:pt x="39370" y="1543050"/>
                  </a:lnTo>
                  <a:lnTo>
                    <a:pt x="60960" y="1543050"/>
                  </a:lnTo>
                  <a:lnTo>
                    <a:pt x="60960" y="1541780"/>
                  </a:lnTo>
                  <a:close/>
                </a:path>
                <a:path w="279400" h="1545590">
                  <a:moveTo>
                    <a:pt x="10414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82550" y="1540510"/>
                  </a:lnTo>
                  <a:lnTo>
                    <a:pt x="82550" y="1541780"/>
                  </a:lnTo>
                  <a:lnTo>
                    <a:pt x="104140" y="1541780"/>
                  </a:lnTo>
                  <a:lnTo>
                    <a:pt x="104140" y="1540510"/>
                  </a:lnTo>
                  <a:lnTo>
                    <a:pt x="104140" y="1539240"/>
                  </a:lnTo>
                  <a:close/>
                </a:path>
                <a:path w="279400" h="1545590">
                  <a:moveTo>
                    <a:pt x="168910" y="1535430"/>
                  </a:moveTo>
                  <a:lnTo>
                    <a:pt x="0" y="1535430"/>
                  </a:lnTo>
                  <a:lnTo>
                    <a:pt x="0" y="1536700"/>
                  </a:lnTo>
                  <a:lnTo>
                    <a:pt x="0" y="1537970"/>
                  </a:lnTo>
                  <a:lnTo>
                    <a:pt x="125730" y="1537970"/>
                  </a:lnTo>
                  <a:lnTo>
                    <a:pt x="125730" y="1539240"/>
                  </a:lnTo>
                  <a:lnTo>
                    <a:pt x="147320" y="1539240"/>
                  </a:lnTo>
                  <a:lnTo>
                    <a:pt x="147320" y="1537970"/>
                  </a:lnTo>
                  <a:lnTo>
                    <a:pt x="147320" y="1536700"/>
                  </a:lnTo>
                  <a:lnTo>
                    <a:pt x="168910" y="1536700"/>
                  </a:lnTo>
                  <a:lnTo>
                    <a:pt x="168910" y="1535430"/>
                  </a:lnTo>
                  <a:close/>
                </a:path>
                <a:path w="279400" h="1545590">
                  <a:moveTo>
                    <a:pt x="21209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190500" y="1534160"/>
                  </a:lnTo>
                  <a:lnTo>
                    <a:pt x="190500" y="1535430"/>
                  </a:lnTo>
                  <a:lnTo>
                    <a:pt x="212090" y="1535430"/>
                  </a:lnTo>
                  <a:lnTo>
                    <a:pt x="212090" y="1534160"/>
                  </a:lnTo>
                  <a:lnTo>
                    <a:pt x="212090" y="1532890"/>
                  </a:lnTo>
                  <a:close/>
                </a:path>
                <a:path w="279400" h="1545590">
                  <a:moveTo>
                    <a:pt x="276860" y="1529080"/>
                  </a:moveTo>
                  <a:lnTo>
                    <a:pt x="0" y="1529080"/>
                  </a:lnTo>
                  <a:lnTo>
                    <a:pt x="0" y="1530350"/>
                  </a:lnTo>
                  <a:lnTo>
                    <a:pt x="0" y="1531620"/>
                  </a:lnTo>
                  <a:lnTo>
                    <a:pt x="233680" y="1531620"/>
                  </a:lnTo>
                  <a:lnTo>
                    <a:pt x="233680" y="1532890"/>
                  </a:lnTo>
                  <a:lnTo>
                    <a:pt x="255270" y="1532890"/>
                  </a:lnTo>
                  <a:lnTo>
                    <a:pt x="255270" y="1531620"/>
                  </a:lnTo>
                  <a:lnTo>
                    <a:pt x="255270" y="1530350"/>
                  </a:lnTo>
                  <a:lnTo>
                    <a:pt x="276860" y="1530350"/>
                  </a:lnTo>
                  <a:lnTo>
                    <a:pt x="276860" y="1529080"/>
                  </a:lnTo>
                  <a:close/>
                </a:path>
                <a:path w="279400" h="154559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54559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54559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54559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54559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54559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54559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54559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54559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54559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54559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54559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54559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54559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54559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54559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54559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9620" y="0"/>
              <a:ext cx="278130" cy="1562100"/>
            </a:xfrm>
            <a:custGeom>
              <a:avLst/>
              <a:gdLst/>
              <a:ahLst/>
              <a:cxnLst/>
              <a:rect l="l" t="t" r="r" b="b"/>
              <a:pathLst>
                <a:path w="278129" h="1562100">
                  <a:moveTo>
                    <a:pt x="13970" y="1560830"/>
                  </a:moveTo>
                  <a:lnTo>
                    <a:pt x="0" y="1560830"/>
                  </a:lnTo>
                  <a:lnTo>
                    <a:pt x="0" y="1562100"/>
                  </a:lnTo>
                  <a:lnTo>
                    <a:pt x="13970" y="1562100"/>
                  </a:lnTo>
                  <a:lnTo>
                    <a:pt x="13970" y="1560830"/>
                  </a:lnTo>
                  <a:close/>
                </a:path>
                <a:path w="278129" h="1562100">
                  <a:moveTo>
                    <a:pt x="5715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35560" y="1559560"/>
                  </a:lnTo>
                  <a:lnTo>
                    <a:pt x="35560" y="1560830"/>
                  </a:lnTo>
                  <a:lnTo>
                    <a:pt x="57150" y="1560830"/>
                  </a:lnTo>
                  <a:lnTo>
                    <a:pt x="57150" y="1559560"/>
                  </a:lnTo>
                  <a:lnTo>
                    <a:pt x="57150" y="1558290"/>
                  </a:lnTo>
                  <a:close/>
                </a:path>
                <a:path w="278129" h="1562100">
                  <a:moveTo>
                    <a:pt x="121920" y="1554480"/>
                  </a:moveTo>
                  <a:lnTo>
                    <a:pt x="0" y="1554480"/>
                  </a:lnTo>
                  <a:lnTo>
                    <a:pt x="0" y="1555750"/>
                  </a:lnTo>
                  <a:lnTo>
                    <a:pt x="0" y="1557020"/>
                  </a:lnTo>
                  <a:lnTo>
                    <a:pt x="78740" y="1557020"/>
                  </a:lnTo>
                  <a:lnTo>
                    <a:pt x="78740" y="1558290"/>
                  </a:lnTo>
                  <a:lnTo>
                    <a:pt x="100330" y="1558290"/>
                  </a:lnTo>
                  <a:lnTo>
                    <a:pt x="100330" y="1557020"/>
                  </a:lnTo>
                  <a:lnTo>
                    <a:pt x="100330" y="1555750"/>
                  </a:lnTo>
                  <a:lnTo>
                    <a:pt x="121920" y="1555750"/>
                  </a:lnTo>
                  <a:lnTo>
                    <a:pt x="121920" y="1554480"/>
                  </a:lnTo>
                  <a:close/>
                </a:path>
                <a:path w="278129" h="1562100">
                  <a:moveTo>
                    <a:pt x="1651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143510" y="1553210"/>
                  </a:lnTo>
                  <a:lnTo>
                    <a:pt x="143510" y="1554480"/>
                  </a:lnTo>
                  <a:lnTo>
                    <a:pt x="165100" y="1554480"/>
                  </a:lnTo>
                  <a:lnTo>
                    <a:pt x="165100" y="1553210"/>
                  </a:lnTo>
                  <a:lnTo>
                    <a:pt x="165100" y="1551940"/>
                  </a:lnTo>
                  <a:close/>
                </a:path>
                <a:path w="278129" h="1562100">
                  <a:moveTo>
                    <a:pt x="229870" y="1548130"/>
                  </a:moveTo>
                  <a:lnTo>
                    <a:pt x="0" y="1548130"/>
                  </a:lnTo>
                  <a:lnTo>
                    <a:pt x="0" y="1549400"/>
                  </a:lnTo>
                  <a:lnTo>
                    <a:pt x="0" y="1550670"/>
                  </a:lnTo>
                  <a:lnTo>
                    <a:pt x="186690" y="1550670"/>
                  </a:lnTo>
                  <a:lnTo>
                    <a:pt x="186690" y="1551940"/>
                  </a:lnTo>
                  <a:lnTo>
                    <a:pt x="208280" y="1551940"/>
                  </a:lnTo>
                  <a:lnTo>
                    <a:pt x="208280" y="1550670"/>
                  </a:lnTo>
                  <a:lnTo>
                    <a:pt x="208280" y="1549400"/>
                  </a:lnTo>
                  <a:lnTo>
                    <a:pt x="229870" y="1549400"/>
                  </a:lnTo>
                  <a:lnTo>
                    <a:pt x="229870" y="1548130"/>
                  </a:lnTo>
                  <a:close/>
                </a:path>
                <a:path w="278129" h="1562100">
                  <a:moveTo>
                    <a:pt x="27432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52730" y="1546860"/>
                  </a:lnTo>
                  <a:lnTo>
                    <a:pt x="252730" y="1548130"/>
                  </a:lnTo>
                  <a:lnTo>
                    <a:pt x="274320" y="1548130"/>
                  </a:lnTo>
                  <a:lnTo>
                    <a:pt x="274320" y="1546860"/>
                  </a:lnTo>
                  <a:lnTo>
                    <a:pt x="274320" y="1545590"/>
                  </a:lnTo>
                  <a:close/>
                </a:path>
                <a:path w="278129" h="156210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56210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56210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56210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56210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56210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56210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56210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56210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56210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56210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6210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6210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6210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6210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6210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6210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6210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6210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6210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6210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6210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71490" y="0"/>
              <a:ext cx="278130" cy="1579880"/>
            </a:xfrm>
            <a:custGeom>
              <a:avLst/>
              <a:gdLst/>
              <a:ahLst/>
              <a:cxnLst/>
              <a:rect l="l" t="t" r="r" b="b"/>
              <a:pathLst>
                <a:path w="278129" h="1579880">
                  <a:moveTo>
                    <a:pt x="10160" y="1577340"/>
                  </a:moveTo>
                  <a:lnTo>
                    <a:pt x="0" y="1577340"/>
                  </a:lnTo>
                  <a:lnTo>
                    <a:pt x="0" y="1579880"/>
                  </a:lnTo>
                  <a:lnTo>
                    <a:pt x="10160" y="1579880"/>
                  </a:lnTo>
                  <a:lnTo>
                    <a:pt x="10160" y="1577340"/>
                  </a:lnTo>
                  <a:close/>
                </a:path>
                <a:path w="278129" h="1579880">
                  <a:moveTo>
                    <a:pt x="74930" y="1573530"/>
                  </a:moveTo>
                  <a:lnTo>
                    <a:pt x="0" y="1573530"/>
                  </a:lnTo>
                  <a:lnTo>
                    <a:pt x="0" y="1574800"/>
                  </a:lnTo>
                  <a:lnTo>
                    <a:pt x="0" y="1576070"/>
                  </a:lnTo>
                  <a:lnTo>
                    <a:pt x="31750" y="1576070"/>
                  </a:lnTo>
                  <a:lnTo>
                    <a:pt x="31750" y="1577340"/>
                  </a:lnTo>
                  <a:lnTo>
                    <a:pt x="53340" y="1577340"/>
                  </a:lnTo>
                  <a:lnTo>
                    <a:pt x="53340" y="1576070"/>
                  </a:lnTo>
                  <a:lnTo>
                    <a:pt x="53340" y="1574800"/>
                  </a:lnTo>
                  <a:lnTo>
                    <a:pt x="74930" y="1574800"/>
                  </a:lnTo>
                  <a:lnTo>
                    <a:pt x="74930" y="1573530"/>
                  </a:lnTo>
                  <a:close/>
                </a:path>
                <a:path w="278129" h="1579880">
                  <a:moveTo>
                    <a:pt x="11811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96520" y="1572260"/>
                  </a:lnTo>
                  <a:lnTo>
                    <a:pt x="96520" y="1573530"/>
                  </a:lnTo>
                  <a:lnTo>
                    <a:pt x="118110" y="1573530"/>
                  </a:lnTo>
                  <a:lnTo>
                    <a:pt x="118110" y="1572260"/>
                  </a:lnTo>
                  <a:lnTo>
                    <a:pt x="118110" y="1570990"/>
                  </a:lnTo>
                  <a:close/>
                </a:path>
                <a:path w="278129" h="1579880">
                  <a:moveTo>
                    <a:pt x="182880" y="1567180"/>
                  </a:moveTo>
                  <a:lnTo>
                    <a:pt x="0" y="1567180"/>
                  </a:lnTo>
                  <a:lnTo>
                    <a:pt x="0" y="1568450"/>
                  </a:lnTo>
                  <a:lnTo>
                    <a:pt x="0" y="1569720"/>
                  </a:lnTo>
                  <a:lnTo>
                    <a:pt x="139700" y="1569720"/>
                  </a:lnTo>
                  <a:lnTo>
                    <a:pt x="139700" y="1570990"/>
                  </a:lnTo>
                  <a:lnTo>
                    <a:pt x="161290" y="1570990"/>
                  </a:lnTo>
                  <a:lnTo>
                    <a:pt x="161290" y="1569720"/>
                  </a:lnTo>
                  <a:lnTo>
                    <a:pt x="161290" y="1568450"/>
                  </a:lnTo>
                  <a:lnTo>
                    <a:pt x="182880" y="1568450"/>
                  </a:lnTo>
                  <a:lnTo>
                    <a:pt x="182880" y="1567180"/>
                  </a:lnTo>
                  <a:close/>
                </a:path>
                <a:path w="278129" h="1579880">
                  <a:moveTo>
                    <a:pt x="2273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05740" y="1565910"/>
                  </a:lnTo>
                  <a:lnTo>
                    <a:pt x="205740" y="1567180"/>
                  </a:lnTo>
                  <a:lnTo>
                    <a:pt x="227330" y="1567180"/>
                  </a:lnTo>
                  <a:lnTo>
                    <a:pt x="227330" y="1565910"/>
                  </a:lnTo>
                  <a:lnTo>
                    <a:pt x="227330" y="1564640"/>
                  </a:lnTo>
                  <a:close/>
                </a:path>
                <a:path w="278129" h="15798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2100"/>
                  </a:lnTo>
                  <a:lnTo>
                    <a:pt x="0" y="1563370"/>
                  </a:lnTo>
                  <a:lnTo>
                    <a:pt x="248920" y="1563370"/>
                  </a:lnTo>
                  <a:lnTo>
                    <a:pt x="248920" y="1564640"/>
                  </a:lnTo>
                  <a:lnTo>
                    <a:pt x="270510" y="1564640"/>
                  </a:lnTo>
                  <a:lnTo>
                    <a:pt x="270510" y="1563370"/>
                  </a:lnTo>
                  <a:lnTo>
                    <a:pt x="270510" y="1562100"/>
                  </a:lnTo>
                  <a:lnTo>
                    <a:pt x="278130" y="1562100"/>
                  </a:lnTo>
                  <a:lnTo>
                    <a:pt x="278130" y="1560830"/>
                  </a:lnTo>
                  <a:close/>
                </a:path>
                <a:path w="278129" h="15798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5798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5798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5798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5798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5798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5798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5798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5798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5798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5798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5798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5798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5798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5798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5798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798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798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798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798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798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798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798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798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798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798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798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2090" y="0"/>
              <a:ext cx="279400" cy="1596390"/>
            </a:xfrm>
            <a:custGeom>
              <a:avLst/>
              <a:gdLst/>
              <a:ahLst/>
              <a:cxnLst/>
              <a:rect l="l" t="t" r="r" b="b"/>
              <a:pathLst>
                <a:path w="279400" h="1596390">
                  <a:moveTo>
                    <a:pt x="29210" y="1592580"/>
                  </a:moveTo>
                  <a:lnTo>
                    <a:pt x="0" y="1592580"/>
                  </a:lnTo>
                  <a:lnTo>
                    <a:pt x="0" y="1593850"/>
                  </a:lnTo>
                  <a:lnTo>
                    <a:pt x="0" y="1596390"/>
                  </a:lnTo>
                  <a:lnTo>
                    <a:pt x="7620" y="1596390"/>
                  </a:lnTo>
                  <a:lnTo>
                    <a:pt x="7620" y="1593850"/>
                  </a:lnTo>
                  <a:lnTo>
                    <a:pt x="29210" y="1593850"/>
                  </a:lnTo>
                  <a:lnTo>
                    <a:pt x="29210" y="1592580"/>
                  </a:lnTo>
                  <a:close/>
                </a:path>
                <a:path w="279400" h="1596390">
                  <a:moveTo>
                    <a:pt x="7239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50800" y="1591310"/>
                  </a:lnTo>
                  <a:lnTo>
                    <a:pt x="50800" y="1592580"/>
                  </a:lnTo>
                  <a:lnTo>
                    <a:pt x="72390" y="1592580"/>
                  </a:lnTo>
                  <a:lnTo>
                    <a:pt x="72390" y="1591310"/>
                  </a:lnTo>
                  <a:lnTo>
                    <a:pt x="72390" y="1590040"/>
                  </a:lnTo>
                  <a:close/>
                </a:path>
                <a:path w="279400" h="1596390">
                  <a:moveTo>
                    <a:pt x="138430" y="1586230"/>
                  </a:moveTo>
                  <a:lnTo>
                    <a:pt x="0" y="1586230"/>
                  </a:lnTo>
                  <a:lnTo>
                    <a:pt x="0" y="1587500"/>
                  </a:lnTo>
                  <a:lnTo>
                    <a:pt x="0" y="1588770"/>
                  </a:lnTo>
                  <a:lnTo>
                    <a:pt x="93980" y="1588770"/>
                  </a:lnTo>
                  <a:lnTo>
                    <a:pt x="93980" y="1590040"/>
                  </a:lnTo>
                  <a:lnTo>
                    <a:pt x="115570" y="1590040"/>
                  </a:lnTo>
                  <a:lnTo>
                    <a:pt x="115570" y="1588770"/>
                  </a:lnTo>
                  <a:lnTo>
                    <a:pt x="115570" y="1587500"/>
                  </a:lnTo>
                  <a:lnTo>
                    <a:pt x="138430" y="1587500"/>
                  </a:lnTo>
                  <a:lnTo>
                    <a:pt x="138430" y="1586230"/>
                  </a:lnTo>
                  <a:close/>
                </a:path>
                <a:path w="279400" h="1596390">
                  <a:moveTo>
                    <a:pt x="18161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160020" y="1584960"/>
                  </a:lnTo>
                  <a:lnTo>
                    <a:pt x="160020" y="1586230"/>
                  </a:lnTo>
                  <a:lnTo>
                    <a:pt x="181610" y="1586230"/>
                  </a:lnTo>
                  <a:lnTo>
                    <a:pt x="181610" y="1584960"/>
                  </a:lnTo>
                  <a:lnTo>
                    <a:pt x="181610" y="1583690"/>
                  </a:lnTo>
                  <a:close/>
                </a:path>
                <a:path w="279400" h="1596390">
                  <a:moveTo>
                    <a:pt x="246380" y="1579880"/>
                  </a:moveTo>
                  <a:lnTo>
                    <a:pt x="0" y="1579880"/>
                  </a:lnTo>
                  <a:lnTo>
                    <a:pt x="0" y="1581150"/>
                  </a:lnTo>
                  <a:lnTo>
                    <a:pt x="0" y="1582420"/>
                  </a:lnTo>
                  <a:lnTo>
                    <a:pt x="203200" y="1582420"/>
                  </a:lnTo>
                  <a:lnTo>
                    <a:pt x="203200" y="1583690"/>
                  </a:lnTo>
                  <a:lnTo>
                    <a:pt x="224790" y="1583690"/>
                  </a:lnTo>
                  <a:lnTo>
                    <a:pt x="224790" y="1582420"/>
                  </a:lnTo>
                  <a:lnTo>
                    <a:pt x="224790" y="1581150"/>
                  </a:lnTo>
                  <a:lnTo>
                    <a:pt x="246380" y="1581150"/>
                  </a:lnTo>
                  <a:lnTo>
                    <a:pt x="246380" y="1579880"/>
                  </a:lnTo>
                  <a:close/>
                </a:path>
                <a:path w="279400" h="159639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67970" y="1578610"/>
                  </a:lnTo>
                  <a:lnTo>
                    <a:pt x="267970" y="1579880"/>
                  </a:lnTo>
                  <a:lnTo>
                    <a:pt x="279400" y="157988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59639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59639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59639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59639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59639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59639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59639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59639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59639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59639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59639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59639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59639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59639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59639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59639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59639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59639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59639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59639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59639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59639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59639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59639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59639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59639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59639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59639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59639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59639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59639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59639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3960" y="0"/>
              <a:ext cx="278130" cy="1611630"/>
            </a:xfrm>
            <a:custGeom>
              <a:avLst/>
              <a:gdLst/>
              <a:ahLst/>
              <a:cxnLst/>
              <a:rect l="l" t="t" r="r" b="b"/>
              <a:pathLst>
                <a:path w="278129" h="1611630">
                  <a:moveTo>
                    <a:pt x="25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3810" y="1610360"/>
                  </a:lnTo>
                  <a:lnTo>
                    <a:pt x="3810" y="1611630"/>
                  </a:lnTo>
                  <a:lnTo>
                    <a:pt x="25400" y="1611630"/>
                  </a:lnTo>
                  <a:lnTo>
                    <a:pt x="25400" y="1610360"/>
                  </a:lnTo>
                  <a:lnTo>
                    <a:pt x="25400" y="1609090"/>
                  </a:lnTo>
                  <a:close/>
                </a:path>
                <a:path w="278129" h="1611630">
                  <a:moveTo>
                    <a:pt x="91440" y="1605280"/>
                  </a:moveTo>
                  <a:lnTo>
                    <a:pt x="0" y="1605280"/>
                  </a:lnTo>
                  <a:lnTo>
                    <a:pt x="0" y="1606550"/>
                  </a:lnTo>
                  <a:lnTo>
                    <a:pt x="0" y="1607820"/>
                  </a:lnTo>
                  <a:lnTo>
                    <a:pt x="46990" y="1607820"/>
                  </a:lnTo>
                  <a:lnTo>
                    <a:pt x="46990" y="1609090"/>
                  </a:lnTo>
                  <a:lnTo>
                    <a:pt x="68580" y="1609090"/>
                  </a:lnTo>
                  <a:lnTo>
                    <a:pt x="68580" y="1607820"/>
                  </a:lnTo>
                  <a:lnTo>
                    <a:pt x="68580" y="1606550"/>
                  </a:lnTo>
                  <a:lnTo>
                    <a:pt x="91440" y="1606550"/>
                  </a:lnTo>
                  <a:lnTo>
                    <a:pt x="91440" y="1605280"/>
                  </a:lnTo>
                  <a:close/>
                </a:path>
                <a:path w="278129" h="1611630">
                  <a:moveTo>
                    <a:pt x="13462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113030" y="1604010"/>
                  </a:lnTo>
                  <a:lnTo>
                    <a:pt x="113030" y="1605280"/>
                  </a:lnTo>
                  <a:lnTo>
                    <a:pt x="134620" y="1605280"/>
                  </a:lnTo>
                  <a:lnTo>
                    <a:pt x="134620" y="1604010"/>
                  </a:lnTo>
                  <a:lnTo>
                    <a:pt x="134620" y="1602740"/>
                  </a:lnTo>
                  <a:close/>
                </a:path>
                <a:path w="278129" h="1611630">
                  <a:moveTo>
                    <a:pt x="199390" y="1598930"/>
                  </a:moveTo>
                  <a:lnTo>
                    <a:pt x="0" y="1598930"/>
                  </a:lnTo>
                  <a:lnTo>
                    <a:pt x="0" y="1600200"/>
                  </a:lnTo>
                  <a:lnTo>
                    <a:pt x="0" y="1601470"/>
                  </a:lnTo>
                  <a:lnTo>
                    <a:pt x="156210" y="1601470"/>
                  </a:lnTo>
                  <a:lnTo>
                    <a:pt x="156210" y="1602740"/>
                  </a:lnTo>
                  <a:lnTo>
                    <a:pt x="177800" y="1602740"/>
                  </a:lnTo>
                  <a:lnTo>
                    <a:pt x="177800" y="1601470"/>
                  </a:lnTo>
                  <a:lnTo>
                    <a:pt x="177800" y="1600200"/>
                  </a:lnTo>
                  <a:lnTo>
                    <a:pt x="199390" y="1600200"/>
                  </a:lnTo>
                  <a:lnTo>
                    <a:pt x="199390" y="1598930"/>
                  </a:lnTo>
                  <a:close/>
                </a:path>
                <a:path w="278129" h="1611630">
                  <a:moveTo>
                    <a:pt x="24257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20980" y="1597660"/>
                  </a:lnTo>
                  <a:lnTo>
                    <a:pt x="220980" y="1598930"/>
                  </a:lnTo>
                  <a:lnTo>
                    <a:pt x="242570" y="1598930"/>
                  </a:lnTo>
                  <a:lnTo>
                    <a:pt x="242570" y="1597660"/>
                  </a:lnTo>
                  <a:lnTo>
                    <a:pt x="242570" y="1596390"/>
                  </a:lnTo>
                  <a:close/>
                </a:path>
                <a:path w="278129" h="161163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64160" y="1595120"/>
                  </a:lnTo>
                  <a:lnTo>
                    <a:pt x="264160" y="1596390"/>
                  </a:lnTo>
                  <a:lnTo>
                    <a:pt x="278130" y="159639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1163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1163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1163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1163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1163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1163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1163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1163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1163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1163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1163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1163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1163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1163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1163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1163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1163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1163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1163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1163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1163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1163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1163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1163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1163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1163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1163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1163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1163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1163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1163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1163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1163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1163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1163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1163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1163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34560" y="0"/>
              <a:ext cx="279400" cy="1628139"/>
            </a:xfrm>
            <a:custGeom>
              <a:avLst/>
              <a:gdLst/>
              <a:ahLst/>
              <a:cxnLst/>
              <a:rect l="l" t="t" r="r" b="b"/>
              <a:pathLst>
                <a:path w="279400" h="1628139">
                  <a:moveTo>
                    <a:pt x="45720" y="1624330"/>
                  </a:moveTo>
                  <a:lnTo>
                    <a:pt x="0" y="1624330"/>
                  </a:lnTo>
                  <a:lnTo>
                    <a:pt x="0" y="1625600"/>
                  </a:lnTo>
                  <a:lnTo>
                    <a:pt x="0" y="1626870"/>
                  </a:lnTo>
                  <a:lnTo>
                    <a:pt x="1270" y="1626870"/>
                  </a:lnTo>
                  <a:lnTo>
                    <a:pt x="1270" y="1628140"/>
                  </a:lnTo>
                  <a:lnTo>
                    <a:pt x="22860" y="1628140"/>
                  </a:lnTo>
                  <a:lnTo>
                    <a:pt x="22860" y="1626870"/>
                  </a:lnTo>
                  <a:lnTo>
                    <a:pt x="22860" y="1625600"/>
                  </a:lnTo>
                  <a:lnTo>
                    <a:pt x="45720" y="1625600"/>
                  </a:lnTo>
                  <a:lnTo>
                    <a:pt x="45720" y="1624330"/>
                  </a:lnTo>
                  <a:close/>
                </a:path>
                <a:path w="279400" h="1628139">
                  <a:moveTo>
                    <a:pt x="889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67310" y="1623060"/>
                  </a:lnTo>
                  <a:lnTo>
                    <a:pt x="67310" y="1624330"/>
                  </a:lnTo>
                  <a:lnTo>
                    <a:pt x="88900" y="1624330"/>
                  </a:lnTo>
                  <a:lnTo>
                    <a:pt x="88900" y="1623060"/>
                  </a:lnTo>
                  <a:lnTo>
                    <a:pt x="88900" y="1621790"/>
                  </a:lnTo>
                  <a:close/>
                </a:path>
                <a:path w="279400" h="1628139">
                  <a:moveTo>
                    <a:pt x="153670" y="1617980"/>
                  </a:moveTo>
                  <a:lnTo>
                    <a:pt x="0" y="1617980"/>
                  </a:lnTo>
                  <a:lnTo>
                    <a:pt x="0" y="1619250"/>
                  </a:lnTo>
                  <a:lnTo>
                    <a:pt x="0" y="1620520"/>
                  </a:lnTo>
                  <a:lnTo>
                    <a:pt x="110490" y="1620520"/>
                  </a:lnTo>
                  <a:lnTo>
                    <a:pt x="110490" y="1621790"/>
                  </a:lnTo>
                  <a:lnTo>
                    <a:pt x="132080" y="1621790"/>
                  </a:lnTo>
                  <a:lnTo>
                    <a:pt x="132080" y="1620520"/>
                  </a:lnTo>
                  <a:lnTo>
                    <a:pt x="132080" y="1619250"/>
                  </a:lnTo>
                  <a:lnTo>
                    <a:pt x="153670" y="1619250"/>
                  </a:lnTo>
                  <a:lnTo>
                    <a:pt x="153670" y="1617980"/>
                  </a:lnTo>
                  <a:close/>
                </a:path>
                <a:path w="279400" h="1628139">
                  <a:moveTo>
                    <a:pt x="19685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175260" y="1616710"/>
                  </a:lnTo>
                  <a:lnTo>
                    <a:pt x="175260" y="1617980"/>
                  </a:lnTo>
                  <a:lnTo>
                    <a:pt x="196850" y="1617980"/>
                  </a:lnTo>
                  <a:lnTo>
                    <a:pt x="196850" y="1616710"/>
                  </a:lnTo>
                  <a:lnTo>
                    <a:pt x="196850" y="1615440"/>
                  </a:lnTo>
                  <a:close/>
                </a:path>
                <a:path w="279400" h="1628139">
                  <a:moveTo>
                    <a:pt x="261620" y="1611630"/>
                  </a:moveTo>
                  <a:lnTo>
                    <a:pt x="0" y="1611630"/>
                  </a:lnTo>
                  <a:lnTo>
                    <a:pt x="0" y="1612900"/>
                  </a:lnTo>
                  <a:lnTo>
                    <a:pt x="0" y="1614170"/>
                  </a:lnTo>
                  <a:lnTo>
                    <a:pt x="218440" y="1614170"/>
                  </a:lnTo>
                  <a:lnTo>
                    <a:pt x="218440" y="1615440"/>
                  </a:lnTo>
                  <a:lnTo>
                    <a:pt x="240030" y="1615440"/>
                  </a:lnTo>
                  <a:lnTo>
                    <a:pt x="240030" y="1614170"/>
                  </a:lnTo>
                  <a:lnTo>
                    <a:pt x="240030" y="1612900"/>
                  </a:lnTo>
                  <a:lnTo>
                    <a:pt x="261620" y="1612900"/>
                  </a:lnTo>
                  <a:lnTo>
                    <a:pt x="261620" y="1611630"/>
                  </a:lnTo>
                  <a:close/>
                </a:path>
                <a:path w="279400" h="1628139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628139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628139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628139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628139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628139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628139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628139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628139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628139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628139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628139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628139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628139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628139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628139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628139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628139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628139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628139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628139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628139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628139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628139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628139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628139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628139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628139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628139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628139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628139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628139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628139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628139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628139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628139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628139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628139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628139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628139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628139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628139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628139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56430" y="0"/>
              <a:ext cx="278130" cy="1643380"/>
            </a:xfrm>
            <a:custGeom>
              <a:avLst/>
              <a:gdLst/>
              <a:ahLst/>
              <a:cxnLst/>
              <a:rect l="l" t="t" r="r" b="b"/>
              <a:pathLst>
                <a:path w="278129" h="1643380">
                  <a:moveTo>
                    <a:pt x="4191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0320" y="1642110"/>
                  </a:lnTo>
                  <a:lnTo>
                    <a:pt x="20320" y="1643380"/>
                  </a:lnTo>
                  <a:lnTo>
                    <a:pt x="41910" y="1643380"/>
                  </a:lnTo>
                  <a:lnTo>
                    <a:pt x="41910" y="1642110"/>
                  </a:lnTo>
                  <a:lnTo>
                    <a:pt x="41910" y="1640840"/>
                  </a:lnTo>
                  <a:close/>
                </a:path>
                <a:path w="278129" h="1643380">
                  <a:moveTo>
                    <a:pt x="106680" y="1637030"/>
                  </a:moveTo>
                  <a:lnTo>
                    <a:pt x="0" y="1637030"/>
                  </a:lnTo>
                  <a:lnTo>
                    <a:pt x="0" y="1638300"/>
                  </a:lnTo>
                  <a:lnTo>
                    <a:pt x="0" y="1639570"/>
                  </a:lnTo>
                  <a:lnTo>
                    <a:pt x="63500" y="1639570"/>
                  </a:lnTo>
                  <a:lnTo>
                    <a:pt x="63500" y="1640840"/>
                  </a:lnTo>
                  <a:lnTo>
                    <a:pt x="85090" y="1640840"/>
                  </a:lnTo>
                  <a:lnTo>
                    <a:pt x="85090" y="1639570"/>
                  </a:lnTo>
                  <a:lnTo>
                    <a:pt x="85090" y="1638300"/>
                  </a:lnTo>
                  <a:lnTo>
                    <a:pt x="106680" y="1638300"/>
                  </a:lnTo>
                  <a:lnTo>
                    <a:pt x="106680" y="1637030"/>
                  </a:lnTo>
                  <a:close/>
                </a:path>
                <a:path w="278129" h="1643380">
                  <a:moveTo>
                    <a:pt x="14986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128270" y="1635760"/>
                  </a:lnTo>
                  <a:lnTo>
                    <a:pt x="128270" y="1637030"/>
                  </a:lnTo>
                  <a:lnTo>
                    <a:pt x="149860" y="1637030"/>
                  </a:lnTo>
                  <a:lnTo>
                    <a:pt x="149860" y="1635760"/>
                  </a:lnTo>
                  <a:lnTo>
                    <a:pt x="149860" y="1634490"/>
                  </a:lnTo>
                  <a:close/>
                </a:path>
                <a:path w="278129" h="1643380">
                  <a:moveTo>
                    <a:pt x="214630" y="1630680"/>
                  </a:moveTo>
                  <a:lnTo>
                    <a:pt x="0" y="1630680"/>
                  </a:lnTo>
                  <a:lnTo>
                    <a:pt x="0" y="1631950"/>
                  </a:lnTo>
                  <a:lnTo>
                    <a:pt x="0" y="1633220"/>
                  </a:lnTo>
                  <a:lnTo>
                    <a:pt x="171450" y="1633220"/>
                  </a:lnTo>
                  <a:lnTo>
                    <a:pt x="171450" y="1634490"/>
                  </a:lnTo>
                  <a:lnTo>
                    <a:pt x="193040" y="1634490"/>
                  </a:lnTo>
                  <a:lnTo>
                    <a:pt x="193040" y="1633220"/>
                  </a:lnTo>
                  <a:lnTo>
                    <a:pt x="193040" y="1631950"/>
                  </a:lnTo>
                  <a:lnTo>
                    <a:pt x="214630" y="1631950"/>
                  </a:lnTo>
                  <a:lnTo>
                    <a:pt x="214630" y="1630680"/>
                  </a:lnTo>
                  <a:close/>
                </a:path>
                <a:path w="278129" h="1643380">
                  <a:moveTo>
                    <a:pt x="25781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36220" y="1629410"/>
                  </a:lnTo>
                  <a:lnTo>
                    <a:pt x="236220" y="1630680"/>
                  </a:lnTo>
                  <a:lnTo>
                    <a:pt x="257810" y="1630680"/>
                  </a:lnTo>
                  <a:lnTo>
                    <a:pt x="257810" y="1629410"/>
                  </a:lnTo>
                  <a:lnTo>
                    <a:pt x="257810" y="1628140"/>
                  </a:lnTo>
                  <a:close/>
                </a:path>
                <a:path w="278129" h="164338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4338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4338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4338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4338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4338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4338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4338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4338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4338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4338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4338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4338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4338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4338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4338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4338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4338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4338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4338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433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433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433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433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433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433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433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433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433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433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433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433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433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433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433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433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433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433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433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433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433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433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433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433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433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433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433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433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8300" y="0"/>
              <a:ext cx="278130" cy="1659889"/>
            </a:xfrm>
            <a:custGeom>
              <a:avLst/>
              <a:gdLst/>
              <a:ahLst/>
              <a:cxnLst/>
              <a:rect l="l" t="t" r="r" b="b"/>
              <a:pathLst>
                <a:path w="278129" h="1659889">
                  <a:moveTo>
                    <a:pt x="59690" y="1656080"/>
                  </a:moveTo>
                  <a:lnTo>
                    <a:pt x="0" y="1656080"/>
                  </a:lnTo>
                  <a:lnTo>
                    <a:pt x="0" y="1657350"/>
                  </a:lnTo>
                  <a:lnTo>
                    <a:pt x="0" y="1658620"/>
                  </a:lnTo>
                  <a:lnTo>
                    <a:pt x="16510" y="1658620"/>
                  </a:lnTo>
                  <a:lnTo>
                    <a:pt x="16510" y="1659890"/>
                  </a:lnTo>
                  <a:lnTo>
                    <a:pt x="38100" y="1659890"/>
                  </a:lnTo>
                  <a:lnTo>
                    <a:pt x="38100" y="1658620"/>
                  </a:lnTo>
                  <a:lnTo>
                    <a:pt x="38100" y="1657350"/>
                  </a:lnTo>
                  <a:lnTo>
                    <a:pt x="59690" y="1657350"/>
                  </a:lnTo>
                  <a:lnTo>
                    <a:pt x="59690" y="1656080"/>
                  </a:lnTo>
                  <a:close/>
                </a:path>
                <a:path w="278129" h="1659889">
                  <a:moveTo>
                    <a:pt x="10287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81280" y="1654810"/>
                  </a:lnTo>
                  <a:lnTo>
                    <a:pt x="81280" y="1656080"/>
                  </a:lnTo>
                  <a:lnTo>
                    <a:pt x="102870" y="1656080"/>
                  </a:lnTo>
                  <a:lnTo>
                    <a:pt x="102870" y="1654810"/>
                  </a:lnTo>
                  <a:lnTo>
                    <a:pt x="102870" y="1653540"/>
                  </a:lnTo>
                  <a:close/>
                </a:path>
                <a:path w="278129" h="1659889">
                  <a:moveTo>
                    <a:pt x="167640" y="1649730"/>
                  </a:moveTo>
                  <a:lnTo>
                    <a:pt x="0" y="1649730"/>
                  </a:lnTo>
                  <a:lnTo>
                    <a:pt x="0" y="1651000"/>
                  </a:lnTo>
                  <a:lnTo>
                    <a:pt x="0" y="1652270"/>
                  </a:lnTo>
                  <a:lnTo>
                    <a:pt x="124460" y="1652270"/>
                  </a:lnTo>
                  <a:lnTo>
                    <a:pt x="124460" y="1653540"/>
                  </a:lnTo>
                  <a:lnTo>
                    <a:pt x="146050" y="1653540"/>
                  </a:lnTo>
                  <a:lnTo>
                    <a:pt x="146050" y="1652270"/>
                  </a:lnTo>
                  <a:lnTo>
                    <a:pt x="146050" y="1651000"/>
                  </a:lnTo>
                  <a:lnTo>
                    <a:pt x="167640" y="1651000"/>
                  </a:lnTo>
                  <a:lnTo>
                    <a:pt x="167640" y="1649730"/>
                  </a:lnTo>
                  <a:close/>
                </a:path>
                <a:path w="278129" h="1659889">
                  <a:moveTo>
                    <a:pt x="21082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189230" y="1648460"/>
                  </a:lnTo>
                  <a:lnTo>
                    <a:pt x="189230" y="1649730"/>
                  </a:lnTo>
                  <a:lnTo>
                    <a:pt x="210820" y="1649730"/>
                  </a:lnTo>
                  <a:lnTo>
                    <a:pt x="210820" y="1648460"/>
                  </a:lnTo>
                  <a:lnTo>
                    <a:pt x="210820" y="1647190"/>
                  </a:lnTo>
                  <a:close/>
                </a:path>
                <a:path w="278129" h="1659889">
                  <a:moveTo>
                    <a:pt x="276860" y="1643380"/>
                  </a:moveTo>
                  <a:lnTo>
                    <a:pt x="0" y="1643380"/>
                  </a:lnTo>
                  <a:lnTo>
                    <a:pt x="0" y="1644650"/>
                  </a:lnTo>
                  <a:lnTo>
                    <a:pt x="0" y="1645920"/>
                  </a:lnTo>
                  <a:lnTo>
                    <a:pt x="232410" y="1645920"/>
                  </a:lnTo>
                  <a:lnTo>
                    <a:pt x="232410" y="1647190"/>
                  </a:lnTo>
                  <a:lnTo>
                    <a:pt x="254000" y="1647190"/>
                  </a:lnTo>
                  <a:lnTo>
                    <a:pt x="254000" y="1645920"/>
                  </a:lnTo>
                  <a:lnTo>
                    <a:pt x="254000" y="1644650"/>
                  </a:lnTo>
                  <a:lnTo>
                    <a:pt x="276860" y="1644650"/>
                  </a:lnTo>
                  <a:lnTo>
                    <a:pt x="276860" y="1643380"/>
                  </a:lnTo>
                  <a:close/>
                </a:path>
                <a:path w="278129" h="16598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6598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6598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6598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6598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6598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598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598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598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598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598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598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598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598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598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598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598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598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598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598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598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5988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5988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5988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5988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5988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5988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5988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5988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5988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5988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59889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59889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59889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59889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59889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59889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59889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59889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59889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59889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59889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59889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59889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59889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59889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59889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59889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59889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59889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59889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59889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598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98900" y="0"/>
              <a:ext cx="279400" cy="1676400"/>
            </a:xfrm>
            <a:custGeom>
              <a:avLst/>
              <a:gdLst/>
              <a:ahLst/>
              <a:cxnLst/>
              <a:rect l="l" t="t" r="r" b="b"/>
              <a:pathLst>
                <a:path w="279400" h="1676400">
                  <a:moveTo>
                    <a:pt x="13970" y="1675130"/>
                  </a:moveTo>
                  <a:lnTo>
                    <a:pt x="0" y="1675130"/>
                  </a:lnTo>
                  <a:lnTo>
                    <a:pt x="0" y="1676400"/>
                  </a:lnTo>
                  <a:lnTo>
                    <a:pt x="13970" y="1676400"/>
                  </a:lnTo>
                  <a:lnTo>
                    <a:pt x="13970" y="1675130"/>
                  </a:lnTo>
                  <a:close/>
                </a:path>
                <a:path w="279400" h="1676400">
                  <a:moveTo>
                    <a:pt x="5715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35560" y="1673860"/>
                  </a:lnTo>
                  <a:lnTo>
                    <a:pt x="35560" y="1675130"/>
                  </a:lnTo>
                  <a:lnTo>
                    <a:pt x="57150" y="1675130"/>
                  </a:lnTo>
                  <a:lnTo>
                    <a:pt x="57150" y="1673860"/>
                  </a:lnTo>
                  <a:lnTo>
                    <a:pt x="57150" y="1672590"/>
                  </a:lnTo>
                  <a:close/>
                </a:path>
                <a:path w="279400" h="1676400">
                  <a:moveTo>
                    <a:pt x="121920" y="1668780"/>
                  </a:moveTo>
                  <a:lnTo>
                    <a:pt x="0" y="1668780"/>
                  </a:lnTo>
                  <a:lnTo>
                    <a:pt x="0" y="1670050"/>
                  </a:lnTo>
                  <a:lnTo>
                    <a:pt x="0" y="1671320"/>
                  </a:lnTo>
                  <a:lnTo>
                    <a:pt x="78740" y="1671320"/>
                  </a:lnTo>
                  <a:lnTo>
                    <a:pt x="78740" y="1672590"/>
                  </a:lnTo>
                  <a:lnTo>
                    <a:pt x="100330" y="1672590"/>
                  </a:lnTo>
                  <a:lnTo>
                    <a:pt x="100330" y="1671320"/>
                  </a:lnTo>
                  <a:lnTo>
                    <a:pt x="100330" y="1670050"/>
                  </a:lnTo>
                  <a:lnTo>
                    <a:pt x="121920" y="1670050"/>
                  </a:lnTo>
                  <a:lnTo>
                    <a:pt x="121920" y="1668780"/>
                  </a:lnTo>
                  <a:close/>
                </a:path>
                <a:path w="279400" h="1676400">
                  <a:moveTo>
                    <a:pt x="165100" y="1666240"/>
                  </a:moveTo>
                  <a:lnTo>
                    <a:pt x="0" y="1666240"/>
                  </a:lnTo>
                  <a:lnTo>
                    <a:pt x="0" y="1667510"/>
                  </a:lnTo>
                  <a:lnTo>
                    <a:pt x="143510" y="1667510"/>
                  </a:lnTo>
                  <a:lnTo>
                    <a:pt x="143510" y="1668780"/>
                  </a:lnTo>
                  <a:lnTo>
                    <a:pt x="165100" y="1668780"/>
                  </a:lnTo>
                  <a:lnTo>
                    <a:pt x="165100" y="1667510"/>
                  </a:lnTo>
                  <a:lnTo>
                    <a:pt x="165100" y="1666240"/>
                  </a:lnTo>
                  <a:close/>
                </a:path>
                <a:path w="279400" h="1676400">
                  <a:moveTo>
                    <a:pt x="231140" y="1662430"/>
                  </a:moveTo>
                  <a:lnTo>
                    <a:pt x="0" y="1662430"/>
                  </a:lnTo>
                  <a:lnTo>
                    <a:pt x="0" y="1663700"/>
                  </a:lnTo>
                  <a:lnTo>
                    <a:pt x="0" y="1664970"/>
                  </a:lnTo>
                  <a:lnTo>
                    <a:pt x="186690" y="1664970"/>
                  </a:lnTo>
                  <a:lnTo>
                    <a:pt x="186690" y="1666240"/>
                  </a:lnTo>
                  <a:lnTo>
                    <a:pt x="208280" y="1666240"/>
                  </a:lnTo>
                  <a:lnTo>
                    <a:pt x="208280" y="1664970"/>
                  </a:lnTo>
                  <a:lnTo>
                    <a:pt x="208280" y="1663700"/>
                  </a:lnTo>
                  <a:lnTo>
                    <a:pt x="231140" y="1663700"/>
                  </a:lnTo>
                  <a:lnTo>
                    <a:pt x="231140" y="1662430"/>
                  </a:lnTo>
                  <a:close/>
                </a:path>
                <a:path w="279400" h="1676400">
                  <a:moveTo>
                    <a:pt x="27432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52730" y="1661160"/>
                  </a:lnTo>
                  <a:lnTo>
                    <a:pt x="252730" y="1662430"/>
                  </a:lnTo>
                  <a:lnTo>
                    <a:pt x="274320" y="1662430"/>
                  </a:lnTo>
                  <a:lnTo>
                    <a:pt x="274320" y="1661160"/>
                  </a:lnTo>
                  <a:lnTo>
                    <a:pt x="274320" y="1659890"/>
                  </a:lnTo>
                  <a:close/>
                </a:path>
                <a:path w="279400" h="167640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67640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67640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676400">
                  <a:moveTo>
                    <a:pt x="27940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190"/>
                  </a:lnTo>
                  <a:close/>
                </a:path>
                <a:path w="279400" h="167640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67640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67640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67640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67640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67640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67640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67640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67640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67640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67640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67640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67640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67640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67640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67640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67640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67640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67640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67640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67640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67640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67640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67640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67640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67640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67640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67640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67640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67640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67640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67640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67640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67640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67640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67640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67640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67640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67640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67640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67640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67640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67640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67640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67640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67640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67640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67640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67640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67640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67640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67640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67640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67640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98900" y="1111250"/>
              <a:ext cx="279400" cy="369570"/>
            </a:xfrm>
            <a:custGeom>
              <a:avLst/>
              <a:gdLst/>
              <a:ahLst/>
              <a:cxnLst/>
              <a:rect l="l" t="t" r="r" b="b"/>
              <a:pathLst>
                <a:path w="279400" h="369569">
                  <a:moveTo>
                    <a:pt x="279400" y="0"/>
                  </a:moveTo>
                  <a:lnTo>
                    <a:pt x="0" y="0"/>
                  </a:lnTo>
                  <a:lnTo>
                    <a:pt x="0" y="369569"/>
                  </a:lnTo>
                  <a:lnTo>
                    <a:pt x="279400" y="369569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0770" y="0"/>
              <a:ext cx="278130" cy="1694180"/>
            </a:xfrm>
            <a:custGeom>
              <a:avLst/>
              <a:gdLst/>
              <a:ahLst/>
              <a:cxnLst/>
              <a:rect l="l" t="t" r="r" b="b"/>
              <a:pathLst>
                <a:path w="278129" h="1694180">
                  <a:moveTo>
                    <a:pt x="10160" y="1691640"/>
                  </a:moveTo>
                  <a:lnTo>
                    <a:pt x="0" y="1691640"/>
                  </a:lnTo>
                  <a:lnTo>
                    <a:pt x="0" y="1694180"/>
                  </a:lnTo>
                  <a:lnTo>
                    <a:pt x="10160" y="1694180"/>
                  </a:lnTo>
                  <a:lnTo>
                    <a:pt x="10160" y="1691640"/>
                  </a:lnTo>
                  <a:close/>
                </a:path>
                <a:path w="278129" h="1694180">
                  <a:moveTo>
                    <a:pt x="74930" y="1687830"/>
                  </a:moveTo>
                  <a:lnTo>
                    <a:pt x="0" y="1687830"/>
                  </a:lnTo>
                  <a:lnTo>
                    <a:pt x="0" y="1689100"/>
                  </a:lnTo>
                  <a:lnTo>
                    <a:pt x="0" y="1690370"/>
                  </a:lnTo>
                  <a:lnTo>
                    <a:pt x="31750" y="1690370"/>
                  </a:lnTo>
                  <a:lnTo>
                    <a:pt x="31750" y="1691640"/>
                  </a:lnTo>
                  <a:lnTo>
                    <a:pt x="53340" y="1691640"/>
                  </a:lnTo>
                  <a:lnTo>
                    <a:pt x="53340" y="1690370"/>
                  </a:lnTo>
                  <a:lnTo>
                    <a:pt x="53340" y="1689100"/>
                  </a:lnTo>
                  <a:lnTo>
                    <a:pt x="74930" y="1689100"/>
                  </a:lnTo>
                  <a:lnTo>
                    <a:pt x="74930" y="1687830"/>
                  </a:lnTo>
                  <a:close/>
                </a:path>
                <a:path w="278129" h="1694180">
                  <a:moveTo>
                    <a:pt x="11811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96520" y="1686560"/>
                  </a:lnTo>
                  <a:lnTo>
                    <a:pt x="96520" y="1687830"/>
                  </a:lnTo>
                  <a:lnTo>
                    <a:pt x="118110" y="1687830"/>
                  </a:lnTo>
                  <a:lnTo>
                    <a:pt x="118110" y="1686560"/>
                  </a:lnTo>
                  <a:lnTo>
                    <a:pt x="118110" y="1685290"/>
                  </a:lnTo>
                  <a:close/>
                </a:path>
                <a:path w="278129" h="1694180">
                  <a:moveTo>
                    <a:pt x="184150" y="1681480"/>
                  </a:moveTo>
                  <a:lnTo>
                    <a:pt x="0" y="1681480"/>
                  </a:lnTo>
                  <a:lnTo>
                    <a:pt x="0" y="1682750"/>
                  </a:lnTo>
                  <a:lnTo>
                    <a:pt x="0" y="1684020"/>
                  </a:lnTo>
                  <a:lnTo>
                    <a:pt x="139700" y="1684020"/>
                  </a:lnTo>
                  <a:lnTo>
                    <a:pt x="139700" y="1685290"/>
                  </a:lnTo>
                  <a:lnTo>
                    <a:pt x="161290" y="1685290"/>
                  </a:lnTo>
                  <a:lnTo>
                    <a:pt x="161290" y="1684020"/>
                  </a:lnTo>
                  <a:lnTo>
                    <a:pt x="161290" y="1682750"/>
                  </a:lnTo>
                  <a:lnTo>
                    <a:pt x="184150" y="1682750"/>
                  </a:lnTo>
                  <a:lnTo>
                    <a:pt x="184150" y="1681480"/>
                  </a:lnTo>
                  <a:close/>
                </a:path>
                <a:path w="278129" h="1694180">
                  <a:moveTo>
                    <a:pt x="2273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05740" y="1680210"/>
                  </a:lnTo>
                  <a:lnTo>
                    <a:pt x="205740" y="1681480"/>
                  </a:lnTo>
                  <a:lnTo>
                    <a:pt x="227330" y="1681480"/>
                  </a:lnTo>
                  <a:lnTo>
                    <a:pt x="227330" y="1680210"/>
                  </a:lnTo>
                  <a:lnTo>
                    <a:pt x="227330" y="1678940"/>
                  </a:lnTo>
                  <a:close/>
                </a:path>
                <a:path w="278129" h="169418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6400"/>
                  </a:lnTo>
                  <a:lnTo>
                    <a:pt x="0" y="1677670"/>
                  </a:lnTo>
                  <a:lnTo>
                    <a:pt x="248920" y="1677670"/>
                  </a:lnTo>
                  <a:lnTo>
                    <a:pt x="248920" y="1678940"/>
                  </a:lnTo>
                  <a:lnTo>
                    <a:pt x="270510" y="1678940"/>
                  </a:lnTo>
                  <a:lnTo>
                    <a:pt x="270510" y="1677670"/>
                  </a:lnTo>
                  <a:lnTo>
                    <a:pt x="270510" y="1676400"/>
                  </a:lnTo>
                  <a:lnTo>
                    <a:pt x="278130" y="1676400"/>
                  </a:lnTo>
                  <a:lnTo>
                    <a:pt x="278130" y="1675130"/>
                  </a:lnTo>
                  <a:close/>
                </a:path>
                <a:path w="278129" h="169418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29" h="1694180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29" h="1694180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29" h="1694180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29" h="1694180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29" h="1694180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29" h="1694180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29" h="1694180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29" h="1694180">
                  <a:moveTo>
                    <a:pt x="27813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190"/>
                  </a:lnTo>
                  <a:close/>
                </a:path>
                <a:path w="278129" h="1694180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29" h="1694180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694180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694180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694180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694180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69418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9418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9418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9418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9418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9418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9418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9418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9418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9418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9418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9418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9418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9418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9418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9418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9418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9418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9418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9418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941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941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941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941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941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941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941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941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941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941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941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941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941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941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941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941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941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941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941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941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941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941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20770" y="1111249"/>
              <a:ext cx="278130" cy="388620"/>
            </a:xfrm>
            <a:custGeom>
              <a:avLst/>
              <a:gdLst/>
              <a:ahLst/>
              <a:cxnLst/>
              <a:rect l="l" t="t" r="r" b="b"/>
              <a:pathLst>
                <a:path w="278129" h="38861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29" h="38861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29" h="38861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29" h="38861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29" h="38861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29" h="38861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29" h="38861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42640" y="0"/>
              <a:ext cx="278130" cy="1710689"/>
            </a:xfrm>
            <a:custGeom>
              <a:avLst/>
              <a:gdLst/>
              <a:ahLst/>
              <a:cxnLst/>
              <a:rect l="l" t="t" r="r" b="b"/>
              <a:pathLst>
                <a:path w="278129" h="1710689">
                  <a:moveTo>
                    <a:pt x="27940" y="1706880"/>
                  </a:moveTo>
                  <a:lnTo>
                    <a:pt x="0" y="1706880"/>
                  </a:lnTo>
                  <a:lnTo>
                    <a:pt x="0" y="1708150"/>
                  </a:lnTo>
                  <a:lnTo>
                    <a:pt x="0" y="1710690"/>
                  </a:lnTo>
                  <a:lnTo>
                    <a:pt x="6350" y="1710690"/>
                  </a:lnTo>
                  <a:lnTo>
                    <a:pt x="6350" y="1708150"/>
                  </a:lnTo>
                  <a:lnTo>
                    <a:pt x="27940" y="1708150"/>
                  </a:lnTo>
                  <a:lnTo>
                    <a:pt x="27940" y="1706880"/>
                  </a:lnTo>
                  <a:close/>
                </a:path>
                <a:path w="278129" h="1710689">
                  <a:moveTo>
                    <a:pt x="7112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49530" y="1705610"/>
                  </a:lnTo>
                  <a:lnTo>
                    <a:pt x="49530" y="1706880"/>
                  </a:lnTo>
                  <a:lnTo>
                    <a:pt x="71120" y="1706880"/>
                  </a:lnTo>
                  <a:lnTo>
                    <a:pt x="71120" y="1705610"/>
                  </a:lnTo>
                  <a:lnTo>
                    <a:pt x="71120" y="1704340"/>
                  </a:lnTo>
                  <a:close/>
                </a:path>
                <a:path w="278129" h="1710689">
                  <a:moveTo>
                    <a:pt x="137160" y="1700530"/>
                  </a:moveTo>
                  <a:lnTo>
                    <a:pt x="0" y="1700530"/>
                  </a:lnTo>
                  <a:lnTo>
                    <a:pt x="0" y="1701800"/>
                  </a:lnTo>
                  <a:lnTo>
                    <a:pt x="0" y="1703070"/>
                  </a:lnTo>
                  <a:lnTo>
                    <a:pt x="92710" y="1703070"/>
                  </a:lnTo>
                  <a:lnTo>
                    <a:pt x="92710" y="1704340"/>
                  </a:lnTo>
                  <a:lnTo>
                    <a:pt x="115570" y="1704340"/>
                  </a:lnTo>
                  <a:lnTo>
                    <a:pt x="115570" y="1703070"/>
                  </a:lnTo>
                  <a:lnTo>
                    <a:pt x="115570" y="1701800"/>
                  </a:lnTo>
                  <a:lnTo>
                    <a:pt x="137160" y="1701800"/>
                  </a:lnTo>
                  <a:lnTo>
                    <a:pt x="137160" y="1700530"/>
                  </a:lnTo>
                  <a:close/>
                </a:path>
                <a:path w="278129" h="1710689">
                  <a:moveTo>
                    <a:pt x="18034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158750" y="1699260"/>
                  </a:lnTo>
                  <a:lnTo>
                    <a:pt x="158750" y="1700530"/>
                  </a:lnTo>
                  <a:lnTo>
                    <a:pt x="180340" y="1700530"/>
                  </a:lnTo>
                  <a:lnTo>
                    <a:pt x="180340" y="1699260"/>
                  </a:lnTo>
                  <a:lnTo>
                    <a:pt x="180340" y="1697990"/>
                  </a:lnTo>
                  <a:close/>
                </a:path>
                <a:path w="278129" h="1710689">
                  <a:moveTo>
                    <a:pt x="245110" y="1694180"/>
                  </a:moveTo>
                  <a:lnTo>
                    <a:pt x="0" y="1694180"/>
                  </a:lnTo>
                  <a:lnTo>
                    <a:pt x="0" y="1695450"/>
                  </a:lnTo>
                  <a:lnTo>
                    <a:pt x="0" y="1696720"/>
                  </a:lnTo>
                  <a:lnTo>
                    <a:pt x="201930" y="1696720"/>
                  </a:lnTo>
                  <a:lnTo>
                    <a:pt x="201930" y="1697990"/>
                  </a:lnTo>
                  <a:lnTo>
                    <a:pt x="223520" y="1697990"/>
                  </a:lnTo>
                  <a:lnTo>
                    <a:pt x="223520" y="1696720"/>
                  </a:lnTo>
                  <a:lnTo>
                    <a:pt x="223520" y="1695450"/>
                  </a:lnTo>
                  <a:lnTo>
                    <a:pt x="245110" y="1695450"/>
                  </a:lnTo>
                  <a:lnTo>
                    <a:pt x="245110" y="1694180"/>
                  </a:lnTo>
                  <a:close/>
                </a:path>
                <a:path w="278129" h="17106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66700" y="1692910"/>
                  </a:lnTo>
                  <a:lnTo>
                    <a:pt x="266700" y="1694180"/>
                  </a:lnTo>
                  <a:lnTo>
                    <a:pt x="278130" y="169418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29" h="17106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29" h="17106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29" h="17106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29" h="17106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29" h="17106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29" h="17106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29" h="17106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29" h="17106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29" h="17106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29" h="17106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29" h="17106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29" h="17106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29" h="17106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29" h="1710689">
                  <a:moveTo>
                    <a:pt x="27813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190"/>
                  </a:lnTo>
                  <a:close/>
                </a:path>
                <a:path w="278129" h="17106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29" h="17106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7106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7106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7106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7106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7106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7106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7106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7106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7106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7106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7106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7106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7106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7106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7106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7106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7106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7106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7106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7106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71068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71068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71068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71068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71068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71068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71068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71068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71068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71068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710689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7106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63240" y="0"/>
              <a:ext cx="279400" cy="1725930"/>
            </a:xfrm>
            <a:custGeom>
              <a:avLst/>
              <a:gdLst/>
              <a:ahLst/>
              <a:cxnLst/>
              <a:rect l="l" t="t" r="r" b="b"/>
              <a:pathLst>
                <a:path w="279400" h="1725930">
                  <a:moveTo>
                    <a:pt x="25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3810" y="1724660"/>
                  </a:lnTo>
                  <a:lnTo>
                    <a:pt x="3810" y="1725930"/>
                  </a:lnTo>
                  <a:lnTo>
                    <a:pt x="25400" y="1725930"/>
                  </a:lnTo>
                  <a:lnTo>
                    <a:pt x="25400" y="1724660"/>
                  </a:lnTo>
                  <a:lnTo>
                    <a:pt x="25400" y="1723390"/>
                  </a:lnTo>
                  <a:close/>
                </a:path>
                <a:path w="279400" h="1725930">
                  <a:moveTo>
                    <a:pt x="91440" y="1719580"/>
                  </a:moveTo>
                  <a:lnTo>
                    <a:pt x="0" y="1719580"/>
                  </a:lnTo>
                  <a:lnTo>
                    <a:pt x="0" y="1720850"/>
                  </a:lnTo>
                  <a:lnTo>
                    <a:pt x="0" y="1722120"/>
                  </a:lnTo>
                  <a:lnTo>
                    <a:pt x="46990" y="1722120"/>
                  </a:lnTo>
                  <a:lnTo>
                    <a:pt x="46990" y="1723390"/>
                  </a:lnTo>
                  <a:lnTo>
                    <a:pt x="69850" y="1723390"/>
                  </a:lnTo>
                  <a:lnTo>
                    <a:pt x="69850" y="1722120"/>
                  </a:lnTo>
                  <a:lnTo>
                    <a:pt x="69850" y="1720850"/>
                  </a:lnTo>
                  <a:lnTo>
                    <a:pt x="91440" y="1720850"/>
                  </a:lnTo>
                  <a:lnTo>
                    <a:pt x="91440" y="1719580"/>
                  </a:lnTo>
                  <a:close/>
                </a:path>
                <a:path w="279400" h="1725930">
                  <a:moveTo>
                    <a:pt x="13462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113030" y="1718310"/>
                  </a:lnTo>
                  <a:lnTo>
                    <a:pt x="113030" y="1719580"/>
                  </a:lnTo>
                  <a:lnTo>
                    <a:pt x="134620" y="1719580"/>
                  </a:lnTo>
                  <a:lnTo>
                    <a:pt x="134620" y="1718310"/>
                  </a:lnTo>
                  <a:lnTo>
                    <a:pt x="134620" y="1717040"/>
                  </a:lnTo>
                  <a:close/>
                </a:path>
                <a:path w="279400" h="1725930">
                  <a:moveTo>
                    <a:pt x="199377" y="1713230"/>
                  </a:moveTo>
                  <a:lnTo>
                    <a:pt x="0" y="1713230"/>
                  </a:lnTo>
                  <a:lnTo>
                    <a:pt x="0" y="1714500"/>
                  </a:lnTo>
                  <a:lnTo>
                    <a:pt x="0" y="1715770"/>
                  </a:lnTo>
                  <a:lnTo>
                    <a:pt x="156210" y="1715770"/>
                  </a:lnTo>
                  <a:lnTo>
                    <a:pt x="156210" y="1717040"/>
                  </a:lnTo>
                  <a:lnTo>
                    <a:pt x="177800" y="1717040"/>
                  </a:lnTo>
                  <a:lnTo>
                    <a:pt x="177800" y="1715770"/>
                  </a:lnTo>
                  <a:lnTo>
                    <a:pt x="177800" y="1714500"/>
                  </a:lnTo>
                  <a:lnTo>
                    <a:pt x="199377" y="1714500"/>
                  </a:lnTo>
                  <a:lnTo>
                    <a:pt x="199377" y="1713230"/>
                  </a:lnTo>
                  <a:close/>
                </a:path>
                <a:path w="279400" h="1725930">
                  <a:moveTo>
                    <a:pt x="24257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20980" y="1711960"/>
                  </a:lnTo>
                  <a:lnTo>
                    <a:pt x="220980" y="1713230"/>
                  </a:lnTo>
                  <a:lnTo>
                    <a:pt x="242570" y="1713230"/>
                  </a:lnTo>
                  <a:lnTo>
                    <a:pt x="242570" y="1711960"/>
                  </a:lnTo>
                  <a:lnTo>
                    <a:pt x="242570" y="1710690"/>
                  </a:lnTo>
                  <a:close/>
                </a:path>
                <a:path w="279400" h="172593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64160" y="1709420"/>
                  </a:lnTo>
                  <a:lnTo>
                    <a:pt x="264160" y="1710690"/>
                  </a:lnTo>
                  <a:lnTo>
                    <a:pt x="279400" y="171069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72593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72593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72593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72593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72593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72593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72593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72593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72593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72593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72593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72593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72593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72593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72593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72593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72593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72593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72593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72593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72593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72593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72593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72593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72593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72593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72593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72593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72593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72593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72593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72593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72593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72593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72593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72593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72593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72593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72593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72593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72593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72593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72593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72593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72593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72593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72593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72593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72593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72593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72593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72593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72593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72593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72593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72593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72593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3240" y="1111249"/>
              <a:ext cx="279400" cy="420370"/>
            </a:xfrm>
            <a:custGeom>
              <a:avLst/>
              <a:gdLst/>
              <a:ahLst/>
              <a:cxnLst/>
              <a:rect l="l" t="t" r="r" b="b"/>
              <a:pathLst>
                <a:path w="279400" h="42036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42036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42036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42036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42036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42036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42036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42036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42036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42036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42036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42036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42036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42036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42036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42036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42036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5110" y="0"/>
              <a:ext cx="278130" cy="1742439"/>
            </a:xfrm>
            <a:custGeom>
              <a:avLst/>
              <a:gdLst/>
              <a:ahLst/>
              <a:cxnLst/>
              <a:rect l="l" t="t" r="r" b="b"/>
              <a:pathLst>
                <a:path w="278130" h="1742439">
                  <a:moveTo>
                    <a:pt x="44450" y="1738630"/>
                  </a:moveTo>
                  <a:lnTo>
                    <a:pt x="0" y="1738630"/>
                  </a:lnTo>
                  <a:lnTo>
                    <a:pt x="0" y="1739900"/>
                  </a:lnTo>
                  <a:lnTo>
                    <a:pt x="0" y="1742440"/>
                  </a:lnTo>
                  <a:lnTo>
                    <a:pt x="22860" y="1742440"/>
                  </a:lnTo>
                  <a:lnTo>
                    <a:pt x="22860" y="1739900"/>
                  </a:lnTo>
                  <a:lnTo>
                    <a:pt x="44450" y="1739900"/>
                  </a:lnTo>
                  <a:lnTo>
                    <a:pt x="44450" y="1738630"/>
                  </a:lnTo>
                  <a:close/>
                </a:path>
                <a:path w="278130" h="1742439">
                  <a:moveTo>
                    <a:pt x="876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66040" y="1737360"/>
                  </a:lnTo>
                  <a:lnTo>
                    <a:pt x="66040" y="1738630"/>
                  </a:lnTo>
                  <a:lnTo>
                    <a:pt x="87630" y="1738630"/>
                  </a:lnTo>
                  <a:lnTo>
                    <a:pt x="87630" y="1737360"/>
                  </a:lnTo>
                  <a:lnTo>
                    <a:pt x="87630" y="1736090"/>
                  </a:lnTo>
                  <a:close/>
                </a:path>
                <a:path w="278130" h="1742439">
                  <a:moveTo>
                    <a:pt x="152400" y="1732280"/>
                  </a:moveTo>
                  <a:lnTo>
                    <a:pt x="0" y="1732280"/>
                  </a:lnTo>
                  <a:lnTo>
                    <a:pt x="0" y="1733550"/>
                  </a:lnTo>
                  <a:lnTo>
                    <a:pt x="0" y="1734820"/>
                  </a:lnTo>
                  <a:lnTo>
                    <a:pt x="109220" y="1734820"/>
                  </a:lnTo>
                  <a:lnTo>
                    <a:pt x="109220" y="1736090"/>
                  </a:lnTo>
                  <a:lnTo>
                    <a:pt x="130810" y="1736090"/>
                  </a:lnTo>
                  <a:lnTo>
                    <a:pt x="130810" y="1734820"/>
                  </a:lnTo>
                  <a:lnTo>
                    <a:pt x="130810" y="1733550"/>
                  </a:lnTo>
                  <a:lnTo>
                    <a:pt x="152400" y="1733550"/>
                  </a:lnTo>
                  <a:lnTo>
                    <a:pt x="152400" y="1732280"/>
                  </a:lnTo>
                  <a:close/>
                </a:path>
                <a:path w="278130" h="1742439">
                  <a:moveTo>
                    <a:pt x="19558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173990" y="1731010"/>
                  </a:lnTo>
                  <a:lnTo>
                    <a:pt x="173990" y="1732280"/>
                  </a:lnTo>
                  <a:lnTo>
                    <a:pt x="195580" y="1732280"/>
                  </a:lnTo>
                  <a:lnTo>
                    <a:pt x="195580" y="1731010"/>
                  </a:lnTo>
                  <a:lnTo>
                    <a:pt x="195580" y="1729740"/>
                  </a:lnTo>
                  <a:close/>
                </a:path>
                <a:path w="278130" h="1742439">
                  <a:moveTo>
                    <a:pt x="260350" y="1725930"/>
                  </a:moveTo>
                  <a:lnTo>
                    <a:pt x="0" y="1725930"/>
                  </a:lnTo>
                  <a:lnTo>
                    <a:pt x="0" y="1727200"/>
                  </a:lnTo>
                  <a:lnTo>
                    <a:pt x="0" y="1728470"/>
                  </a:lnTo>
                  <a:lnTo>
                    <a:pt x="217170" y="1728470"/>
                  </a:lnTo>
                  <a:lnTo>
                    <a:pt x="217170" y="1729740"/>
                  </a:lnTo>
                  <a:lnTo>
                    <a:pt x="238760" y="1729740"/>
                  </a:lnTo>
                  <a:lnTo>
                    <a:pt x="238760" y="1728470"/>
                  </a:lnTo>
                  <a:lnTo>
                    <a:pt x="238760" y="1727200"/>
                  </a:lnTo>
                  <a:lnTo>
                    <a:pt x="260350" y="1727200"/>
                  </a:lnTo>
                  <a:lnTo>
                    <a:pt x="260350" y="1725930"/>
                  </a:lnTo>
                  <a:close/>
                </a:path>
                <a:path w="278130" h="174243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4243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4243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8130" y="1718322"/>
                  </a:lnTo>
                  <a:lnTo>
                    <a:pt x="278130" y="1717040"/>
                  </a:lnTo>
                  <a:close/>
                </a:path>
                <a:path w="278130" h="174243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4243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4243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4243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4243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4243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4243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4243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4243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4243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4243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4243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4243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4243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4243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4243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4243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4243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4243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4243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4243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4243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4243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4243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4243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4243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4243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4243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4243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4243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4243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4243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4243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4243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4243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4243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4243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4243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4243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4243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30" h="174243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30" h="174243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30" h="174243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30" h="174243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30" h="174243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30" h="174243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30" h="174243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30" h="174243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30" h="174243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30" h="174243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30" h="174243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30" h="174243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30" h="174243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30" h="174243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30" h="1742439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30" h="174243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85110" y="1111249"/>
              <a:ext cx="278130" cy="433070"/>
            </a:xfrm>
            <a:custGeom>
              <a:avLst/>
              <a:gdLst/>
              <a:ahLst/>
              <a:cxnLst/>
              <a:rect l="l" t="t" r="r" b="b"/>
              <a:pathLst>
                <a:path w="278130" h="43306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3306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3306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3306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3306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3306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3306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3306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3306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3306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3306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3306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3306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3306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3306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3306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3306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3306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3306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3306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3306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05710" y="0"/>
              <a:ext cx="279400" cy="1757680"/>
            </a:xfrm>
            <a:custGeom>
              <a:avLst/>
              <a:gdLst/>
              <a:ahLst/>
              <a:cxnLst/>
              <a:rect l="l" t="t" r="r" b="b"/>
              <a:pathLst>
                <a:path w="279400" h="1757680">
                  <a:moveTo>
                    <a:pt x="4191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0320" y="1756410"/>
                  </a:lnTo>
                  <a:lnTo>
                    <a:pt x="20320" y="1757680"/>
                  </a:lnTo>
                  <a:lnTo>
                    <a:pt x="41910" y="1757680"/>
                  </a:lnTo>
                  <a:lnTo>
                    <a:pt x="41910" y="1756410"/>
                  </a:lnTo>
                  <a:lnTo>
                    <a:pt x="41910" y="1755140"/>
                  </a:lnTo>
                  <a:close/>
                </a:path>
                <a:path w="279400" h="1757680">
                  <a:moveTo>
                    <a:pt x="106680" y="1751330"/>
                  </a:moveTo>
                  <a:lnTo>
                    <a:pt x="0" y="1751330"/>
                  </a:lnTo>
                  <a:lnTo>
                    <a:pt x="0" y="1752600"/>
                  </a:lnTo>
                  <a:lnTo>
                    <a:pt x="0" y="1753870"/>
                  </a:lnTo>
                  <a:lnTo>
                    <a:pt x="63500" y="1753870"/>
                  </a:lnTo>
                  <a:lnTo>
                    <a:pt x="63500" y="1755140"/>
                  </a:lnTo>
                  <a:lnTo>
                    <a:pt x="85090" y="1755140"/>
                  </a:lnTo>
                  <a:lnTo>
                    <a:pt x="85090" y="1753870"/>
                  </a:lnTo>
                  <a:lnTo>
                    <a:pt x="85090" y="1752600"/>
                  </a:lnTo>
                  <a:lnTo>
                    <a:pt x="106680" y="1752600"/>
                  </a:lnTo>
                  <a:lnTo>
                    <a:pt x="106680" y="1751330"/>
                  </a:lnTo>
                  <a:close/>
                </a:path>
                <a:path w="279400" h="1757680">
                  <a:moveTo>
                    <a:pt x="14986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128270" y="1750060"/>
                  </a:lnTo>
                  <a:lnTo>
                    <a:pt x="128270" y="1751330"/>
                  </a:lnTo>
                  <a:lnTo>
                    <a:pt x="149860" y="1751330"/>
                  </a:lnTo>
                  <a:lnTo>
                    <a:pt x="149860" y="1750060"/>
                  </a:lnTo>
                  <a:lnTo>
                    <a:pt x="149860" y="1748790"/>
                  </a:lnTo>
                  <a:close/>
                </a:path>
                <a:path w="279400" h="1757680">
                  <a:moveTo>
                    <a:pt x="214630" y="1744980"/>
                  </a:moveTo>
                  <a:lnTo>
                    <a:pt x="0" y="1744980"/>
                  </a:lnTo>
                  <a:lnTo>
                    <a:pt x="0" y="1746250"/>
                  </a:lnTo>
                  <a:lnTo>
                    <a:pt x="0" y="1747520"/>
                  </a:lnTo>
                  <a:lnTo>
                    <a:pt x="171450" y="1747520"/>
                  </a:lnTo>
                  <a:lnTo>
                    <a:pt x="171450" y="1748790"/>
                  </a:lnTo>
                  <a:lnTo>
                    <a:pt x="193040" y="1748790"/>
                  </a:lnTo>
                  <a:lnTo>
                    <a:pt x="193040" y="1747520"/>
                  </a:lnTo>
                  <a:lnTo>
                    <a:pt x="193040" y="1746250"/>
                  </a:lnTo>
                  <a:lnTo>
                    <a:pt x="214630" y="1746250"/>
                  </a:lnTo>
                  <a:lnTo>
                    <a:pt x="214630" y="1744980"/>
                  </a:lnTo>
                  <a:close/>
                </a:path>
                <a:path w="279400" h="1757680">
                  <a:moveTo>
                    <a:pt x="25781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36220" y="1743710"/>
                  </a:lnTo>
                  <a:lnTo>
                    <a:pt x="236220" y="1744980"/>
                  </a:lnTo>
                  <a:lnTo>
                    <a:pt x="257810" y="1744980"/>
                  </a:lnTo>
                  <a:lnTo>
                    <a:pt x="257810" y="1743710"/>
                  </a:lnTo>
                  <a:lnTo>
                    <a:pt x="257810" y="1742440"/>
                  </a:lnTo>
                  <a:close/>
                </a:path>
                <a:path w="279400" h="175768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75768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75768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75768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75768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75768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75768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75768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9400" y="1718322"/>
                  </a:lnTo>
                  <a:lnTo>
                    <a:pt x="279400" y="1717040"/>
                  </a:lnTo>
                  <a:close/>
                </a:path>
                <a:path w="279400" h="175768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75768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75768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75768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75768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75768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75768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75768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75768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75768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75768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75768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75768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75768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75768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75768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75768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75768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75768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75768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75768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75768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75768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75768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75768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75768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75768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75768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75768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75768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75768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75768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75768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75768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75768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75768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75768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75768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75768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75768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75768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75768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75768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75768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75768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75768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75768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75768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75768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75768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75768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05710" y="1111249"/>
              <a:ext cx="279400" cy="448309"/>
            </a:xfrm>
            <a:custGeom>
              <a:avLst/>
              <a:gdLst/>
              <a:ahLst/>
              <a:cxnLst/>
              <a:rect l="l" t="t" r="r" b="b"/>
              <a:pathLst>
                <a:path w="279400" h="44830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44830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44830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44830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44830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44830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44830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44830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44830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44830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44830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44830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44830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44830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44830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44830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44830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44830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44830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44830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44830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44830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44830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44830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44830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44830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7580" y="0"/>
              <a:ext cx="278130" cy="1774189"/>
            </a:xfrm>
            <a:custGeom>
              <a:avLst/>
              <a:gdLst/>
              <a:ahLst/>
              <a:cxnLst/>
              <a:rect l="l" t="t" r="r" b="b"/>
              <a:pathLst>
                <a:path w="278130" h="1774189">
                  <a:moveTo>
                    <a:pt x="59690" y="1770380"/>
                  </a:moveTo>
                  <a:lnTo>
                    <a:pt x="0" y="1770380"/>
                  </a:lnTo>
                  <a:lnTo>
                    <a:pt x="0" y="1771650"/>
                  </a:lnTo>
                  <a:lnTo>
                    <a:pt x="0" y="1772920"/>
                  </a:lnTo>
                  <a:lnTo>
                    <a:pt x="16510" y="1772920"/>
                  </a:lnTo>
                  <a:lnTo>
                    <a:pt x="16510" y="1774190"/>
                  </a:lnTo>
                  <a:lnTo>
                    <a:pt x="38100" y="1774190"/>
                  </a:lnTo>
                  <a:lnTo>
                    <a:pt x="38100" y="1772920"/>
                  </a:lnTo>
                  <a:lnTo>
                    <a:pt x="38100" y="1771650"/>
                  </a:lnTo>
                  <a:lnTo>
                    <a:pt x="59690" y="1771650"/>
                  </a:lnTo>
                  <a:lnTo>
                    <a:pt x="59690" y="1770380"/>
                  </a:lnTo>
                  <a:close/>
                </a:path>
                <a:path w="278130" h="1774189">
                  <a:moveTo>
                    <a:pt x="10287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81280" y="1769110"/>
                  </a:lnTo>
                  <a:lnTo>
                    <a:pt x="81280" y="1770380"/>
                  </a:lnTo>
                  <a:lnTo>
                    <a:pt x="102870" y="1770380"/>
                  </a:lnTo>
                  <a:lnTo>
                    <a:pt x="102870" y="1769110"/>
                  </a:lnTo>
                  <a:lnTo>
                    <a:pt x="102870" y="1767840"/>
                  </a:lnTo>
                  <a:close/>
                </a:path>
                <a:path w="278130" h="1774189">
                  <a:moveTo>
                    <a:pt x="167640" y="1764030"/>
                  </a:moveTo>
                  <a:lnTo>
                    <a:pt x="0" y="1764030"/>
                  </a:lnTo>
                  <a:lnTo>
                    <a:pt x="0" y="1765300"/>
                  </a:lnTo>
                  <a:lnTo>
                    <a:pt x="0" y="1766570"/>
                  </a:lnTo>
                  <a:lnTo>
                    <a:pt x="124460" y="1766570"/>
                  </a:lnTo>
                  <a:lnTo>
                    <a:pt x="124460" y="1767840"/>
                  </a:lnTo>
                  <a:lnTo>
                    <a:pt x="146050" y="1767840"/>
                  </a:lnTo>
                  <a:lnTo>
                    <a:pt x="146050" y="1766570"/>
                  </a:lnTo>
                  <a:lnTo>
                    <a:pt x="146050" y="1765300"/>
                  </a:lnTo>
                  <a:lnTo>
                    <a:pt x="167640" y="1765300"/>
                  </a:lnTo>
                  <a:lnTo>
                    <a:pt x="167640" y="1764030"/>
                  </a:lnTo>
                  <a:close/>
                </a:path>
                <a:path w="278130" h="1774189">
                  <a:moveTo>
                    <a:pt x="21082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189230" y="1762760"/>
                  </a:lnTo>
                  <a:lnTo>
                    <a:pt x="189230" y="1764030"/>
                  </a:lnTo>
                  <a:lnTo>
                    <a:pt x="210820" y="1764030"/>
                  </a:lnTo>
                  <a:lnTo>
                    <a:pt x="210820" y="1762760"/>
                  </a:lnTo>
                  <a:lnTo>
                    <a:pt x="210820" y="1761490"/>
                  </a:lnTo>
                  <a:close/>
                </a:path>
                <a:path w="278130" h="1774189">
                  <a:moveTo>
                    <a:pt x="276860" y="1757680"/>
                  </a:moveTo>
                  <a:lnTo>
                    <a:pt x="0" y="1757680"/>
                  </a:lnTo>
                  <a:lnTo>
                    <a:pt x="0" y="1758950"/>
                  </a:lnTo>
                  <a:lnTo>
                    <a:pt x="0" y="1760220"/>
                  </a:lnTo>
                  <a:lnTo>
                    <a:pt x="232410" y="1760220"/>
                  </a:lnTo>
                  <a:lnTo>
                    <a:pt x="232410" y="1761490"/>
                  </a:lnTo>
                  <a:lnTo>
                    <a:pt x="255270" y="1761490"/>
                  </a:lnTo>
                  <a:lnTo>
                    <a:pt x="255270" y="1760220"/>
                  </a:lnTo>
                  <a:lnTo>
                    <a:pt x="255270" y="1758950"/>
                  </a:lnTo>
                  <a:lnTo>
                    <a:pt x="276860" y="1758950"/>
                  </a:lnTo>
                  <a:lnTo>
                    <a:pt x="276860" y="1757680"/>
                  </a:lnTo>
                  <a:close/>
                </a:path>
                <a:path w="278130" h="177418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77418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77418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278130" y="1750060"/>
                  </a:lnTo>
                  <a:lnTo>
                    <a:pt x="278130" y="1748790"/>
                  </a:lnTo>
                  <a:close/>
                </a:path>
                <a:path w="278130" h="177418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77418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77418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77418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77418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77418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77418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77418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7418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7418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8130" y="1718322"/>
                  </a:lnTo>
                  <a:lnTo>
                    <a:pt x="278130" y="1717040"/>
                  </a:lnTo>
                  <a:close/>
                </a:path>
                <a:path w="278130" h="177418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7418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7418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7418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7418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7418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7418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741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741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741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741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741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741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741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741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741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741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741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741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741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741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7418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741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741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741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741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741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741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741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741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741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741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741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741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741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741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741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741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741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741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30" h="17741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30" h="17741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30" h="17741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30" h="17741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30" h="17741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7580" y="1111249"/>
              <a:ext cx="278130" cy="467359"/>
            </a:xfrm>
            <a:custGeom>
              <a:avLst/>
              <a:gdLst/>
              <a:ahLst/>
              <a:cxnLst/>
              <a:rect l="l" t="t" r="r" b="b"/>
              <a:pathLst>
                <a:path w="278130" h="467359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467359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467359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467359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467359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467359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467359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467359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467359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467359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467359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46735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6735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6735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6735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6735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6735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6735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6735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6735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6735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6735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6735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6735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6735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6735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6735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6735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6735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6735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6735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6735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49450" y="0"/>
              <a:ext cx="278130" cy="1790700"/>
            </a:xfrm>
            <a:custGeom>
              <a:avLst/>
              <a:gdLst/>
              <a:ahLst/>
              <a:cxnLst/>
              <a:rect l="l" t="t" r="r" b="b"/>
              <a:pathLst>
                <a:path w="278130" h="1790700">
                  <a:moveTo>
                    <a:pt x="12700" y="1789430"/>
                  </a:moveTo>
                  <a:lnTo>
                    <a:pt x="0" y="1789430"/>
                  </a:lnTo>
                  <a:lnTo>
                    <a:pt x="0" y="1790700"/>
                  </a:lnTo>
                  <a:lnTo>
                    <a:pt x="12700" y="1790700"/>
                  </a:lnTo>
                  <a:lnTo>
                    <a:pt x="12700" y="1789430"/>
                  </a:lnTo>
                  <a:close/>
                </a:path>
                <a:path w="278130" h="1790700">
                  <a:moveTo>
                    <a:pt x="5588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34290" y="1788160"/>
                  </a:lnTo>
                  <a:lnTo>
                    <a:pt x="34290" y="1789430"/>
                  </a:lnTo>
                  <a:lnTo>
                    <a:pt x="55880" y="1789430"/>
                  </a:lnTo>
                  <a:lnTo>
                    <a:pt x="55880" y="1788160"/>
                  </a:lnTo>
                  <a:lnTo>
                    <a:pt x="55880" y="1786890"/>
                  </a:lnTo>
                  <a:close/>
                </a:path>
                <a:path w="278130" h="1790700">
                  <a:moveTo>
                    <a:pt x="120650" y="1783080"/>
                  </a:moveTo>
                  <a:lnTo>
                    <a:pt x="0" y="1783080"/>
                  </a:lnTo>
                  <a:lnTo>
                    <a:pt x="0" y="1784350"/>
                  </a:lnTo>
                  <a:lnTo>
                    <a:pt x="0" y="1785620"/>
                  </a:lnTo>
                  <a:lnTo>
                    <a:pt x="77470" y="1785620"/>
                  </a:lnTo>
                  <a:lnTo>
                    <a:pt x="77470" y="1786890"/>
                  </a:lnTo>
                  <a:lnTo>
                    <a:pt x="99060" y="1786890"/>
                  </a:lnTo>
                  <a:lnTo>
                    <a:pt x="99060" y="1785620"/>
                  </a:lnTo>
                  <a:lnTo>
                    <a:pt x="99060" y="1784350"/>
                  </a:lnTo>
                  <a:lnTo>
                    <a:pt x="120650" y="1784350"/>
                  </a:lnTo>
                  <a:lnTo>
                    <a:pt x="120650" y="1783080"/>
                  </a:lnTo>
                  <a:close/>
                </a:path>
                <a:path w="278130" h="1790700">
                  <a:moveTo>
                    <a:pt x="1638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142240" y="1781810"/>
                  </a:lnTo>
                  <a:lnTo>
                    <a:pt x="142240" y="1783080"/>
                  </a:lnTo>
                  <a:lnTo>
                    <a:pt x="163830" y="1783080"/>
                  </a:lnTo>
                  <a:lnTo>
                    <a:pt x="163830" y="1781810"/>
                  </a:lnTo>
                  <a:lnTo>
                    <a:pt x="163830" y="1780540"/>
                  </a:lnTo>
                  <a:close/>
                </a:path>
                <a:path w="278130" h="1790700">
                  <a:moveTo>
                    <a:pt x="229870" y="1776730"/>
                  </a:moveTo>
                  <a:lnTo>
                    <a:pt x="0" y="1776730"/>
                  </a:lnTo>
                  <a:lnTo>
                    <a:pt x="0" y="1778000"/>
                  </a:lnTo>
                  <a:lnTo>
                    <a:pt x="0" y="1779270"/>
                  </a:lnTo>
                  <a:lnTo>
                    <a:pt x="185420" y="1779270"/>
                  </a:lnTo>
                  <a:lnTo>
                    <a:pt x="185420" y="1780540"/>
                  </a:lnTo>
                  <a:lnTo>
                    <a:pt x="208280" y="1780540"/>
                  </a:lnTo>
                  <a:lnTo>
                    <a:pt x="208280" y="1779270"/>
                  </a:lnTo>
                  <a:lnTo>
                    <a:pt x="208280" y="1778000"/>
                  </a:lnTo>
                  <a:lnTo>
                    <a:pt x="229870" y="1778000"/>
                  </a:lnTo>
                  <a:lnTo>
                    <a:pt x="229870" y="1776730"/>
                  </a:lnTo>
                  <a:close/>
                </a:path>
                <a:path w="278130" h="1790700">
                  <a:moveTo>
                    <a:pt x="27305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51460" y="1775460"/>
                  </a:lnTo>
                  <a:lnTo>
                    <a:pt x="251460" y="1776730"/>
                  </a:lnTo>
                  <a:lnTo>
                    <a:pt x="273050" y="1776730"/>
                  </a:lnTo>
                  <a:lnTo>
                    <a:pt x="273050" y="1775460"/>
                  </a:lnTo>
                  <a:lnTo>
                    <a:pt x="273050" y="1774190"/>
                  </a:lnTo>
                  <a:close/>
                </a:path>
                <a:path w="278130" h="1790700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790700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790700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790700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790700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790700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790700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790700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278130" y="1750060"/>
                  </a:lnTo>
                  <a:lnTo>
                    <a:pt x="278130" y="1748790"/>
                  </a:lnTo>
                  <a:close/>
                </a:path>
                <a:path w="278130" h="1790700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790700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790700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790700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790700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790700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790700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790700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90700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90700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790700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90700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90700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90700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90700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90700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90700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90700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90700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90700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90700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90700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9070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9070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90700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90700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90700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90700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90700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90700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90700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90700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90700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90700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90700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90700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90700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90700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9070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9070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9070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9070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9070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9070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9070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9070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9070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9070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9070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9070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49450" y="1111249"/>
              <a:ext cx="278130" cy="483870"/>
            </a:xfrm>
            <a:custGeom>
              <a:avLst/>
              <a:gdLst/>
              <a:ahLst/>
              <a:cxnLst/>
              <a:rect l="l" t="t" r="r" b="b"/>
              <a:pathLst>
                <a:path w="278130" h="483869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483869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483869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483869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483869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483869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483869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483869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483869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483869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483869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483869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483869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483869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483869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483869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48386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8386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8386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8386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8386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8386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8386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8386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8386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8386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8386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8386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8386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8386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8386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8386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8386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8386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8386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8386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8386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70050" y="0"/>
              <a:ext cx="279400" cy="1808480"/>
            </a:xfrm>
            <a:custGeom>
              <a:avLst/>
              <a:gdLst/>
              <a:ahLst/>
              <a:cxnLst/>
              <a:rect l="l" t="t" r="r" b="b"/>
              <a:pathLst>
                <a:path w="279400" h="1808480">
                  <a:moveTo>
                    <a:pt x="10160" y="1805940"/>
                  </a:moveTo>
                  <a:lnTo>
                    <a:pt x="0" y="1805940"/>
                  </a:lnTo>
                  <a:lnTo>
                    <a:pt x="0" y="1808480"/>
                  </a:lnTo>
                  <a:lnTo>
                    <a:pt x="10160" y="1808480"/>
                  </a:lnTo>
                  <a:lnTo>
                    <a:pt x="10160" y="1805940"/>
                  </a:lnTo>
                  <a:close/>
                </a:path>
                <a:path w="279400" h="1808480">
                  <a:moveTo>
                    <a:pt x="74930" y="1802130"/>
                  </a:moveTo>
                  <a:lnTo>
                    <a:pt x="0" y="1802130"/>
                  </a:lnTo>
                  <a:lnTo>
                    <a:pt x="0" y="1803400"/>
                  </a:lnTo>
                  <a:lnTo>
                    <a:pt x="0" y="1804670"/>
                  </a:lnTo>
                  <a:lnTo>
                    <a:pt x="31750" y="1804670"/>
                  </a:lnTo>
                  <a:lnTo>
                    <a:pt x="31750" y="1805940"/>
                  </a:lnTo>
                  <a:lnTo>
                    <a:pt x="53340" y="1805940"/>
                  </a:lnTo>
                  <a:lnTo>
                    <a:pt x="53340" y="1804670"/>
                  </a:lnTo>
                  <a:lnTo>
                    <a:pt x="53340" y="1803400"/>
                  </a:lnTo>
                  <a:lnTo>
                    <a:pt x="74930" y="1803400"/>
                  </a:lnTo>
                  <a:lnTo>
                    <a:pt x="74930" y="1802130"/>
                  </a:lnTo>
                  <a:close/>
                </a:path>
                <a:path w="279400" h="1808480">
                  <a:moveTo>
                    <a:pt x="11811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96520" y="1800860"/>
                  </a:lnTo>
                  <a:lnTo>
                    <a:pt x="96520" y="1802130"/>
                  </a:lnTo>
                  <a:lnTo>
                    <a:pt x="118110" y="1802130"/>
                  </a:lnTo>
                  <a:lnTo>
                    <a:pt x="118110" y="1800860"/>
                  </a:lnTo>
                  <a:lnTo>
                    <a:pt x="118110" y="1799590"/>
                  </a:lnTo>
                  <a:close/>
                </a:path>
                <a:path w="279400" h="1808480">
                  <a:moveTo>
                    <a:pt x="184150" y="1795780"/>
                  </a:moveTo>
                  <a:lnTo>
                    <a:pt x="0" y="1795780"/>
                  </a:lnTo>
                  <a:lnTo>
                    <a:pt x="0" y="1797050"/>
                  </a:lnTo>
                  <a:lnTo>
                    <a:pt x="0" y="1798320"/>
                  </a:lnTo>
                  <a:lnTo>
                    <a:pt x="140970" y="1798320"/>
                  </a:lnTo>
                  <a:lnTo>
                    <a:pt x="140970" y="1799590"/>
                  </a:lnTo>
                  <a:lnTo>
                    <a:pt x="162560" y="1799590"/>
                  </a:lnTo>
                  <a:lnTo>
                    <a:pt x="162560" y="1798320"/>
                  </a:lnTo>
                  <a:lnTo>
                    <a:pt x="162560" y="1797050"/>
                  </a:lnTo>
                  <a:lnTo>
                    <a:pt x="184150" y="1797050"/>
                  </a:lnTo>
                  <a:lnTo>
                    <a:pt x="184150" y="1795780"/>
                  </a:lnTo>
                  <a:close/>
                </a:path>
                <a:path w="279400" h="1808480">
                  <a:moveTo>
                    <a:pt x="2273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05740" y="1794510"/>
                  </a:lnTo>
                  <a:lnTo>
                    <a:pt x="205740" y="1795780"/>
                  </a:lnTo>
                  <a:lnTo>
                    <a:pt x="227330" y="1795780"/>
                  </a:lnTo>
                  <a:lnTo>
                    <a:pt x="227330" y="1794510"/>
                  </a:lnTo>
                  <a:lnTo>
                    <a:pt x="227330" y="1793240"/>
                  </a:lnTo>
                  <a:close/>
                </a:path>
                <a:path w="279400" h="1808480">
                  <a:moveTo>
                    <a:pt x="279400" y="1789430"/>
                  </a:moveTo>
                  <a:lnTo>
                    <a:pt x="0" y="1789430"/>
                  </a:lnTo>
                  <a:lnTo>
                    <a:pt x="0" y="1790700"/>
                  </a:lnTo>
                  <a:lnTo>
                    <a:pt x="0" y="1791970"/>
                  </a:lnTo>
                  <a:lnTo>
                    <a:pt x="248920" y="1791970"/>
                  </a:lnTo>
                  <a:lnTo>
                    <a:pt x="248920" y="1793240"/>
                  </a:lnTo>
                  <a:lnTo>
                    <a:pt x="270510" y="1793240"/>
                  </a:lnTo>
                  <a:lnTo>
                    <a:pt x="270510" y="1791970"/>
                  </a:lnTo>
                  <a:lnTo>
                    <a:pt x="270510" y="1790700"/>
                  </a:lnTo>
                  <a:lnTo>
                    <a:pt x="279400" y="1790700"/>
                  </a:lnTo>
                  <a:lnTo>
                    <a:pt x="279400" y="1789430"/>
                  </a:lnTo>
                  <a:close/>
                </a:path>
                <a:path w="279400" h="1808480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08480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08480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08480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08480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9400" y="1775460"/>
                  </a:lnTo>
                  <a:lnTo>
                    <a:pt x="279400" y="1774190"/>
                  </a:lnTo>
                  <a:close/>
                </a:path>
                <a:path w="279400" h="1808480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08480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08480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08480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08480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08480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08480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08480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08480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08480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0848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0848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0848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0848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0848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0848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0848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0848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0848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0848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0848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0848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0848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0848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0848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0848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0848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80848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80848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80848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80848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80848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80848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80848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80848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80848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80848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80848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80848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80848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80848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80848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80848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80848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80848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80848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80848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80848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80848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80848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80848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80848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0050" y="1111249"/>
              <a:ext cx="279400" cy="502920"/>
            </a:xfrm>
            <a:custGeom>
              <a:avLst/>
              <a:gdLst/>
              <a:ahLst/>
              <a:cxnLst/>
              <a:rect l="l" t="t" r="r" b="b"/>
              <a:pathLst>
                <a:path w="279400" h="502919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02919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02919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02919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02919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02919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02919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02919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02919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02919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02919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02919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02919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02919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02919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02919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02919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0291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0291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0291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0291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0291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0291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0291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0291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0291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0291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0291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0291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0291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0291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0291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0291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0291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0291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0291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0291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0291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0291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0291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0291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0291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0291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91920" y="0"/>
              <a:ext cx="278130" cy="1824989"/>
            </a:xfrm>
            <a:custGeom>
              <a:avLst/>
              <a:gdLst/>
              <a:ahLst/>
              <a:cxnLst/>
              <a:rect l="l" t="t" r="r" b="b"/>
              <a:pathLst>
                <a:path w="278130" h="1824989">
                  <a:moveTo>
                    <a:pt x="27940" y="1821180"/>
                  </a:moveTo>
                  <a:lnTo>
                    <a:pt x="0" y="1821180"/>
                  </a:lnTo>
                  <a:lnTo>
                    <a:pt x="0" y="1822450"/>
                  </a:lnTo>
                  <a:lnTo>
                    <a:pt x="0" y="1824990"/>
                  </a:lnTo>
                  <a:lnTo>
                    <a:pt x="6350" y="1824990"/>
                  </a:lnTo>
                  <a:lnTo>
                    <a:pt x="6350" y="1822450"/>
                  </a:lnTo>
                  <a:lnTo>
                    <a:pt x="27940" y="1822450"/>
                  </a:lnTo>
                  <a:lnTo>
                    <a:pt x="27940" y="1821180"/>
                  </a:lnTo>
                  <a:close/>
                </a:path>
                <a:path w="278130" h="1824989">
                  <a:moveTo>
                    <a:pt x="7112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49530" y="1819910"/>
                  </a:lnTo>
                  <a:lnTo>
                    <a:pt x="49530" y="1821180"/>
                  </a:lnTo>
                  <a:lnTo>
                    <a:pt x="71120" y="1821180"/>
                  </a:lnTo>
                  <a:lnTo>
                    <a:pt x="71120" y="1819910"/>
                  </a:lnTo>
                  <a:lnTo>
                    <a:pt x="71120" y="1818640"/>
                  </a:lnTo>
                  <a:close/>
                </a:path>
                <a:path w="278130" h="1824989">
                  <a:moveTo>
                    <a:pt x="137160" y="1814830"/>
                  </a:moveTo>
                  <a:lnTo>
                    <a:pt x="0" y="1814830"/>
                  </a:lnTo>
                  <a:lnTo>
                    <a:pt x="0" y="1816100"/>
                  </a:lnTo>
                  <a:lnTo>
                    <a:pt x="0" y="1817370"/>
                  </a:lnTo>
                  <a:lnTo>
                    <a:pt x="93980" y="1817370"/>
                  </a:lnTo>
                  <a:lnTo>
                    <a:pt x="93980" y="1818640"/>
                  </a:lnTo>
                  <a:lnTo>
                    <a:pt x="115570" y="1818640"/>
                  </a:lnTo>
                  <a:lnTo>
                    <a:pt x="115570" y="1817370"/>
                  </a:lnTo>
                  <a:lnTo>
                    <a:pt x="115570" y="1816100"/>
                  </a:lnTo>
                  <a:lnTo>
                    <a:pt x="137160" y="1816100"/>
                  </a:lnTo>
                  <a:lnTo>
                    <a:pt x="137160" y="1814830"/>
                  </a:lnTo>
                  <a:close/>
                </a:path>
                <a:path w="278130" h="1824989">
                  <a:moveTo>
                    <a:pt x="18034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158750" y="1813560"/>
                  </a:lnTo>
                  <a:lnTo>
                    <a:pt x="158750" y="1814830"/>
                  </a:lnTo>
                  <a:lnTo>
                    <a:pt x="180340" y="1814830"/>
                  </a:lnTo>
                  <a:lnTo>
                    <a:pt x="180340" y="1813560"/>
                  </a:lnTo>
                  <a:lnTo>
                    <a:pt x="180340" y="1812290"/>
                  </a:lnTo>
                  <a:close/>
                </a:path>
                <a:path w="278130" h="1824989">
                  <a:moveTo>
                    <a:pt x="245110" y="1808480"/>
                  </a:moveTo>
                  <a:lnTo>
                    <a:pt x="0" y="1808480"/>
                  </a:lnTo>
                  <a:lnTo>
                    <a:pt x="0" y="1809750"/>
                  </a:lnTo>
                  <a:lnTo>
                    <a:pt x="0" y="1811020"/>
                  </a:lnTo>
                  <a:lnTo>
                    <a:pt x="201930" y="1811020"/>
                  </a:lnTo>
                  <a:lnTo>
                    <a:pt x="201930" y="1812290"/>
                  </a:lnTo>
                  <a:lnTo>
                    <a:pt x="223520" y="1812290"/>
                  </a:lnTo>
                  <a:lnTo>
                    <a:pt x="223520" y="1811020"/>
                  </a:lnTo>
                  <a:lnTo>
                    <a:pt x="223520" y="1809750"/>
                  </a:lnTo>
                  <a:lnTo>
                    <a:pt x="245110" y="1809750"/>
                  </a:lnTo>
                  <a:lnTo>
                    <a:pt x="245110" y="1808480"/>
                  </a:lnTo>
                  <a:close/>
                </a:path>
                <a:path w="278130" h="1824989">
                  <a:moveTo>
                    <a:pt x="278130" y="1805940"/>
                  </a:moveTo>
                  <a:lnTo>
                    <a:pt x="0" y="1805940"/>
                  </a:lnTo>
                  <a:lnTo>
                    <a:pt x="0" y="1807210"/>
                  </a:lnTo>
                  <a:lnTo>
                    <a:pt x="266700" y="1807210"/>
                  </a:lnTo>
                  <a:lnTo>
                    <a:pt x="266700" y="1808480"/>
                  </a:lnTo>
                  <a:lnTo>
                    <a:pt x="278130" y="1808480"/>
                  </a:lnTo>
                  <a:lnTo>
                    <a:pt x="278130" y="1807210"/>
                  </a:lnTo>
                  <a:lnTo>
                    <a:pt x="278130" y="1805940"/>
                  </a:lnTo>
                  <a:close/>
                </a:path>
                <a:path w="278130" h="1824989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24989">
                  <a:moveTo>
                    <a:pt x="27813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590"/>
                  </a:lnTo>
                  <a:close/>
                </a:path>
                <a:path w="278130" h="1824989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24989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24989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24989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24989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24989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24989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24989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8130" y="1775460"/>
                  </a:lnTo>
                  <a:lnTo>
                    <a:pt x="278130" y="1774190"/>
                  </a:lnTo>
                  <a:close/>
                </a:path>
                <a:path w="278130" h="1824989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24989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24989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24989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24989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2498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2498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2498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2498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2498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2498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2498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2498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2498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2498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2498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2498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2498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2498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2498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2498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2498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2498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2498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2498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249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249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249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249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249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249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249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249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8249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8249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8249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8249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8249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8249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82498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8249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8249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8249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8249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8249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8249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8249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91920" y="1111249"/>
              <a:ext cx="278130" cy="518159"/>
            </a:xfrm>
            <a:custGeom>
              <a:avLst/>
              <a:gdLst/>
              <a:ahLst/>
              <a:cxnLst/>
              <a:rect l="l" t="t" r="r" b="b"/>
              <a:pathLst>
                <a:path w="278130" h="51816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1816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1816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1816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1816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1816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1816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1816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1816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1816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1816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1816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1816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1816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1816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1816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1816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1816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1816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1816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1816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1816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1816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1816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1816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1816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1816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1816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1816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1816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1816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1816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1816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1816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1816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1816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1816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1816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1816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1816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1816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1816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1816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1816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1816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1816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1816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1816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12520" y="0"/>
              <a:ext cx="279400" cy="1840230"/>
            </a:xfrm>
            <a:custGeom>
              <a:avLst/>
              <a:gdLst/>
              <a:ahLst/>
              <a:cxnLst/>
              <a:rect l="l" t="t" r="r" b="b"/>
              <a:pathLst>
                <a:path w="279400" h="1840230">
                  <a:moveTo>
                    <a:pt x="2540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3810" y="1838960"/>
                  </a:lnTo>
                  <a:lnTo>
                    <a:pt x="3810" y="1840230"/>
                  </a:lnTo>
                  <a:lnTo>
                    <a:pt x="25400" y="1840230"/>
                  </a:lnTo>
                  <a:lnTo>
                    <a:pt x="25400" y="1838960"/>
                  </a:lnTo>
                  <a:lnTo>
                    <a:pt x="25400" y="1837690"/>
                  </a:lnTo>
                  <a:close/>
                </a:path>
                <a:path w="279400" h="1840230">
                  <a:moveTo>
                    <a:pt x="91440" y="1833880"/>
                  </a:moveTo>
                  <a:lnTo>
                    <a:pt x="0" y="1833880"/>
                  </a:lnTo>
                  <a:lnTo>
                    <a:pt x="0" y="1835150"/>
                  </a:lnTo>
                  <a:lnTo>
                    <a:pt x="0" y="1836420"/>
                  </a:lnTo>
                  <a:lnTo>
                    <a:pt x="48260" y="1836420"/>
                  </a:lnTo>
                  <a:lnTo>
                    <a:pt x="48260" y="1837690"/>
                  </a:lnTo>
                  <a:lnTo>
                    <a:pt x="69850" y="1837690"/>
                  </a:lnTo>
                  <a:lnTo>
                    <a:pt x="69850" y="1836420"/>
                  </a:lnTo>
                  <a:lnTo>
                    <a:pt x="69850" y="1835150"/>
                  </a:lnTo>
                  <a:lnTo>
                    <a:pt x="91440" y="1835150"/>
                  </a:lnTo>
                  <a:lnTo>
                    <a:pt x="91440" y="1833880"/>
                  </a:lnTo>
                  <a:close/>
                </a:path>
                <a:path w="279400" h="1840230">
                  <a:moveTo>
                    <a:pt x="13462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113030" y="1832610"/>
                  </a:lnTo>
                  <a:lnTo>
                    <a:pt x="113030" y="1833880"/>
                  </a:lnTo>
                  <a:lnTo>
                    <a:pt x="134620" y="1833880"/>
                  </a:lnTo>
                  <a:lnTo>
                    <a:pt x="134620" y="1832610"/>
                  </a:lnTo>
                  <a:lnTo>
                    <a:pt x="134620" y="1831340"/>
                  </a:lnTo>
                  <a:close/>
                </a:path>
                <a:path w="279400" h="1840230">
                  <a:moveTo>
                    <a:pt x="199390" y="1827530"/>
                  </a:moveTo>
                  <a:lnTo>
                    <a:pt x="0" y="1827530"/>
                  </a:lnTo>
                  <a:lnTo>
                    <a:pt x="0" y="1828800"/>
                  </a:lnTo>
                  <a:lnTo>
                    <a:pt x="0" y="1830070"/>
                  </a:lnTo>
                  <a:lnTo>
                    <a:pt x="156210" y="1830070"/>
                  </a:lnTo>
                  <a:lnTo>
                    <a:pt x="156210" y="1831340"/>
                  </a:lnTo>
                  <a:lnTo>
                    <a:pt x="177800" y="1831340"/>
                  </a:lnTo>
                  <a:lnTo>
                    <a:pt x="177800" y="1830070"/>
                  </a:lnTo>
                  <a:lnTo>
                    <a:pt x="177800" y="1828800"/>
                  </a:lnTo>
                  <a:lnTo>
                    <a:pt x="199390" y="1828800"/>
                  </a:lnTo>
                  <a:lnTo>
                    <a:pt x="199390" y="1827530"/>
                  </a:lnTo>
                  <a:close/>
                </a:path>
                <a:path w="279400" h="1840230">
                  <a:moveTo>
                    <a:pt x="24257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20980" y="1826260"/>
                  </a:lnTo>
                  <a:lnTo>
                    <a:pt x="220980" y="1827530"/>
                  </a:lnTo>
                  <a:lnTo>
                    <a:pt x="242570" y="1827530"/>
                  </a:lnTo>
                  <a:lnTo>
                    <a:pt x="242570" y="1826260"/>
                  </a:lnTo>
                  <a:lnTo>
                    <a:pt x="242570" y="1824990"/>
                  </a:lnTo>
                  <a:close/>
                </a:path>
                <a:path w="279400" h="1840230">
                  <a:moveTo>
                    <a:pt x="27940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64160" y="1823720"/>
                  </a:lnTo>
                  <a:lnTo>
                    <a:pt x="264160" y="1824990"/>
                  </a:lnTo>
                  <a:lnTo>
                    <a:pt x="279400" y="1824990"/>
                  </a:lnTo>
                  <a:lnTo>
                    <a:pt x="279400" y="1823720"/>
                  </a:lnTo>
                  <a:lnTo>
                    <a:pt x="279400" y="1821180"/>
                  </a:lnTo>
                  <a:close/>
                </a:path>
                <a:path w="279400" h="1840230">
                  <a:moveTo>
                    <a:pt x="27940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9400" y="1819910"/>
                  </a:lnTo>
                  <a:lnTo>
                    <a:pt x="279400" y="1818640"/>
                  </a:lnTo>
                  <a:close/>
                </a:path>
                <a:path w="279400" h="1840230">
                  <a:moveTo>
                    <a:pt x="27940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9400" y="1817370"/>
                  </a:lnTo>
                  <a:lnTo>
                    <a:pt x="279400" y="1814830"/>
                  </a:lnTo>
                  <a:close/>
                </a:path>
                <a:path w="279400" h="1840230">
                  <a:moveTo>
                    <a:pt x="27940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9400" y="1813560"/>
                  </a:lnTo>
                  <a:lnTo>
                    <a:pt x="279400" y="1812290"/>
                  </a:lnTo>
                  <a:close/>
                </a:path>
                <a:path w="279400" h="1840230">
                  <a:moveTo>
                    <a:pt x="27940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9400" y="1811020"/>
                  </a:lnTo>
                  <a:lnTo>
                    <a:pt x="279400" y="1808480"/>
                  </a:lnTo>
                  <a:close/>
                </a:path>
                <a:path w="279400" h="1840230">
                  <a:moveTo>
                    <a:pt x="27940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9400" y="1807210"/>
                  </a:lnTo>
                  <a:lnTo>
                    <a:pt x="279400" y="1805952"/>
                  </a:lnTo>
                  <a:close/>
                </a:path>
                <a:path w="279400" h="1840230">
                  <a:moveTo>
                    <a:pt x="27940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9400" y="1804670"/>
                  </a:lnTo>
                  <a:lnTo>
                    <a:pt x="279400" y="1802130"/>
                  </a:lnTo>
                  <a:close/>
                </a:path>
                <a:path w="279400" h="1840230">
                  <a:moveTo>
                    <a:pt x="27940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279400" y="1800860"/>
                  </a:lnTo>
                  <a:lnTo>
                    <a:pt x="279400" y="1799590"/>
                  </a:lnTo>
                  <a:close/>
                </a:path>
                <a:path w="279400" h="1840230">
                  <a:moveTo>
                    <a:pt x="27940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9400" y="1798320"/>
                  </a:lnTo>
                  <a:lnTo>
                    <a:pt x="279400" y="1795780"/>
                  </a:lnTo>
                  <a:close/>
                </a:path>
                <a:path w="279400" h="1840230">
                  <a:moveTo>
                    <a:pt x="27940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9400" y="1794510"/>
                  </a:lnTo>
                  <a:lnTo>
                    <a:pt x="279400" y="1793240"/>
                  </a:lnTo>
                  <a:close/>
                </a:path>
                <a:path w="279400" h="1840230">
                  <a:moveTo>
                    <a:pt x="27940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9400" y="1791970"/>
                  </a:lnTo>
                  <a:lnTo>
                    <a:pt x="279400" y="1789430"/>
                  </a:lnTo>
                  <a:close/>
                </a:path>
                <a:path w="279400" h="1840230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40230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40230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40230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40230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9400" y="1775460"/>
                  </a:lnTo>
                  <a:lnTo>
                    <a:pt x="279400" y="1774190"/>
                  </a:lnTo>
                  <a:close/>
                </a:path>
                <a:path w="279400" h="1840230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40230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40230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40230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40230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40230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40230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40230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40230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40230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4023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4023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4023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4023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4023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4023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4023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4023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4023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4023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4023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4023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4023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4023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4023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4023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4023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84023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84023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84023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84023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84023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84023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84023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84023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84023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84023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84023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84023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84023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84023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84023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12520" y="1111249"/>
              <a:ext cx="279400" cy="534670"/>
            </a:xfrm>
            <a:custGeom>
              <a:avLst/>
              <a:gdLst/>
              <a:ahLst/>
              <a:cxnLst/>
              <a:rect l="l" t="t" r="r" b="b"/>
              <a:pathLst>
                <a:path w="279400" h="534669">
                  <a:moveTo>
                    <a:pt x="27940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9400" y="534670"/>
                  </a:lnTo>
                  <a:lnTo>
                    <a:pt x="279400" y="532130"/>
                  </a:lnTo>
                  <a:close/>
                </a:path>
                <a:path w="279400" h="534669">
                  <a:moveTo>
                    <a:pt x="27940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9400" y="530860"/>
                  </a:lnTo>
                  <a:lnTo>
                    <a:pt x="279400" y="529590"/>
                  </a:lnTo>
                  <a:close/>
                </a:path>
                <a:path w="279400" h="534669">
                  <a:moveTo>
                    <a:pt x="27940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9400" y="528320"/>
                  </a:lnTo>
                  <a:lnTo>
                    <a:pt x="279400" y="525780"/>
                  </a:lnTo>
                  <a:close/>
                </a:path>
                <a:path w="279400" h="534669">
                  <a:moveTo>
                    <a:pt x="27940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9400" y="524510"/>
                  </a:lnTo>
                  <a:lnTo>
                    <a:pt x="279400" y="523240"/>
                  </a:lnTo>
                  <a:close/>
                </a:path>
                <a:path w="279400" h="534669">
                  <a:moveTo>
                    <a:pt x="27940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9400" y="521970"/>
                  </a:lnTo>
                  <a:lnTo>
                    <a:pt x="279400" y="519430"/>
                  </a:lnTo>
                  <a:close/>
                </a:path>
                <a:path w="279400" h="534669">
                  <a:moveTo>
                    <a:pt x="27940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9400" y="518160"/>
                  </a:lnTo>
                  <a:lnTo>
                    <a:pt x="279400" y="516890"/>
                  </a:lnTo>
                  <a:close/>
                </a:path>
                <a:path w="279400" h="534669">
                  <a:moveTo>
                    <a:pt x="27940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9400" y="515620"/>
                  </a:lnTo>
                  <a:lnTo>
                    <a:pt x="279400" y="513080"/>
                  </a:lnTo>
                  <a:close/>
                </a:path>
                <a:path w="279400" h="534669">
                  <a:moveTo>
                    <a:pt x="27940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9400" y="511810"/>
                  </a:lnTo>
                  <a:lnTo>
                    <a:pt x="279400" y="510540"/>
                  </a:lnTo>
                  <a:close/>
                </a:path>
                <a:path w="279400" h="534669">
                  <a:moveTo>
                    <a:pt x="27940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9400" y="509270"/>
                  </a:lnTo>
                  <a:lnTo>
                    <a:pt x="279400" y="506730"/>
                  </a:lnTo>
                  <a:close/>
                </a:path>
                <a:path w="279400" h="534669">
                  <a:moveTo>
                    <a:pt x="27940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9400" y="505460"/>
                  </a:lnTo>
                  <a:lnTo>
                    <a:pt x="279400" y="504190"/>
                  </a:lnTo>
                  <a:close/>
                </a:path>
                <a:path w="279400" h="534669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34669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34669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34669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34669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34669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34669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34669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34669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34669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34669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34669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34669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34669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34669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34669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34669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3466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3466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3466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3466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3466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3466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3466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3466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3466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3466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3466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3466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3466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3466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3466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3466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3466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3466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3466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3466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3466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3466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3466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3466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3466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3466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4390" y="0"/>
              <a:ext cx="278130" cy="1856739"/>
            </a:xfrm>
            <a:custGeom>
              <a:avLst/>
              <a:gdLst/>
              <a:ahLst/>
              <a:cxnLst/>
              <a:rect l="l" t="t" r="r" b="b"/>
              <a:pathLst>
                <a:path w="278130" h="1856739">
                  <a:moveTo>
                    <a:pt x="44450" y="1852930"/>
                  </a:moveTo>
                  <a:lnTo>
                    <a:pt x="0" y="1852930"/>
                  </a:lnTo>
                  <a:lnTo>
                    <a:pt x="0" y="1854200"/>
                  </a:lnTo>
                  <a:lnTo>
                    <a:pt x="0" y="1855470"/>
                  </a:lnTo>
                  <a:lnTo>
                    <a:pt x="1270" y="1855470"/>
                  </a:lnTo>
                  <a:lnTo>
                    <a:pt x="1270" y="1856740"/>
                  </a:lnTo>
                  <a:lnTo>
                    <a:pt x="22860" y="1856740"/>
                  </a:lnTo>
                  <a:lnTo>
                    <a:pt x="22860" y="1855470"/>
                  </a:lnTo>
                  <a:lnTo>
                    <a:pt x="22860" y="1854200"/>
                  </a:lnTo>
                  <a:lnTo>
                    <a:pt x="44450" y="1854200"/>
                  </a:lnTo>
                  <a:lnTo>
                    <a:pt x="44450" y="1852930"/>
                  </a:lnTo>
                  <a:close/>
                </a:path>
                <a:path w="278130" h="1856739">
                  <a:moveTo>
                    <a:pt x="8763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66040" y="1851660"/>
                  </a:lnTo>
                  <a:lnTo>
                    <a:pt x="66040" y="1852930"/>
                  </a:lnTo>
                  <a:lnTo>
                    <a:pt x="87630" y="1852930"/>
                  </a:lnTo>
                  <a:lnTo>
                    <a:pt x="87630" y="1851660"/>
                  </a:lnTo>
                  <a:lnTo>
                    <a:pt x="87630" y="1850390"/>
                  </a:lnTo>
                  <a:close/>
                </a:path>
                <a:path w="278130" h="1856739">
                  <a:moveTo>
                    <a:pt x="152400" y="1846580"/>
                  </a:moveTo>
                  <a:lnTo>
                    <a:pt x="0" y="1846580"/>
                  </a:lnTo>
                  <a:lnTo>
                    <a:pt x="0" y="1847850"/>
                  </a:lnTo>
                  <a:lnTo>
                    <a:pt x="0" y="1849120"/>
                  </a:lnTo>
                  <a:lnTo>
                    <a:pt x="109220" y="1849120"/>
                  </a:lnTo>
                  <a:lnTo>
                    <a:pt x="109220" y="1850390"/>
                  </a:lnTo>
                  <a:lnTo>
                    <a:pt x="130810" y="1850390"/>
                  </a:lnTo>
                  <a:lnTo>
                    <a:pt x="130810" y="1849120"/>
                  </a:lnTo>
                  <a:lnTo>
                    <a:pt x="130810" y="1847850"/>
                  </a:lnTo>
                  <a:lnTo>
                    <a:pt x="152400" y="1847850"/>
                  </a:lnTo>
                  <a:lnTo>
                    <a:pt x="152400" y="1846580"/>
                  </a:lnTo>
                  <a:close/>
                </a:path>
                <a:path w="278130" h="1856739">
                  <a:moveTo>
                    <a:pt x="195580" y="1844040"/>
                  </a:moveTo>
                  <a:lnTo>
                    <a:pt x="0" y="1844040"/>
                  </a:lnTo>
                  <a:lnTo>
                    <a:pt x="0" y="1845310"/>
                  </a:lnTo>
                  <a:lnTo>
                    <a:pt x="173990" y="1845310"/>
                  </a:lnTo>
                  <a:lnTo>
                    <a:pt x="173990" y="1846580"/>
                  </a:lnTo>
                  <a:lnTo>
                    <a:pt x="195580" y="1846580"/>
                  </a:lnTo>
                  <a:lnTo>
                    <a:pt x="195580" y="1845310"/>
                  </a:lnTo>
                  <a:lnTo>
                    <a:pt x="195580" y="1844040"/>
                  </a:lnTo>
                  <a:close/>
                </a:path>
                <a:path w="278130" h="1856739">
                  <a:moveTo>
                    <a:pt x="260350" y="1840230"/>
                  </a:moveTo>
                  <a:lnTo>
                    <a:pt x="0" y="1840230"/>
                  </a:lnTo>
                  <a:lnTo>
                    <a:pt x="0" y="1841500"/>
                  </a:lnTo>
                  <a:lnTo>
                    <a:pt x="0" y="1842770"/>
                  </a:lnTo>
                  <a:lnTo>
                    <a:pt x="217170" y="1842770"/>
                  </a:lnTo>
                  <a:lnTo>
                    <a:pt x="217170" y="1844040"/>
                  </a:lnTo>
                  <a:lnTo>
                    <a:pt x="238760" y="1844040"/>
                  </a:lnTo>
                  <a:lnTo>
                    <a:pt x="238760" y="1842770"/>
                  </a:lnTo>
                  <a:lnTo>
                    <a:pt x="238760" y="1841500"/>
                  </a:lnTo>
                  <a:lnTo>
                    <a:pt x="260350" y="1841500"/>
                  </a:lnTo>
                  <a:lnTo>
                    <a:pt x="260350" y="1840230"/>
                  </a:lnTo>
                  <a:close/>
                </a:path>
                <a:path w="278130" h="1856739">
                  <a:moveTo>
                    <a:pt x="27813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8130" y="1838960"/>
                  </a:lnTo>
                  <a:lnTo>
                    <a:pt x="278130" y="1837690"/>
                  </a:lnTo>
                  <a:close/>
                </a:path>
                <a:path w="278130" h="1856739">
                  <a:moveTo>
                    <a:pt x="27813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8130" y="1836420"/>
                  </a:lnTo>
                  <a:lnTo>
                    <a:pt x="278130" y="1833880"/>
                  </a:lnTo>
                  <a:close/>
                </a:path>
                <a:path w="278130" h="1856739">
                  <a:moveTo>
                    <a:pt x="27813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8130" y="1832610"/>
                  </a:lnTo>
                  <a:lnTo>
                    <a:pt x="278130" y="1831340"/>
                  </a:lnTo>
                  <a:close/>
                </a:path>
                <a:path w="278130" h="1856739">
                  <a:moveTo>
                    <a:pt x="27813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8130" y="1830070"/>
                  </a:lnTo>
                  <a:lnTo>
                    <a:pt x="278130" y="1827530"/>
                  </a:lnTo>
                  <a:close/>
                </a:path>
                <a:path w="278130" h="1856739">
                  <a:moveTo>
                    <a:pt x="27813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8130" y="1826260"/>
                  </a:lnTo>
                  <a:lnTo>
                    <a:pt x="278130" y="1824990"/>
                  </a:lnTo>
                  <a:close/>
                </a:path>
                <a:path w="278130" h="1856739">
                  <a:moveTo>
                    <a:pt x="27813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8130" y="1823720"/>
                  </a:lnTo>
                  <a:lnTo>
                    <a:pt x="278130" y="1821180"/>
                  </a:lnTo>
                  <a:close/>
                </a:path>
                <a:path w="278130" h="1856739">
                  <a:moveTo>
                    <a:pt x="27813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8130" y="1819910"/>
                  </a:lnTo>
                  <a:lnTo>
                    <a:pt x="278130" y="1818640"/>
                  </a:lnTo>
                  <a:close/>
                </a:path>
                <a:path w="278130" h="1856739">
                  <a:moveTo>
                    <a:pt x="27813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8130" y="1817370"/>
                  </a:lnTo>
                  <a:lnTo>
                    <a:pt x="278130" y="1814830"/>
                  </a:lnTo>
                  <a:close/>
                </a:path>
                <a:path w="278130" h="1856739">
                  <a:moveTo>
                    <a:pt x="27813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8130" y="1813560"/>
                  </a:lnTo>
                  <a:lnTo>
                    <a:pt x="278130" y="1812290"/>
                  </a:lnTo>
                  <a:close/>
                </a:path>
                <a:path w="278130" h="1856739">
                  <a:moveTo>
                    <a:pt x="27813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8130" y="1811020"/>
                  </a:lnTo>
                  <a:lnTo>
                    <a:pt x="278130" y="1808480"/>
                  </a:lnTo>
                  <a:close/>
                </a:path>
                <a:path w="278130" h="1856739">
                  <a:moveTo>
                    <a:pt x="27813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8130" y="1807210"/>
                  </a:lnTo>
                  <a:lnTo>
                    <a:pt x="278130" y="1805952"/>
                  </a:lnTo>
                  <a:close/>
                </a:path>
                <a:path w="278130" h="1856739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56739">
                  <a:moveTo>
                    <a:pt x="27813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602"/>
                  </a:lnTo>
                  <a:close/>
                </a:path>
                <a:path w="278130" h="1856739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56739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56739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56739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56739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56739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56739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56739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8130" y="1775472"/>
                  </a:lnTo>
                  <a:lnTo>
                    <a:pt x="278130" y="1774190"/>
                  </a:lnTo>
                  <a:close/>
                </a:path>
                <a:path w="278130" h="1856739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56739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56739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56739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56739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5673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5673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5673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5673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5673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5673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5673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5673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5673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5673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5673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5673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5673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5673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5673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5673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5673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5673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5673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5673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5673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5673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5673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5673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5673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5673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5673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5673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85673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85673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85673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85673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4390" y="1111249"/>
              <a:ext cx="278130" cy="549910"/>
            </a:xfrm>
            <a:custGeom>
              <a:avLst/>
              <a:gdLst/>
              <a:ahLst/>
              <a:cxnLst/>
              <a:rect l="l" t="t" r="r" b="b"/>
              <a:pathLst>
                <a:path w="278130" h="549910">
                  <a:moveTo>
                    <a:pt x="27813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8130" y="549910"/>
                  </a:lnTo>
                  <a:lnTo>
                    <a:pt x="278130" y="548640"/>
                  </a:lnTo>
                  <a:close/>
                </a:path>
                <a:path w="278130" h="549910">
                  <a:moveTo>
                    <a:pt x="27813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8130" y="547370"/>
                  </a:lnTo>
                  <a:lnTo>
                    <a:pt x="278130" y="544830"/>
                  </a:lnTo>
                  <a:close/>
                </a:path>
                <a:path w="278130" h="549910">
                  <a:moveTo>
                    <a:pt x="27813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8130" y="543560"/>
                  </a:lnTo>
                  <a:lnTo>
                    <a:pt x="278130" y="542290"/>
                  </a:lnTo>
                  <a:close/>
                </a:path>
                <a:path w="278130" h="549910">
                  <a:moveTo>
                    <a:pt x="27813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8130" y="541020"/>
                  </a:lnTo>
                  <a:lnTo>
                    <a:pt x="278130" y="538480"/>
                  </a:lnTo>
                  <a:close/>
                </a:path>
                <a:path w="278130" h="549910">
                  <a:moveTo>
                    <a:pt x="27813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8130" y="537210"/>
                  </a:lnTo>
                  <a:lnTo>
                    <a:pt x="278130" y="535952"/>
                  </a:lnTo>
                  <a:close/>
                </a:path>
                <a:path w="278130" h="549910">
                  <a:moveTo>
                    <a:pt x="27813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8130" y="534670"/>
                  </a:lnTo>
                  <a:lnTo>
                    <a:pt x="278130" y="532130"/>
                  </a:lnTo>
                  <a:close/>
                </a:path>
                <a:path w="278130" h="549910">
                  <a:moveTo>
                    <a:pt x="27813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8130" y="530860"/>
                  </a:lnTo>
                  <a:lnTo>
                    <a:pt x="278130" y="529590"/>
                  </a:lnTo>
                  <a:close/>
                </a:path>
                <a:path w="278130" h="549910">
                  <a:moveTo>
                    <a:pt x="27813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8130" y="528320"/>
                  </a:lnTo>
                  <a:lnTo>
                    <a:pt x="278130" y="525780"/>
                  </a:lnTo>
                  <a:close/>
                </a:path>
                <a:path w="278130" h="549910">
                  <a:moveTo>
                    <a:pt x="27813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8130" y="524510"/>
                  </a:lnTo>
                  <a:lnTo>
                    <a:pt x="278130" y="523240"/>
                  </a:lnTo>
                  <a:close/>
                </a:path>
                <a:path w="278130" h="549910">
                  <a:moveTo>
                    <a:pt x="27813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8130" y="521970"/>
                  </a:lnTo>
                  <a:lnTo>
                    <a:pt x="278130" y="519430"/>
                  </a:lnTo>
                  <a:close/>
                </a:path>
                <a:path w="278130" h="54991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4991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4991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4991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4991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4991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4991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4991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4991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4991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4991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4991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4991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4991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4991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4991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4991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4991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4991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4991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4991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4991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4991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4991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4991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4991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4991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4991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4991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4991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4991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4991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4991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4991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4991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4991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4991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4991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4991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4991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4991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4991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4991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4991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4991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4991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4991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4991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6260" y="0"/>
              <a:ext cx="278130" cy="1871980"/>
            </a:xfrm>
            <a:custGeom>
              <a:avLst/>
              <a:gdLst/>
              <a:ahLst/>
              <a:cxnLst/>
              <a:rect l="l" t="t" r="r" b="b"/>
              <a:pathLst>
                <a:path w="278130" h="1871980">
                  <a:moveTo>
                    <a:pt x="4064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19050" y="1870710"/>
                  </a:lnTo>
                  <a:lnTo>
                    <a:pt x="19050" y="1871980"/>
                  </a:lnTo>
                  <a:lnTo>
                    <a:pt x="40640" y="1871980"/>
                  </a:lnTo>
                  <a:lnTo>
                    <a:pt x="40640" y="1870710"/>
                  </a:lnTo>
                  <a:lnTo>
                    <a:pt x="40640" y="1869440"/>
                  </a:lnTo>
                  <a:close/>
                </a:path>
                <a:path w="278130" h="1871980">
                  <a:moveTo>
                    <a:pt x="105410" y="1865630"/>
                  </a:moveTo>
                  <a:lnTo>
                    <a:pt x="0" y="1865630"/>
                  </a:lnTo>
                  <a:lnTo>
                    <a:pt x="0" y="1866900"/>
                  </a:lnTo>
                  <a:lnTo>
                    <a:pt x="0" y="1868170"/>
                  </a:lnTo>
                  <a:lnTo>
                    <a:pt x="62230" y="1868170"/>
                  </a:lnTo>
                  <a:lnTo>
                    <a:pt x="62230" y="1869440"/>
                  </a:lnTo>
                  <a:lnTo>
                    <a:pt x="83820" y="1869440"/>
                  </a:lnTo>
                  <a:lnTo>
                    <a:pt x="83820" y="1868170"/>
                  </a:lnTo>
                  <a:lnTo>
                    <a:pt x="83820" y="1866900"/>
                  </a:lnTo>
                  <a:lnTo>
                    <a:pt x="105410" y="1866900"/>
                  </a:lnTo>
                  <a:lnTo>
                    <a:pt x="105410" y="1865630"/>
                  </a:lnTo>
                  <a:close/>
                </a:path>
                <a:path w="278130" h="1871980">
                  <a:moveTo>
                    <a:pt x="14859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127000" y="1864360"/>
                  </a:lnTo>
                  <a:lnTo>
                    <a:pt x="127000" y="1865630"/>
                  </a:lnTo>
                  <a:lnTo>
                    <a:pt x="148590" y="1865630"/>
                  </a:lnTo>
                  <a:lnTo>
                    <a:pt x="148590" y="1864360"/>
                  </a:lnTo>
                  <a:lnTo>
                    <a:pt x="148590" y="1863090"/>
                  </a:lnTo>
                  <a:close/>
                </a:path>
                <a:path w="278130" h="1871980">
                  <a:moveTo>
                    <a:pt x="213360" y="1859280"/>
                  </a:moveTo>
                  <a:lnTo>
                    <a:pt x="0" y="1859280"/>
                  </a:lnTo>
                  <a:lnTo>
                    <a:pt x="0" y="1860550"/>
                  </a:lnTo>
                  <a:lnTo>
                    <a:pt x="0" y="1861820"/>
                  </a:lnTo>
                  <a:lnTo>
                    <a:pt x="170180" y="1861820"/>
                  </a:lnTo>
                  <a:lnTo>
                    <a:pt x="170180" y="1863090"/>
                  </a:lnTo>
                  <a:lnTo>
                    <a:pt x="191770" y="1863090"/>
                  </a:lnTo>
                  <a:lnTo>
                    <a:pt x="191770" y="1861820"/>
                  </a:lnTo>
                  <a:lnTo>
                    <a:pt x="191770" y="1860550"/>
                  </a:lnTo>
                  <a:lnTo>
                    <a:pt x="213360" y="1860550"/>
                  </a:lnTo>
                  <a:lnTo>
                    <a:pt x="213360" y="1859280"/>
                  </a:lnTo>
                  <a:close/>
                </a:path>
                <a:path w="278130" h="1871980">
                  <a:moveTo>
                    <a:pt x="25654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34950" y="1858010"/>
                  </a:lnTo>
                  <a:lnTo>
                    <a:pt x="234950" y="1859280"/>
                  </a:lnTo>
                  <a:lnTo>
                    <a:pt x="256540" y="1859280"/>
                  </a:lnTo>
                  <a:lnTo>
                    <a:pt x="256540" y="1858010"/>
                  </a:lnTo>
                  <a:lnTo>
                    <a:pt x="256540" y="1856740"/>
                  </a:lnTo>
                  <a:close/>
                </a:path>
                <a:path w="278130" h="1871980">
                  <a:moveTo>
                    <a:pt x="27813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8130" y="1855470"/>
                  </a:lnTo>
                  <a:lnTo>
                    <a:pt x="278130" y="1852930"/>
                  </a:lnTo>
                  <a:close/>
                </a:path>
                <a:path w="278130" h="1871980">
                  <a:moveTo>
                    <a:pt x="27813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8130" y="1851660"/>
                  </a:lnTo>
                  <a:lnTo>
                    <a:pt x="278130" y="1850390"/>
                  </a:lnTo>
                  <a:close/>
                </a:path>
                <a:path w="278130" h="1871980">
                  <a:moveTo>
                    <a:pt x="27813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8130" y="1849120"/>
                  </a:lnTo>
                  <a:lnTo>
                    <a:pt x="278130" y="1846580"/>
                  </a:lnTo>
                  <a:close/>
                </a:path>
                <a:path w="278130" h="1871980">
                  <a:moveTo>
                    <a:pt x="27813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8130" y="1845322"/>
                  </a:lnTo>
                  <a:lnTo>
                    <a:pt x="278130" y="1844040"/>
                  </a:lnTo>
                  <a:close/>
                </a:path>
                <a:path w="278130" h="1871980">
                  <a:moveTo>
                    <a:pt x="27813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8130" y="1842770"/>
                  </a:lnTo>
                  <a:lnTo>
                    <a:pt x="278130" y="1840230"/>
                  </a:lnTo>
                  <a:close/>
                </a:path>
                <a:path w="278130" h="1871980">
                  <a:moveTo>
                    <a:pt x="27813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8130" y="1838960"/>
                  </a:lnTo>
                  <a:lnTo>
                    <a:pt x="278130" y="1837690"/>
                  </a:lnTo>
                  <a:close/>
                </a:path>
                <a:path w="278130" h="1871980">
                  <a:moveTo>
                    <a:pt x="27813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8130" y="1836420"/>
                  </a:lnTo>
                  <a:lnTo>
                    <a:pt x="278130" y="1833880"/>
                  </a:lnTo>
                  <a:close/>
                </a:path>
                <a:path w="278130" h="1871980">
                  <a:moveTo>
                    <a:pt x="27813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8130" y="1832610"/>
                  </a:lnTo>
                  <a:lnTo>
                    <a:pt x="278130" y="1831340"/>
                  </a:lnTo>
                  <a:close/>
                </a:path>
                <a:path w="278130" h="1871980">
                  <a:moveTo>
                    <a:pt x="27813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8130" y="1830070"/>
                  </a:lnTo>
                  <a:lnTo>
                    <a:pt x="278130" y="1827530"/>
                  </a:lnTo>
                  <a:close/>
                </a:path>
                <a:path w="278130" h="1871980">
                  <a:moveTo>
                    <a:pt x="27813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8130" y="1826260"/>
                  </a:lnTo>
                  <a:lnTo>
                    <a:pt x="278130" y="1824990"/>
                  </a:lnTo>
                  <a:close/>
                </a:path>
                <a:path w="278130" h="1871980">
                  <a:moveTo>
                    <a:pt x="27813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8130" y="1823720"/>
                  </a:lnTo>
                  <a:lnTo>
                    <a:pt x="278130" y="1821180"/>
                  </a:lnTo>
                  <a:close/>
                </a:path>
                <a:path w="278130" h="1871980">
                  <a:moveTo>
                    <a:pt x="27813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8130" y="1819910"/>
                  </a:lnTo>
                  <a:lnTo>
                    <a:pt x="278130" y="1818640"/>
                  </a:lnTo>
                  <a:close/>
                </a:path>
                <a:path w="278130" h="1871980">
                  <a:moveTo>
                    <a:pt x="27813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8130" y="1817370"/>
                  </a:lnTo>
                  <a:lnTo>
                    <a:pt x="278130" y="1814830"/>
                  </a:lnTo>
                  <a:close/>
                </a:path>
                <a:path w="278130" h="1871980">
                  <a:moveTo>
                    <a:pt x="27813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8130" y="1813560"/>
                  </a:lnTo>
                  <a:lnTo>
                    <a:pt x="278130" y="1812290"/>
                  </a:lnTo>
                  <a:close/>
                </a:path>
                <a:path w="278130" h="1871980">
                  <a:moveTo>
                    <a:pt x="27813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8130" y="1811020"/>
                  </a:lnTo>
                  <a:lnTo>
                    <a:pt x="278130" y="1808480"/>
                  </a:lnTo>
                  <a:close/>
                </a:path>
                <a:path w="278130" h="1871980">
                  <a:moveTo>
                    <a:pt x="27813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8130" y="1807210"/>
                  </a:lnTo>
                  <a:lnTo>
                    <a:pt x="278130" y="1805952"/>
                  </a:lnTo>
                  <a:close/>
                </a:path>
                <a:path w="278130" h="1871980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71980">
                  <a:moveTo>
                    <a:pt x="27813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602"/>
                  </a:lnTo>
                  <a:close/>
                </a:path>
                <a:path w="278130" h="1871980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71980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71980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71980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71980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71980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71980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71980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8130" y="1775472"/>
                  </a:lnTo>
                  <a:lnTo>
                    <a:pt x="278130" y="1774190"/>
                  </a:lnTo>
                  <a:close/>
                </a:path>
                <a:path w="278130" h="1871980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71980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71980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71980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71980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71980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71980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71980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71980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71980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71980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71980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71980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71980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71980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71980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71980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71980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71980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71980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71980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71980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71980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71980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71980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71980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71980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71980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71980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71980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7198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7198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719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260" y="1111249"/>
              <a:ext cx="278130" cy="562610"/>
            </a:xfrm>
            <a:custGeom>
              <a:avLst/>
              <a:gdLst/>
              <a:ahLst/>
              <a:cxnLst/>
              <a:rect l="l" t="t" r="r" b="b"/>
              <a:pathLst>
                <a:path w="278130" h="562610">
                  <a:moveTo>
                    <a:pt x="278130" y="561340"/>
                  </a:moveTo>
                  <a:lnTo>
                    <a:pt x="0" y="561340"/>
                  </a:lnTo>
                  <a:lnTo>
                    <a:pt x="0" y="562610"/>
                  </a:lnTo>
                  <a:lnTo>
                    <a:pt x="278130" y="562610"/>
                  </a:lnTo>
                  <a:lnTo>
                    <a:pt x="278130" y="561340"/>
                  </a:lnTo>
                  <a:close/>
                </a:path>
                <a:path w="278130" h="562610">
                  <a:moveTo>
                    <a:pt x="278130" y="557530"/>
                  </a:moveTo>
                  <a:lnTo>
                    <a:pt x="0" y="557530"/>
                  </a:lnTo>
                  <a:lnTo>
                    <a:pt x="0" y="560070"/>
                  </a:lnTo>
                  <a:lnTo>
                    <a:pt x="278130" y="560070"/>
                  </a:lnTo>
                  <a:lnTo>
                    <a:pt x="278130" y="557530"/>
                  </a:lnTo>
                  <a:close/>
                </a:path>
                <a:path w="278130" h="562610">
                  <a:moveTo>
                    <a:pt x="278130" y="554990"/>
                  </a:moveTo>
                  <a:lnTo>
                    <a:pt x="0" y="554990"/>
                  </a:lnTo>
                  <a:lnTo>
                    <a:pt x="0" y="556272"/>
                  </a:lnTo>
                  <a:lnTo>
                    <a:pt x="278130" y="556272"/>
                  </a:lnTo>
                  <a:lnTo>
                    <a:pt x="278130" y="554990"/>
                  </a:lnTo>
                  <a:close/>
                </a:path>
                <a:path w="278130" h="562610">
                  <a:moveTo>
                    <a:pt x="278130" y="551180"/>
                  </a:moveTo>
                  <a:lnTo>
                    <a:pt x="0" y="551180"/>
                  </a:lnTo>
                  <a:lnTo>
                    <a:pt x="0" y="553720"/>
                  </a:lnTo>
                  <a:lnTo>
                    <a:pt x="278130" y="553720"/>
                  </a:lnTo>
                  <a:lnTo>
                    <a:pt x="278130" y="551180"/>
                  </a:lnTo>
                  <a:close/>
                </a:path>
                <a:path w="278130" h="562610">
                  <a:moveTo>
                    <a:pt x="27813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8130" y="549910"/>
                  </a:lnTo>
                  <a:lnTo>
                    <a:pt x="278130" y="548640"/>
                  </a:lnTo>
                  <a:close/>
                </a:path>
                <a:path w="278130" h="562610">
                  <a:moveTo>
                    <a:pt x="27813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8130" y="547370"/>
                  </a:lnTo>
                  <a:lnTo>
                    <a:pt x="278130" y="544830"/>
                  </a:lnTo>
                  <a:close/>
                </a:path>
                <a:path w="278130" h="562610">
                  <a:moveTo>
                    <a:pt x="27813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8130" y="543560"/>
                  </a:lnTo>
                  <a:lnTo>
                    <a:pt x="278130" y="542290"/>
                  </a:lnTo>
                  <a:close/>
                </a:path>
                <a:path w="278130" h="562610">
                  <a:moveTo>
                    <a:pt x="27813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8130" y="541020"/>
                  </a:lnTo>
                  <a:lnTo>
                    <a:pt x="278130" y="538480"/>
                  </a:lnTo>
                  <a:close/>
                </a:path>
                <a:path w="278130" h="562610">
                  <a:moveTo>
                    <a:pt x="27813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8130" y="537210"/>
                  </a:lnTo>
                  <a:lnTo>
                    <a:pt x="278130" y="535952"/>
                  </a:lnTo>
                  <a:close/>
                </a:path>
                <a:path w="278130" h="562610">
                  <a:moveTo>
                    <a:pt x="27813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8130" y="534670"/>
                  </a:lnTo>
                  <a:lnTo>
                    <a:pt x="278130" y="532130"/>
                  </a:lnTo>
                  <a:close/>
                </a:path>
                <a:path w="278130" h="562610">
                  <a:moveTo>
                    <a:pt x="27813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8130" y="530860"/>
                  </a:lnTo>
                  <a:lnTo>
                    <a:pt x="278130" y="529590"/>
                  </a:lnTo>
                  <a:close/>
                </a:path>
                <a:path w="278130" h="562610">
                  <a:moveTo>
                    <a:pt x="27813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8130" y="528320"/>
                  </a:lnTo>
                  <a:lnTo>
                    <a:pt x="278130" y="525780"/>
                  </a:lnTo>
                  <a:close/>
                </a:path>
                <a:path w="278130" h="562610">
                  <a:moveTo>
                    <a:pt x="27813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8130" y="524510"/>
                  </a:lnTo>
                  <a:lnTo>
                    <a:pt x="278130" y="523240"/>
                  </a:lnTo>
                  <a:close/>
                </a:path>
                <a:path w="278130" h="562610">
                  <a:moveTo>
                    <a:pt x="27813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8130" y="521970"/>
                  </a:lnTo>
                  <a:lnTo>
                    <a:pt x="278130" y="519430"/>
                  </a:lnTo>
                  <a:close/>
                </a:path>
                <a:path w="278130" h="56261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6261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6261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6261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6261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6261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6261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6261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6261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6261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6261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6261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6261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6261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6261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6261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6261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6261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6261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6261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6261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6261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6261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6261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6261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6261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6261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6261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6261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6261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6261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6261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6261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6261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6261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6261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6261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6261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6261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6261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6261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6261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6261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6261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6261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6261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6261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6261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6860" y="0"/>
              <a:ext cx="279400" cy="1888489"/>
            </a:xfrm>
            <a:custGeom>
              <a:avLst/>
              <a:gdLst/>
              <a:ahLst/>
              <a:cxnLst/>
              <a:rect l="l" t="t" r="r" b="b"/>
              <a:pathLst>
                <a:path w="279400" h="1888489">
                  <a:moveTo>
                    <a:pt x="59690" y="1884680"/>
                  </a:moveTo>
                  <a:lnTo>
                    <a:pt x="0" y="1884680"/>
                  </a:lnTo>
                  <a:lnTo>
                    <a:pt x="0" y="1885950"/>
                  </a:lnTo>
                  <a:lnTo>
                    <a:pt x="0" y="1887220"/>
                  </a:lnTo>
                  <a:lnTo>
                    <a:pt x="16510" y="1887220"/>
                  </a:lnTo>
                  <a:lnTo>
                    <a:pt x="16510" y="1888490"/>
                  </a:lnTo>
                  <a:lnTo>
                    <a:pt x="38100" y="1888490"/>
                  </a:lnTo>
                  <a:lnTo>
                    <a:pt x="38100" y="1887220"/>
                  </a:lnTo>
                  <a:lnTo>
                    <a:pt x="38100" y="1885950"/>
                  </a:lnTo>
                  <a:lnTo>
                    <a:pt x="59690" y="1885950"/>
                  </a:lnTo>
                  <a:lnTo>
                    <a:pt x="59690" y="1884680"/>
                  </a:lnTo>
                  <a:close/>
                </a:path>
                <a:path w="279400" h="1888489">
                  <a:moveTo>
                    <a:pt x="102870" y="1882140"/>
                  </a:moveTo>
                  <a:lnTo>
                    <a:pt x="0" y="1882140"/>
                  </a:lnTo>
                  <a:lnTo>
                    <a:pt x="0" y="1883410"/>
                  </a:lnTo>
                  <a:lnTo>
                    <a:pt x="81280" y="1883410"/>
                  </a:lnTo>
                  <a:lnTo>
                    <a:pt x="81280" y="1884680"/>
                  </a:lnTo>
                  <a:lnTo>
                    <a:pt x="102870" y="1884680"/>
                  </a:lnTo>
                  <a:lnTo>
                    <a:pt x="102870" y="1883410"/>
                  </a:lnTo>
                  <a:lnTo>
                    <a:pt x="102870" y="1882140"/>
                  </a:lnTo>
                  <a:close/>
                </a:path>
                <a:path w="279400" h="1888489">
                  <a:moveTo>
                    <a:pt x="167640" y="1878330"/>
                  </a:moveTo>
                  <a:lnTo>
                    <a:pt x="0" y="1878330"/>
                  </a:lnTo>
                  <a:lnTo>
                    <a:pt x="0" y="1879600"/>
                  </a:lnTo>
                  <a:lnTo>
                    <a:pt x="0" y="1880870"/>
                  </a:lnTo>
                  <a:lnTo>
                    <a:pt x="124460" y="1880870"/>
                  </a:lnTo>
                  <a:lnTo>
                    <a:pt x="124460" y="1882140"/>
                  </a:lnTo>
                  <a:lnTo>
                    <a:pt x="146050" y="1882140"/>
                  </a:lnTo>
                  <a:lnTo>
                    <a:pt x="146050" y="1880870"/>
                  </a:lnTo>
                  <a:lnTo>
                    <a:pt x="146050" y="1879600"/>
                  </a:lnTo>
                  <a:lnTo>
                    <a:pt x="167640" y="1879600"/>
                  </a:lnTo>
                  <a:lnTo>
                    <a:pt x="167640" y="1878330"/>
                  </a:lnTo>
                  <a:close/>
                </a:path>
                <a:path w="279400" h="1888489">
                  <a:moveTo>
                    <a:pt x="210820" y="1875790"/>
                  </a:moveTo>
                  <a:lnTo>
                    <a:pt x="0" y="1875790"/>
                  </a:lnTo>
                  <a:lnTo>
                    <a:pt x="0" y="1877060"/>
                  </a:lnTo>
                  <a:lnTo>
                    <a:pt x="189230" y="1877060"/>
                  </a:lnTo>
                  <a:lnTo>
                    <a:pt x="189230" y="1878330"/>
                  </a:lnTo>
                  <a:lnTo>
                    <a:pt x="210820" y="1878330"/>
                  </a:lnTo>
                  <a:lnTo>
                    <a:pt x="210820" y="1877060"/>
                  </a:lnTo>
                  <a:lnTo>
                    <a:pt x="210820" y="1875790"/>
                  </a:lnTo>
                  <a:close/>
                </a:path>
                <a:path w="279400" h="1888489">
                  <a:moveTo>
                    <a:pt x="276860" y="1871980"/>
                  </a:moveTo>
                  <a:lnTo>
                    <a:pt x="0" y="1871980"/>
                  </a:lnTo>
                  <a:lnTo>
                    <a:pt x="0" y="1873250"/>
                  </a:lnTo>
                  <a:lnTo>
                    <a:pt x="0" y="1874520"/>
                  </a:lnTo>
                  <a:lnTo>
                    <a:pt x="233680" y="1874520"/>
                  </a:lnTo>
                  <a:lnTo>
                    <a:pt x="233680" y="1875790"/>
                  </a:lnTo>
                  <a:lnTo>
                    <a:pt x="255270" y="1875790"/>
                  </a:lnTo>
                  <a:lnTo>
                    <a:pt x="255270" y="1874520"/>
                  </a:lnTo>
                  <a:lnTo>
                    <a:pt x="255270" y="1873250"/>
                  </a:lnTo>
                  <a:lnTo>
                    <a:pt x="276860" y="1873250"/>
                  </a:lnTo>
                  <a:lnTo>
                    <a:pt x="276860" y="1871980"/>
                  </a:lnTo>
                  <a:close/>
                </a:path>
                <a:path w="279400" h="1888489">
                  <a:moveTo>
                    <a:pt x="27940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279400" y="1870710"/>
                  </a:lnTo>
                  <a:lnTo>
                    <a:pt x="279400" y="1869440"/>
                  </a:lnTo>
                  <a:close/>
                </a:path>
                <a:path w="279400" h="1888489">
                  <a:moveTo>
                    <a:pt x="279400" y="1865630"/>
                  </a:moveTo>
                  <a:lnTo>
                    <a:pt x="0" y="1865630"/>
                  </a:lnTo>
                  <a:lnTo>
                    <a:pt x="0" y="1868170"/>
                  </a:lnTo>
                  <a:lnTo>
                    <a:pt x="279400" y="1868170"/>
                  </a:lnTo>
                  <a:lnTo>
                    <a:pt x="279400" y="1865630"/>
                  </a:lnTo>
                  <a:close/>
                </a:path>
                <a:path w="279400" h="1888489">
                  <a:moveTo>
                    <a:pt x="27940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279400" y="1864360"/>
                  </a:lnTo>
                  <a:lnTo>
                    <a:pt x="279400" y="1863090"/>
                  </a:lnTo>
                  <a:close/>
                </a:path>
                <a:path w="279400" h="1888489">
                  <a:moveTo>
                    <a:pt x="279400" y="1859280"/>
                  </a:moveTo>
                  <a:lnTo>
                    <a:pt x="0" y="1859280"/>
                  </a:lnTo>
                  <a:lnTo>
                    <a:pt x="0" y="1861820"/>
                  </a:lnTo>
                  <a:lnTo>
                    <a:pt x="279400" y="1861820"/>
                  </a:lnTo>
                  <a:lnTo>
                    <a:pt x="279400" y="1859280"/>
                  </a:lnTo>
                  <a:close/>
                </a:path>
                <a:path w="279400" h="1888489">
                  <a:moveTo>
                    <a:pt x="27940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79400" y="1858010"/>
                  </a:lnTo>
                  <a:lnTo>
                    <a:pt x="279400" y="1856740"/>
                  </a:lnTo>
                  <a:close/>
                </a:path>
                <a:path w="279400" h="1888489">
                  <a:moveTo>
                    <a:pt x="27940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9400" y="1855470"/>
                  </a:lnTo>
                  <a:lnTo>
                    <a:pt x="279400" y="1852930"/>
                  </a:lnTo>
                  <a:close/>
                </a:path>
                <a:path w="279400" h="1888489">
                  <a:moveTo>
                    <a:pt x="27940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9400" y="1851660"/>
                  </a:lnTo>
                  <a:lnTo>
                    <a:pt x="279400" y="1850390"/>
                  </a:lnTo>
                  <a:close/>
                </a:path>
                <a:path w="279400" h="1888489">
                  <a:moveTo>
                    <a:pt x="27940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9400" y="1849120"/>
                  </a:lnTo>
                  <a:lnTo>
                    <a:pt x="279400" y="1846580"/>
                  </a:lnTo>
                  <a:close/>
                </a:path>
                <a:path w="279400" h="1888489">
                  <a:moveTo>
                    <a:pt x="27940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9400" y="1845322"/>
                  </a:lnTo>
                  <a:lnTo>
                    <a:pt x="279400" y="1844040"/>
                  </a:lnTo>
                  <a:close/>
                </a:path>
                <a:path w="279400" h="1888489">
                  <a:moveTo>
                    <a:pt x="27940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9400" y="1842770"/>
                  </a:lnTo>
                  <a:lnTo>
                    <a:pt x="279400" y="1840230"/>
                  </a:lnTo>
                  <a:close/>
                </a:path>
                <a:path w="279400" h="1888489">
                  <a:moveTo>
                    <a:pt x="27940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9400" y="1838960"/>
                  </a:lnTo>
                  <a:lnTo>
                    <a:pt x="279400" y="1837690"/>
                  </a:lnTo>
                  <a:close/>
                </a:path>
                <a:path w="279400" h="1888489">
                  <a:moveTo>
                    <a:pt x="27940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9400" y="1836420"/>
                  </a:lnTo>
                  <a:lnTo>
                    <a:pt x="279400" y="1833880"/>
                  </a:lnTo>
                  <a:close/>
                </a:path>
                <a:path w="279400" h="1888489">
                  <a:moveTo>
                    <a:pt x="27940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9400" y="1832610"/>
                  </a:lnTo>
                  <a:lnTo>
                    <a:pt x="279400" y="1831340"/>
                  </a:lnTo>
                  <a:close/>
                </a:path>
                <a:path w="279400" h="1888489">
                  <a:moveTo>
                    <a:pt x="27940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9400" y="1830070"/>
                  </a:lnTo>
                  <a:lnTo>
                    <a:pt x="279400" y="1827530"/>
                  </a:lnTo>
                  <a:close/>
                </a:path>
                <a:path w="279400" h="1888489">
                  <a:moveTo>
                    <a:pt x="27940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9400" y="1826260"/>
                  </a:lnTo>
                  <a:lnTo>
                    <a:pt x="279400" y="1824990"/>
                  </a:lnTo>
                  <a:close/>
                </a:path>
                <a:path w="279400" h="1888489">
                  <a:moveTo>
                    <a:pt x="27940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9400" y="1823720"/>
                  </a:lnTo>
                  <a:lnTo>
                    <a:pt x="279400" y="1821180"/>
                  </a:lnTo>
                  <a:close/>
                </a:path>
                <a:path w="279400" h="1888489">
                  <a:moveTo>
                    <a:pt x="27940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9400" y="1819910"/>
                  </a:lnTo>
                  <a:lnTo>
                    <a:pt x="279400" y="1818640"/>
                  </a:lnTo>
                  <a:close/>
                </a:path>
                <a:path w="279400" h="1888489">
                  <a:moveTo>
                    <a:pt x="27940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9400" y="1817370"/>
                  </a:lnTo>
                  <a:lnTo>
                    <a:pt x="279400" y="1814830"/>
                  </a:lnTo>
                  <a:close/>
                </a:path>
                <a:path w="279400" h="1888489">
                  <a:moveTo>
                    <a:pt x="27940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9400" y="1813560"/>
                  </a:lnTo>
                  <a:lnTo>
                    <a:pt x="279400" y="1812290"/>
                  </a:lnTo>
                  <a:close/>
                </a:path>
                <a:path w="279400" h="1888489">
                  <a:moveTo>
                    <a:pt x="27940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9400" y="1811020"/>
                  </a:lnTo>
                  <a:lnTo>
                    <a:pt x="279400" y="1808480"/>
                  </a:lnTo>
                  <a:close/>
                </a:path>
                <a:path w="279400" h="1888489">
                  <a:moveTo>
                    <a:pt x="27940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9400" y="1807210"/>
                  </a:lnTo>
                  <a:lnTo>
                    <a:pt x="279400" y="1805952"/>
                  </a:lnTo>
                  <a:close/>
                </a:path>
                <a:path w="279400" h="1888489">
                  <a:moveTo>
                    <a:pt x="27940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9400" y="1804670"/>
                  </a:lnTo>
                  <a:lnTo>
                    <a:pt x="279400" y="1802130"/>
                  </a:lnTo>
                  <a:close/>
                </a:path>
                <a:path w="279400" h="1888489">
                  <a:moveTo>
                    <a:pt x="27940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9400" y="1800860"/>
                  </a:lnTo>
                  <a:lnTo>
                    <a:pt x="279400" y="1799602"/>
                  </a:lnTo>
                  <a:close/>
                </a:path>
                <a:path w="279400" h="1888489">
                  <a:moveTo>
                    <a:pt x="27940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9400" y="1798320"/>
                  </a:lnTo>
                  <a:lnTo>
                    <a:pt x="279400" y="1795780"/>
                  </a:lnTo>
                  <a:close/>
                </a:path>
                <a:path w="279400" h="1888489">
                  <a:moveTo>
                    <a:pt x="27940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9400" y="1794510"/>
                  </a:lnTo>
                  <a:lnTo>
                    <a:pt x="279400" y="1793240"/>
                  </a:lnTo>
                  <a:close/>
                </a:path>
                <a:path w="279400" h="1888489">
                  <a:moveTo>
                    <a:pt x="27940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9400" y="1791970"/>
                  </a:lnTo>
                  <a:lnTo>
                    <a:pt x="279400" y="1789430"/>
                  </a:lnTo>
                  <a:close/>
                </a:path>
                <a:path w="279400" h="1888489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88489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88489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88489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88489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9400" y="1775472"/>
                  </a:lnTo>
                  <a:lnTo>
                    <a:pt x="279400" y="1774190"/>
                  </a:lnTo>
                  <a:close/>
                </a:path>
                <a:path w="279400" h="1888489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88489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88489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88489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88489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88489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88489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88489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88489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88489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88489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88489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88489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88489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88489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88489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88489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88489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88489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88489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88489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88489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88489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88489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88489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88489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88489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6860" y="1111249"/>
              <a:ext cx="279400" cy="581660"/>
            </a:xfrm>
            <a:custGeom>
              <a:avLst/>
              <a:gdLst/>
              <a:ahLst/>
              <a:cxnLst/>
              <a:rect l="l" t="t" r="r" b="b"/>
              <a:pathLst>
                <a:path w="279400" h="581660">
                  <a:moveTo>
                    <a:pt x="279400" y="580390"/>
                  </a:moveTo>
                  <a:lnTo>
                    <a:pt x="0" y="580390"/>
                  </a:lnTo>
                  <a:lnTo>
                    <a:pt x="0" y="581660"/>
                  </a:lnTo>
                  <a:lnTo>
                    <a:pt x="279400" y="581660"/>
                  </a:lnTo>
                  <a:lnTo>
                    <a:pt x="279400" y="580390"/>
                  </a:lnTo>
                  <a:close/>
                </a:path>
                <a:path w="279400" h="581660">
                  <a:moveTo>
                    <a:pt x="279400" y="576580"/>
                  </a:moveTo>
                  <a:lnTo>
                    <a:pt x="0" y="576580"/>
                  </a:lnTo>
                  <a:lnTo>
                    <a:pt x="0" y="579120"/>
                  </a:lnTo>
                  <a:lnTo>
                    <a:pt x="279400" y="579120"/>
                  </a:lnTo>
                  <a:lnTo>
                    <a:pt x="279400" y="576580"/>
                  </a:lnTo>
                  <a:close/>
                </a:path>
                <a:path w="279400" h="581660">
                  <a:moveTo>
                    <a:pt x="279400" y="574040"/>
                  </a:moveTo>
                  <a:lnTo>
                    <a:pt x="0" y="574040"/>
                  </a:lnTo>
                  <a:lnTo>
                    <a:pt x="0" y="575310"/>
                  </a:lnTo>
                  <a:lnTo>
                    <a:pt x="279400" y="575310"/>
                  </a:lnTo>
                  <a:lnTo>
                    <a:pt x="279400" y="574040"/>
                  </a:lnTo>
                  <a:close/>
                </a:path>
                <a:path w="279400" h="581660">
                  <a:moveTo>
                    <a:pt x="279400" y="570230"/>
                  </a:moveTo>
                  <a:lnTo>
                    <a:pt x="0" y="570230"/>
                  </a:lnTo>
                  <a:lnTo>
                    <a:pt x="0" y="572770"/>
                  </a:lnTo>
                  <a:lnTo>
                    <a:pt x="279400" y="572770"/>
                  </a:lnTo>
                  <a:lnTo>
                    <a:pt x="279400" y="570230"/>
                  </a:lnTo>
                  <a:close/>
                </a:path>
                <a:path w="279400" h="581660">
                  <a:moveTo>
                    <a:pt x="279400" y="567690"/>
                  </a:moveTo>
                  <a:lnTo>
                    <a:pt x="0" y="567690"/>
                  </a:lnTo>
                  <a:lnTo>
                    <a:pt x="0" y="568960"/>
                  </a:lnTo>
                  <a:lnTo>
                    <a:pt x="279400" y="568960"/>
                  </a:lnTo>
                  <a:lnTo>
                    <a:pt x="279400" y="567690"/>
                  </a:lnTo>
                  <a:close/>
                </a:path>
                <a:path w="279400" h="581660">
                  <a:moveTo>
                    <a:pt x="279400" y="563880"/>
                  </a:moveTo>
                  <a:lnTo>
                    <a:pt x="0" y="563880"/>
                  </a:lnTo>
                  <a:lnTo>
                    <a:pt x="0" y="566420"/>
                  </a:lnTo>
                  <a:lnTo>
                    <a:pt x="279400" y="566420"/>
                  </a:lnTo>
                  <a:lnTo>
                    <a:pt x="279400" y="563880"/>
                  </a:lnTo>
                  <a:close/>
                </a:path>
                <a:path w="279400" h="581660">
                  <a:moveTo>
                    <a:pt x="279400" y="561340"/>
                  </a:moveTo>
                  <a:lnTo>
                    <a:pt x="0" y="561340"/>
                  </a:lnTo>
                  <a:lnTo>
                    <a:pt x="0" y="562610"/>
                  </a:lnTo>
                  <a:lnTo>
                    <a:pt x="279400" y="562610"/>
                  </a:lnTo>
                  <a:lnTo>
                    <a:pt x="279400" y="561340"/>
                  </a:lnTo>
                  <a:close/>
                </a:path>
                <a:path w="279400" h="581660">
                  <a:moveTo>
                    <a:pt x="279400" y="557530"/>
                  </a:moveTo>
                  <a:lnTo>
                    <a:pt x="0" y="557530"/>
                  </a:lnTo>
                  <a:lnTo>
                    <a:pt x="0" y="560070"/>
                  </a:lnTo>
                  <a:lnTo>
                    <a:pt x="279400" y="560070"/>
                  </a:lnTo>
                  <a:lnTo>
                    <a:pt x="279400" y="557530"/>
                  </a:lnTo>
                  <a:close/>
                </a:path>
                <a:path w="279400" h="581660">
                  <a:moveTo>
                    <a:pt x="279400" y="554990"/>
                  </a:moveTo>
                  <a:lnTo>
                    <a:pt x="0" y="554990"/>
                  </a:lnTo>
                  <a:lnTo>
                    <a:pt x="0" y="556272"/>
                  </a:lnTo>
                  <a:lnTo>
                    <a:pt x="279400" y="556272"/>
                  </a:lnTo>
                  <a:lnTo>
                    <a:pt x="279400" y="554990"/>
                  </a:lnTo>
                  <a:close/>
                </a:path>
                <a:path w="279400" h="581660">
                  <a:moveTo>
                    <a:pt x="279400" y="551180"/>
                  </a:moveTo>
                  <a:lnTo>
                    <a:pt x="0" y="551180"/>
                  </a:lnTo>
                  <a:lnTo>
                    <a:pt x="0" y="553720"/>
                  </a:lnTo>
                  <a:lnTo>
                    <a:pt x="279400" y="553720"/>
                  </a:lnTo>
                  <a:lnTo>
                    <a:pt x="279400" y="551180"/>
                  </a:lnTo>
                  <a:close/>
                </a:path>
                <a:path w="279400" h="581660">
                  <a:moveTo>
                    <a:pt x="27940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9400" y="549910"/>
                  </a:lnTo>
                  <a:lnTo>
                    <a:pt x="279400" y="548640"/>
                  </a:lnTo>
                  <a:close/>
                </a:path>
                <a:path w="279400" h="581660">
                  <a:moveTo>
                    <a:pt x="27940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9400" y="547370"/>
                  </a:lnTo>
                  <a:lnTo>
                    <a:pt x="279400" y="544830"/>
                  </a:lnTo>
                  <a:close/>
                </a:path>
                <a:path w="279400" h="581660">
                  <a:moveTo>
                    <a:pt x="27940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9400" y="543560"/>
                  </a:lnTo>
                  <a:lnTo>
                    <a:pt x="279400" y="542290"/>
                  </a:lnTo>
                  <a:close/>
                </a:path>
                <a:path w="279400" h="581660">
                  <a:moveTo>
                    <a:pt x="27940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9400" y="541020"/>
                  </a:lnTo>
                  <a:lnTo>
                    <a:pt x="279400" y="538480"/>
                  </a:lnTo>
                  <a:close/>
                </a:path>
                <a:path w="279400" h="581660">
                  <a:moveTo>
                    <a:pt x="27940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9400" y="537210"/>
                  </a:lnTo>
                  <a:lnTo>
                    <a:pt x="279400" y="535952"/>
                  </a:lnTo>
                  <a:close/>
                </a:path>
                <a:path w="279400" h="581660">
                  <a:moveTo>
                    <a:pt x="27940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9400" y="534670"/>
                  </a:lnTo>
                  <a:lnTo>
                    <a:pt x="279400" y="532130"/>
                  </a:lnTo>
                  <a:close/>
                </a:path>
                <a:path w="279400" h="581660">
                  <a:moveTo>
                    <a:pt x="27940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9400" y="530860"/>
                  </a:lnTo>
                  <a:lnTo>
                    <a:pt x="279400" y="529590"/>
                  </a:lnTo>
                  <a:close/>
                </a:path>
                <a:path w="279400" h="581660">
                  <a:moveTo>
                    <a:pt x="27940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9400" y="528320"/>
                  </a:lnTo>
                  <a:lnTo>
                    <a:pt x="279400" y="525780"/>
                  </a:lnTo>
                  <a:close/>
                </a:path>
                <a:path w="279400" h="581660">
                  <a:moveTo>
                    <a:pt x="27940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9400" y="524510"/>
                  </a:lnTo>
                  <a:lnTo>
                    <a:pt x="279400" y="523240"/>
                  </a:lnTo>
                  <a:close/>
                </a:path>
                <a:path w="279400" h="581660">
                  <a:moveTo>
                    <a:pt x="27940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9400" y="521970"/>
                  </a:lnTo>
                  <a:lnTo>
                    <a:pt x="279400" y="519430"/>
                  </a:lnTo>
                  <a:close/>
                </a:path>
                <a:path w="279400" h="581660">
                  <a:moveTo>
                    <a:pt x="27940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9400" y="518160"/>
                  </a:lnTo>
                  <a:lnTo>
                    <a:pt x="279400" y="516890"/>
                  </a:lnTo>
                  <a:close/>
                </a:path>
                <a:path w="279400" h="581660">
                  <a:moveTo>
                    <a:pt x="27940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9400" y="515620"/>
                  </a:lnTo>
                  <a:lnTo>
                    <a:pt x="279400" y="513080"/>
                  </a:lnTo>
                  <a:close/>
                </a:path>
                <a:path w="279400" h="581660">
                  <a:moveTo>
                    <a:pt x="27940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9400" y="511810"/>
                  </a:lnTo>
                  <a:lnTo>
                    <a:pt x="279400" y="510540"/>
                  </a:lnTo>
                  <a:close/>
                </a:path>
                <a:path w="279400" h="581660">
                  <a:moveTo>
                    <a:pt x="27940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9400" y="509270"/>
                  </a:lnTo>
                  <a:lnTo>
                    <a:pt x="279400" y="506730"/>
                  </a:lnTo>
                  <a:close/>
                </a:path>
                <a:path w="279400" h="581660">
                  <a:moveTo>
                    <a:pt x="27940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9400" y="505460"/>
                  </a:lnTo>
                  <a:lnTo>
                    <a:pt x="279400" y="504190"/>
                  </a:lnTo>
                  <a:close/>
                </a:path>
                <a:path w="279400" h="581660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81660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81660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81660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81660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81660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81660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81660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81660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81660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81660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81660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81660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81660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81660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81660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81660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81660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81660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81660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81660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81660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81660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81660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81660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81660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81660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81660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81660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81660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81660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81660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81660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81660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81660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81660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81660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81660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81660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81660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81660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81660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81660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0"/>
              <a:ext cx="276860" cy="1905000"/>
            </a:xfrm>
            <a:custGeom>
              <a:avLst/>
              <a:gdLst/>
              <a:ahLst/>
              <a:cxnLst/>
              <a:rect l="l" t="t" r="r" b="b"/>
              <a:pathLst>
                <a:path w="276860" h="1905000">
                  <a:moveTo>
                    <a:pt x="1270" y="1903730"/>
                  </a:moveTo>
                  <a:lnTo>
                    <a:pt x="0" y="1903730"/>
                  </a:lnTo>
                  <a:lnTo>
                    <a:pt x="0" y="1905000"/>
                  </a:lnTo>
                  <a:lnTo>
                    <a:pt x="1270" y="1905000"/>
                  </a:lnTo>
                  <a:lnTo>
                    <a:pt x="1270" y="1903730"/>
                  </a:lnTo>
                  <a:close/>
                </a:path>
                <a:path w="276860" h="1905000">
                  <a:moveTo>
                    <a:pt x="54610" y="1901190"/>
                  </a:moveTo>
                  <a:lnTo>
                    <a:pt x="0" y="1901190"/>
                  </a:lnTo>
                  <a:lnTo>
                    <a:pt x="0" y="1902460"/>
                  </a:lnTo>
                  <a:lnTo>
                    <a:pt x="33020" y="1902460"/>
                  </a:lnTo>
                  <a:lnTo>
                    <a:pt x="33020" y="1903730"/>
                  </a:lnTo>
                  <a:lnTo>
                    <a:pt x="54610" y="1903730"/>
                  </a:lnTo>
                  <a:lnTo>
                    <a:pt x="54610" y="1902460"/>
                  </a:lnTo>
                  <a:lnTo>
                    <a:pt x="54610" y="1901190"/>
                  </a:lnTo>
                  <a:close/>
                </a:path>
                <a:path w="276860" h="1905000">
                  <a:moveTo>
                    <a:pt x="119380" y="1897380"/>
                  </a:moveTo>
                  <a:lnTo>
                    <a:pt x="0" y="1897380"/>
                  </a:lnTo>
                  <a:lnTo>
                    <a:pt x="0" y="1898650"/>
                  </a:lnTo>
                  <a:lnTo>
                    <a:pt x="0" y="1899920"/>
                  </a:lnTo>
                  <a:lnTo>
                    <a:pt x="76200" y="1899920"/>
                  </a:lnTo>
                  <a:lnTo>
                    <a:pt x="76200" y="1901190"/>
                  </a:lnTo>
                  <a:lnTo>
                    <a:pt x="97790" y="1901190"/>
                  </a:lnTo>
                  <a:lnTo>
                    <a:pt x="97790" y="1899920"/>
                  </a:lnTo>
                  <a:lnTo>
                    <a:pt x="97790" y="1898650"/>
                  </a:lnTo>
                  <a:lnTo>
                    <a:pt x="119380" y="1898650"/>
                  </a:lnTo>
                  <a:lnTo>
                    <a:pt x="119380" y="1897380"/>
                  </a:lnTo>
                  <a:close/>
                </a:path>
                <a:path w="276860" h="1905000">
                  <a:moveTo>
                    <a:pt x="162560" y="1894840"/>
                  </a:moveTo>
                  <a:lnTo>
                    <a:pt x="0" y="1894840"/>
                  </a:lnTo>
                  <a:lnTo>
                    <a:pt x="0" y="1896110"/>
                  </a:lnTo>
                  <a:lnTo>
                    <a:pt x="140970" y="1896110"/>
                  </a:lnTo>
                  <a:lnTo>
                    <a:pt x="140970" y="1897380"/>
                  </a:lnTo>
                  <a:lnTo>
                    <a:pt x="162560" y="1897380"/>
                  </a:lnTo>
                  <a:lnTo>
                    <a:pt x="162560" y="1896110"/>
                  </a:lnTo>
                  <a:lnTo>
                    <a:pt x="162560" y="1894840"/>
                  </a:lnTo>
                  <a:close/>
                </a:path>
                <a:path w="276860" h="1905000">
                  <a:moveTo>
                    <a:pt x="228600" y="1891030"/>
                  </a:moveTo>
                  <a:lnTo>
                    <a:pt x="0" y="1891030"/>
                  </a:lnTo>
                  <a:lnTo>
                    <a:pt x="0" y="1892300"/>
                  </a:lnTo>
                  <a:lnTo>
                    <a:pt x="0" y="1893570"/>
                  </a:lnTo>
                  <a:lnTo>
                    <a:pt x="185420" y="1893570"/>
                  </a:lnTo>
                  <a:lnTo>
                    <a:pt x="185420" y="1894840"/>
                  </a:lnTo>
                  <a:lnTo>
                    <a:pt x="207010" y="1894840"/>
                  </a:lnTo>
                  <a:lnTo>
                    <a:pt x="207010" y="1893570"/>
                  </a:lnTo>
                  <a:lnTo>
                    <a:pt x="207010" y="1892300"/>
                  </a:lnTo>
                  <a:lnTo>
                    <a:pt x="228600" y="1892300"/>
                  </a:lnTo>
                  <a:lnTo>
                    <a:pt x="228600" y="1891030"/>
                  </a:lnTo>
                  <a:close/>
                </a:path>
                <a:path w="276860" h="1905000">
                  <a:moveTo>
                    <a:pt x="271780" y="1888490"/>
                  </a:moveTo>
                  <a:lnTo>
                    <a:pt x="0" y="1888490"/>
                  </a:lnTo>
                  <a:lnTo>
                    <a:pt x="0" y="1889760"/>
                  </a:lnTo>
                  <a:lnTo>
                    <a:pt x="250190" y="1889760"/>
                  </a:lnTo>
                  <a:lnTo>
                    <a:pt x="250190" y="1891030"/>
                  </a:lnTo>
                  <a:lnTo>
                    <a:pt x="271780" y="1891030"/>
                  </a:lnTo>
                  <a:lnTo>
                    <a:pt x="271780" y="1889760"/>
                  </a:lnTo>
                  <a:lnTo>
                    <a:pt x="271780" y="1888490"/>
                  </a:lnTo>
                  <a:close/>
                </a:path>
                <a:path w="276860" h="1905000">
                  <a:moveTo>
                    <a:pt x="276860" y="1884680"/>
                  </a:moveTo>
                  <a:lnTo>
                    <a:pt x="0" y="1884680"/>
                  </a:lnTo>
                  <a:lnTo>
                    <a:pt x="0" y="1887220"/>
                  </a:lnTo>
                  <a:lnTo>
                    <a:pt x="276860" y="1887220"/>
                  </a:lnTo>
                  <a:lnTo>
                    <a:pt x="276860" y="1884680"/>
                  </a:lnTo>
                  <a:close/>
                </a:path>
                <a:path w="276860" h="1905000">
                  <a:moveTo>
                    <a:pt x="276860" y="1882140"/>
                  </a:moveTo>
                  <a:lnTo>
                    <a:pt x="0" y="1882140"/>
                  </a:lnTo>
                  <a:lnTo>
                    <a:pt x="0" y="1883410"/>
                  </a:lnTo>
                  <a:lnTo>
                    <a:pt x="276860" y="1883410"/>
                  </a:lnTo>
                  <a:lnTo>
                    <a:pt x="276860" y="1882140"/>
                  </a:lnTo>
                  <a:close/>
                </a:path>
                <a:path w="276860" h="1905000">
                  <a:moveTo>
                    <a:pt x="276860" y="1878330"/>
                  </a:moveTo>
                  <a:lnTo>
                    <a:pt x="0" y="1878330"/>
                  </a:lnTo>
                  <a:lnTo>
                    <a:pt x="0" y="1880870"/>
                  </a:lnTo>
                  <a:lnTo>
                    <a:pt x="276860" y="1880870"/>
                  </a:lnTo>
                  <a:lnTo>
                    <a:pt x="276860" y="1878330"/>
                  </a:lnTo>
                  <a:close/>
                </a:path>
                <a:path w="276860" h="1905000">
                  <a:moveTo>
                    <a:pt x="276860" y="1875790"/>
                  </a:moveTo>
                  <a:lnTo>
                    <a:pt x="0" y="1875790"/>
                  </a:lnTo>
                  <a:lnTo>
                    <a:pt x="0" y="1877072"/>
                  </a:lnTo>
                  <a:lnTo>
                    <a:pt x="276860" y="1877072"/>
                  </a:lnTo>
                  <a:lnTo>
                    <a:pt x="276860" y="1875790"/>
                  </a:lnTo>
                  <a:close/>
                </a:path>
                <a:path w="276860" h="1905000">
                  <a:moveTo>
                    <a:pt x="276860" y="1871980"/>
                  </a:moveTo>
                  <a:lnTo>
                    <a:pt x="0" y="1871980"/>
                  </a:lnTo>
                  <a:lnTo>
                    <a:pt x="0" y="1874520"/>
                  </a:lnTo>
                  <a:lnTo>
                    <a:pt x="276860" y="1874520"/>
                  </a:lnTo>
                  <a:lnTo>
                    <a:pt x="276860" y="1871980"/>
                  </a:lnTo>
                  <a:close/>
                </a:path>
                <a:path w="276860" h="1905000">
                  <a:moveTo>
                    <a:pt x="27686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276860" y="1870710"/>
                  </a:lnTo>
                  <a:lnTo>
                    <a:pt x="276860" y="1869440"/>
                  </a:lnTo>
                  <a:close/>
                </a:path>
                <a:path w="276860" h="1905000">
                  <a:moveTo>
                    <a:pt x="276860" y="1865630"/>
                  </a:moveTo>
                  <a:lnTo>
                    <a:pt x="0" y="1865630"/>
                  </a:lnTo>
                  <a:lnTo>
                    <a:pt x="0" y="1868170"/>
                  </a:lnTo>
                  <a:lnTo>
                    <a:pt x="276860" y="1868170"/>
                  </a:lnTo>
                  <a:lnTo>
                    <a:pt x="276860" y="1865630"/>
                  </a:lnTo>
                  <a:close/>
                </a:path>
                <a:path w="276860" h="1905000">
                  <a:moveTo>
                    <a:pt x="27686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276860" y="1864360"/>
                  </a:lnTo>
                  <a:lnTo>
                    <a:pt x="276860" y="1863090"/>
                  </a:lnTo>
                  <a:close/>
                </a:path>
                <a:path w="276860" h="1905000">
                  <a:moveTo>
                    <a:pt x="276860" y="1859280"/>
                  </a:moveTo>
                  <a:lnTo>
                    <a:pt x="0" y="1859280"/>
                  </a:lnTo>
                  <a:lnTo>
                    <a:pt x="0" y="1861820"/>
                  </a:lnTo>
                  <a:lnTo>
                    <a:pt x="276860" y="1861820"/>
                  </a:lnTo>
                  <a:lnTo>
                    <a:pt x="276860" y="1859280"/>
                  </a:lnTo>
                  <a:close/>
                </a:path>
                <a:path w="276860" h="1905000">
                  <a:moveTo>
                    <a:pt x="27686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76860" y="1858010"/>
                  </a:lnTo>
                  <a:lnTo>
                    <a:pt x="276860" y="1856740"/>
                  </a:lnTo>
                  <a:close/>
                </a:path>
                <a:path w="276860" h="1905000">
                  <a:moveTo>
                    <a:pt x="27686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6860" y="1855470"/>
                  </a:lnTo>
                  <a:lnTo>
                    <a:pt x="276860" y="1852930"/>
                  </a:lnTo>
                  <a:close/>
                </a:path>
                <a:path w="276860" h="1905000">
                  <a:moveTo>
                    <a:pt x="27686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6860" y="1851660"/>
                  </a:lnTo>
                  <a:lnTo>
                    <a:pt x="276860" y="1850390"/>
                  </a:lnTo>
                  <a:close/>
                </a:path>
                <a:path w="276860" h="1905000">
                  <a:moveTo>
                    <a:pt x="27686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6860" y="1849120"/>
                  </a:lnTo>
                  <a:lnTo>
                    <a:pt x="276860" y="1846580"/>
                  </a:lnTo>
                  <a:close/>
                </a:path>
                <a:path w="276860" h="1905000">
                  <a:moveTo>
                    <a:pt x="27686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6860" y="1845322"/>
                  </a:lnTo>
                  <a:lnTo>
                    <a:pt x="276860" y="1844040"/>
                  </a:lnTo>
                  <a:close/>
                </a:path>
                <a:path w="276860" h="1905000">
                  <a:moveTo>
                    <a:pt x="27686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6860" y="1842770"/>
                  </a:lnTo>
                  <a:lnTo>
                    <a:pt x="276860" y="1840230"/>
                  </a:lnTo>
                  <a:close/>
                </a:path>
                <a:path w="276860" h="1905000">
                  <a:moveTo>
                    <a:pt x="27686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6860" y="1838960"/>
                  </a:lnTo>
                  <a:lnTo>
                    <a:pt x="276860" y="1837690"/>
                  </a:lnTo>
                  <a:close/>
                </a:path>
                <a:path w="276860" h="1905000">
                  <a:moveTo>
                    <a:pt x="27686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6860" y="1836420"/>
                  </a:lnTo>
                  <a:lnTo>
                    <a:pt x="276860" y="1833880"/>
                  </a:lnTo>
                  <a:close/>
                </a:path>
                <a:path w="276860" h="1905000">
                  <a:moveTo>
                    <a:pt x="27686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6860" y="1832610"/>
                  </a:lnTo>
                  <a:lnTo>
                    <a:pt x="276860" y="1831340"/>
                  </a:lnTo>
                  <a:close/>
                </a:path>
                <a:path w="276860" h="1905000">
                  <a:moveTo>
                    <a:pt x="27686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6860" y="1830070"/>
                  </a:lnTo>
                  <a:lnTo>
                    <a:pt x="276860" y="1827530"/>
                  </a:lnTo>
                  <a:close/>
                </a:path>
                <a:path w="276860" h="1905000">
                  <a:moveTo>
                    <a:pt x="27686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6860" y="1826260"/>
                  </a:lnTo>
                  <a:lnTo>
                    <a:pt x="276860" y="1824990"/>
                  </a:lnTo>
                  <a:close/>
                </a:path>
                <a:path w="276860" h="1905000">
                  <a:moveTo>
                    <a:pt x="27686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6860" y="1823720"/>
                  </a:lnTo>
                  <a:lnTo>
                    <a:pt x="276860" y="1821180"/>
                  </a:lnTo>
                  <a:close/>
                </a:path>
                <a:path w="276860" h="1905000">
                  <a:moveTo>
                    <a:pt x="27686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6860" y="1819910"/>
                  </a:lnTo>
                  <a:lnTo>
                    <a:pt x="276860" y="1818640"/>
                  </a:lnTo>
                  <a:close/>
                </a:path>
                <a:path w="276860" h="1905000">
                  <a:moveTo>
                    <a:pt x="27686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6860" y="1817370"/>
                  </a:lnTo>
                  <a:lnTo>
                    <a:pt x="276860" y="1814830"/>
                  </a:lnTo>
                  <a:close/>
                </a:path>
                <a:path w="276860" h="1905000">
                  <a:moveTo>
                    <a:pt x="27686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6860" y="1813560"/>
                  </a:lnTo>
                  <a:lnTo>
                    <a:pt x="276860" y="1812290"/>
                  </a:lnTo>
                  <a:close/>
                </a:path>
                <a:path w="276860" h="1905000">
                  <a:moveTo>
                    <a:pt x="27686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6860" y="1811020"/>
                  </a:lnTo>
                  <a:lnTo>
                    <a:pt x="276860" y="1808480"/>
                  </a:lnTo>
                  <a:close/>
                </a:path>
                <a:path w="276860" h="1905000">
                  <a:moveTo>
                    <a:pt x="27686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6860" y="1807210"/>
                  </a:lnTo>
                  <a:lnTo>
                    <a:pt x="276860" y="1805952"/>
                  </a:lnTo>
                  <a:close/>
                </a:path>
                <a:path w="276860" h="1905000">
                  <a:moveTo>
                    <a:pt x="27686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6860" y="1804670"/>
                  </a:lnTo>
                  <a:lnTo>
                    <a:pt x="276860" y="1802130"/>
                  </a:lnTo>
                  <a:close/>
                </a:path>
                <a:path w="276860" h="1905000">
                  <a:moveTo>
                    <a:pt x="27686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6860" y="1800860"/>
                  </a:lnTo>
                  <a:lnTo>
                    <a:pt x="276860" y="1799602"/>
                  </a:lnTo>
                  <a:close/>
                </a:path>
                <a:path w="276860" h="1905000">
                  <a:moveTo>
                    <a:pt x="27686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6860" y="1798320"/>
                  </a:lnTo>
                  <a:lnTo>
                    <a:pt x="276860" y="1795780"/>
                  </a:lnTo>
                  <a:close/>
                </a:path>
                <a:path w="276860" h="1905000">
                  <a:moveTo>
                    <a:pt x="27686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6860" y="1794510"/>
                  </a:lnTo>
                  <a:lnTo>
                    <a:pt x="276860" y="1793240"/>
                  </a:lnTo>
                  <a:close/>
                </a:path>
                <a:path w="276860" h="1905000">
                  <a:moveTo>
                    <a:pt x="27686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6860" y="1791970"/>
                  </a:lnTo>
                  <a:lnTo>
                    <a:pt x="276860" y="1789430"/>
                  </a:lnTo>
                  <a:close/>
                </a:path>
                <a:path w="276860" h="1905000">
                  <a:moveTo>
                    <a:pt x="27686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6860" y="1788160"/>
                  </a:lnTo>
                  <a:lnTo>
                    <a:pt x="276860" y="1786890"/>
                  </a:lnTo>
                  <a:close/>
                </a:path>
                <a:path w="276860" h="1905000">
                  <a:moveTo>
                    <a:pt x="27686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6860" y="1785620"/>
                  </a:lnTo>
                  <a:lnTo>
                    <a:pt x="276860" y="1783080"/>
                  </a:lnTo>
                  <a:close/>
                </a:path>
                <a:path w="276860" h="1905000">
                  <a:moveTo>
                    <a:pt x="27686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6860" y="1781810"/>
                  </a:lnTo>
                  <a:lnTo>
                    <a:pt x="276860" y="1780540"/>
                  </a:lnTo>
                  <a:close/>
                </a:path>
                <a:path w="276860" h="1905000">
                  <a:moveTo>
                    <a:pt x="27686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6860" y="1779270"/>
                  </a:lnTo>
                  <a:lnTo>
                    <a:pt x="276860" y="1776730"/>
                  </a:lnTo>
                  <a:close/>
                </a:path>
                <a:path w="276860" h="1905000">
                  <a:moveTo>
                    <a:pt x="27686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6860" y="1775472"/>
                  </a:lnTo>
                  <a:lnTo>
                    <a:pt x="276860" y="1774190"/>
                  </a:lnTo>
                  <a:close/>
                </a:path>
                <a:path w="276860" h="1905000">
                  <a:moveTo>
                    <a:pt x="27686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6860" y="1772920"/>
                  </a:lnTo>
                  <a:lnTo>
                    <a:pt x="276860" y="1770380"/>
                  </a:lnTo>
                  <a:close/>
                </a:path>
                <a:path w="276860" h="1905000">
                  <a:moveTo>
                    <a:pt x="27686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6860" y="1769110"/>
                  </a:lnTo>
                  <a:lnTo>
                    <a:pt x="276860" y="1767840"/>
                  </a:lnTo>
                  <a:close/>
                </a:path>
                <a:path w="276860" h="1905000">
                  <a:moveTo>
                    <a:pt x="27686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6860" y="1766570"/>
                  </a:lnTo>
                  <a:lnTo>
                    <a:pt x="276860" y="1764030"/>
                  </a:lnTo>
                  <a:close/>
                </a:path>
                <a:path w="276860" h="1905000">
                  <a:moveTo>
                    <a:pt x="27686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6860" y="1762760"/>
                  </a:lnTo>
                  <a:lnTo>
                    <a:pt x="276860" y="1761490"/>
                  </a:lnTo>
                  <a:close/>
                </a:path>
                <a:path w="276860" h="1905000">
                  <a:moveTo>
                    <a:pt x="27686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6860" y="1760220"/>
                  </a:lnTo>
                  <a:lnTo>
                    <a:pt x="276860" y="1757680"/>
                  </a:lnTo>
                  <a:close/>
                </a:path>
                <a:path w="276860" h="1905000">
                  <a:moveTo>
                    <a:pt x="27686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6860" y="1756410"/>
                  </a:lnTo>
                  <a:lnTo>
                    <a:pt x="276860" y="1755140"/>
                  </a:lnTo>
                  <a:close/>
                </a:path>
                <a:path w="276860" h="1905000">
                  <a:moveTo>
                    <a:pt x="27686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6860" y="1753870"/>
                  </a:lnTo>
                  <a:lnTo>
                    <a:pt x="276860" y="1751330"/>
                  </a:lnTo>
                  <a:close/>
                </a:path>
                <a:path w="276860" h="1905000">
                  <a:moveTo>
                    <a:pt x="27686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6860" y="1750072"/>
                  </a:lnTo>
                  <a:lnTo>
                    <a:pt x="276860" y="1748790"/>
                  </a:lnTo>
                  <a:close/>
                </a:path>
                <a:path w="276860" h="1905000">
                  <a:moveTo>
                    <a:pt x="27686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6860" y="1747520"/>
                  </a:lnTo>
                  <a:lnTo>
                    <a:pt x="276860" y="1744980"/>
                  </a:lnTo>
                  <a:close/>
                </a:path>
                <a:path w="276860" h="1905000">
                  <a:moveTo>
                    <a:pt x="27686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6860" y="1743710"/>
                  </a:lnTo>
                  <a:lnTo>
                    <a:pt x="276860" y="1742440"/>
                  </a:lnTo>
                  <a:close/>
                </a:path>
                <a:path w="276860" h="1905000">
                  <a:moveTo>
                    <a:pt x="27686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6860" y="1741170"/>
                  </a:lnTo>
                  <a:lnTo>
                    <a:pt x="276860" y="1738630"/>
                  </a:lnTo>
                  <a:close/>
                </a:path>
                <a:path w="276860" h="1905000">
                  <a:moveTo>
                    <a:pt x="27686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6860" y="1737360"/>
                  </a:lnTo>
                  <a:lnTo>
                    <a:pt x="276860" y="1736090"/>
                  </a:lnTo>
                  <a:close/>
                </a:path>
                <a:path w="276860" h="1905000">
                  <a:moveTo>
                    <a:pt x="27686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6860" y="1734820"/>
                  </a:lnTo>
                  <a:lnTo>
                    <a:pt x="276860" y="1732280"/>
                  </a:lnTo>
                  <a:close/>
                </a:path>
                <a:path w="276860" h="1905000">
                  <a:moveTo>
                    <a:pt x="27686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6860" y="1731010"/>
                  </a:lnTo>
                  <a:lnTo>
                    <a:pt x="276860" y="1729740"/>
                  </a:lnTo>
                  <a:close/>
                </a:path>
                <a:path w="276860" h="1905000">
                  <a:moveTo>
                    <a:pt x="27686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6860" y="1728470"/>
                  </a:lnTo>
                  <a:lnTo>
                    <a:pt x="276860" y="1725930"/>
                  </a:lnTo>
                  <a:close/>
                </a:path>
                <a:path w="276860" h="1905000">
                  <a:moveTo>
                    <a:pt x="27686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6860" y="1724660"/>
                  </a:lnTo>
                  <a:lnTo>
                    <a:pt x="276860" y="1723390"/>
                  </a:lnTo>
                  <a:close/>
                </a:path>
                <a:path w="276860" h="1905000">
                  <a:moveTo>
                    <a:pt x="27686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6860" y="1722120"/>
                  </a:lnTo>
                  <a:lnTo>
                    <a:pt x="276860" y="1719580"/>
                  </a:lnTo>
                  <a:close/>
                </a:path>
                <a:path w="276860" h="1905000">
                  <a:moveTo>
                    <a:pt x="27686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6860" y="1718310"/>
                  </a:lnTo>
                  <a:lnTo>
                    <a:pt x="276860" y="1717040"/>
                  </a:lnTo>
                  <a:close/>
                </a:path>
                <a:path w="276860" h="1905000">
                  <a:moveTo>
                    <a:pt x="27686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6860" y="1715770"/>
                  </a:lnTo>
                  <a:lnTo>
                    <a:pt x="276860" y="1713230"/>
                  </a:lnTo>
                  <a:close/>
                </a:path>
                <a:path w="276860" h="1905000">
                  <a:moveTo>
                    <a:pt x="27686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6860" y="1711960"/>
                  </a:lnTo>
                  <a:lnTo>
                    <a:pt x="276860" y="1710690"/>
                  </a:lnTo>
                  <a:close/>
                </a:path>
                <a:path w="276860" h="1905000">
                  <a:moveTo>
                    <a:pt x="27686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6860" y="1709420"/>
                  </a:lnTo>
                  <a:lnTo>
                    <a:pt x="276860" y="1706880"/>
                  </a:lnTo>
                  <a:close/>
                </a:path>
                <a:path w="276860" h="1905000">
                  <a:moveTo>
                    <a:pt x="27686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6860" y="110998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1484629"/>
              <a:ext cx="276860" cy="224790"/>
            </a:xfrm>
            <a:custGeom>
              <a:avLst/>
              <a:gdLst/>
              <a:ahLst/>
              <a:cxnLst/>
              <a:rect l="l" t="t" r="r" b="b"/>
              <a:pathLst>
                <a:path w="276860" h="224789">
                  <a:moveTo>
                    <a:pt x="276860" y="222250"/>
                  </a:moveTo>
                  <a:lnTo>
                    <a:pt x="0" y="222250"/>
                  </a:lnTo>
                  <a:lnTo>
                    <a:pt x="0" y="224790"/>
                  </a:lnTo>
                  <a:lnTo>
                    <a:pt x="276860" y="224790"/>
                  </a:lnTo>
                  <a:lnTo>
                    <a:pt x="276860" y="222250"/>
                  </a:lnTo>
                  <a:close/>
                </a:path>
                <a:path w="276860" h="224789">
                  <a:moveTo>
                    <a:pt x="276860" y="219710"/>
                  </a:moveTo>
                  <a:lnTo>
                    <a:pt x="0" y="219710"/>
                  </a:lnTo>
                  <a:lnTo>
                    <a:pt x="0" y="220980"/>
                  </a:lnTo>
                  <a:lnTo>
                    <a:pt x="276860" y="220980"/>
                  </a:lnTo>
                  <a:lnTo>
                    <a:pt x="276860" y="219710"/>
                  </a:lnTo>
                  <a:close/>
                </a:path>
                <a:path w="276860" h="224789">
                  <a:moveTo>
                    <a:pt x="276860" y="215900"/>
                  </a:moveTo>
                  <a:lnTo>
                    <a:pt x="0" y="215900"/>
                  </a:lnTo>
                  <a:lnTo>
                    <a:pt x="0" y="218440"/>
                  </a:lnTo>
                  <a:lnTo>
                    <a:pt x="276860" y="218440"/>
                  </a:lnTo>
                  <a:lnTo>
                    <a:pt x="276860" y="215900"/>
                  </a:lnTo>
                  <a:close/>
                </a:path>
                <a:path w="276860" h="224789">
                  <a:moveTo>
                    <a:pt x="276860" y="213360"/>
                  </a:moveTo>
                  <a:lnTo>
                    <a:pt x="0" y="213360"/>
                  </a:lnTo>
                  <a:lnTo>
                    <a:pt x="0" y="214630"/>
                  </a:lnTo>
                  <a:lnTo>
                    <a:pt x="276860" y="214630"/>
                  </a:lnTo>
                  <a:lnTo>
                    <a:pt x="276860" y="213360"/>
                  </a:lnTo>
                  <a:close/>
                </a:path>
                <a:path w="276860" h="224789">
                  <a:moveTo>
                    <a:pt x="276860" y="209550"/>
                  </a:moveTo>
                  <a:lnTo>
                    <a:pt x="0" y="209550"/>
                  </a:lnTo>
                  <a:lnTo>
                    <a:pt x="0" y="212090"/>
                  </a:lnTo>
                  <a:lnTo>
                    <a:pt x="276860" y="212090"/>
                  </a:lnTo>
                  <a:lnTo>
                    <a:pt x="276860" y="209550"/>
                  </a:lnTo>
                  <a:close/>
                </a:path>
                <a:path w="276860" h="224789">
                  <a:moveTo>
                    <a:pt x="276860" y="207010"/>
                  </a:moveTo>
                  <a:lnTo>
                    <a:pt x="0" y="207010"/>
                  </a:lnTo>
                  <a:lnTo>
                    <a:pt x="0" y="208280"/>
                  </a:lnTo>
                  <a:lnTo>
                    <a:pt x="276860" y="208280"/>
                  </a:lnTo>
                  <a:lnTo>
                    <a:pt x="276860" y="207010"/>
                  </a:lnTo>
                  <a:close/>
                </a:path>
                <a:path w="276860" h="224789">
                  <a:moveTo>
                    <a:pt x="276860" y="203200"/>
                  </a:moveTo>
                  <a:lnTo>
                    <a:pt x="0" y="203200"/>
                  </a:lnTo>
                  <a:lnTo>
                    <a:pt x="0" y="205740"/>
                  </a:lnTo>
                  <a:lnTo>
                    <a:pt x="276860" y="205740"/>
                  </a:lnTo>
                  <a:lnTo>
                    <a:pt x="276860" y="203200"/>
                  </a:lnTo>
                  <a:close/>
                </a:path>
                <a:path w="276860" h="224789">
                  <a:moveTo>
                    <a:pt x="276860" y="200660"/>
                  </a:moveTo>
                  <a:lnTo>
                    <a:pt x="0" y="200660"/>
                  </a:lnTo>
                  <a:lnTo>
                    <a:pt x="0" y="201930"/>
                  </a:lnTo>
                  <a:lnTo>
                    <a:pt x="276860" y="201930"/>
                  </a:lnTo>
                  <a:lnTo>
                    <a:pt x="276860" y="200660"/>
                  </a:lnTo>
                  <a:close/>
                </a:path>
                <a:path w="276860" h="224789">
                  <a:moveTo>
                    <a:pt x="276860" y="196850"/>
                  </a:moveTo>
                  <a:lnTo>
                    <a:pt x="0" y="196850"/>
                  </a:lnTo>
                  <a:lnTo>
                    <a:pt x="0" y="199390"/>
                  </a:lnTo>
                  <a:lnTo>
                    <a:pt x="276860" y="199390"/>
                  </a:lnTo>
                  <a:lnTo>
                    <a:pt x="276860" y="196850"/>
                  </a:lnTo>
                  <a:close/>
                </a:path>
                <a:path w="276860" h="224789">
                  <a:moveTo>
                    <a:pt x="276860" y="194310"/>
                  </a:moveTo>
                  <a:lnTo>
                    <a:pt x="0" y="194310"/>
                  </a:lnTo>
                  <a:lnTo>
                    <a:pt x="0" y="195580"/>
                  </a:lnTo>
                  <a:lnTo>
                    <a:pt x="276860" y="195580"/>
                  </a:lnTo>
                  <a:lnTo>
                    <a:pt x="276860" y="194310"/>
                  </a:lnTo>
                  <a:close/>
                </a:path>
                <a:path w="276860" h="224789">
                  <a:moveTo>
                    <a:pt x="276860" y="190500"/>
                  </a:moveTo>
                  <a:lnTo>
                    <a:pt x="0" y="190500"/>
                  </a:lnTo>
                  <a:lnTo>
                    <a:pt x="0" y="193040"/>
                  </a:lnTo>
                  <a:lnTo>
                    <a:pt x="276860" y="193040"/>
                  </a:lnTo>
                  <a:lnTo>
                    <a:pt x="276860" y="190500"/>
                  </a:lnTo>
                  <a:close/>
                </a:path>
                <a:path w="276860" h="224789">
                  <a:moveTo>
                    <a:pt x="276860" y="187960"/>
                  </a:moveTo>
                  <a:lnTo>
                    <a:pt x="0" y="187960"/>
                  </a:lnTo>
                  <a:lnTo>
                    <a:pt x="0" y="189230"/>
                  </a:lnTo>
                  <a:lnTo>
                    <a:pt x="276860" y="189230"/>
                  </a:lnTo>
                  <a:lnTo>
                    <a:pt x="276860" y="187960"/>
                  </a:lnTo>
                  <a:close/>
                </a:path>
                <a:path w="276860" h="224789">
                  <a:moveTo>
                    <a:pt x="276860" y="184150"/>
                  </a:moveTo>
                  <a:lnTo>
                    <a:pt x="0" y="184150"/>
                  </a:lnTo>
                  <a:lnTo>
                    <a:pt x="0" y="186690"/>
                  </a:lnTo>
                  <a:lnTo>
                    <a:pt x="276860" y="186690"/>
                  </a:lnTo>
                  <a:lnTo>
                    <a:pt x="276860" y="184150"/>
                  </a:lnTo>
                  <a:close/>
                </a:path>
                <a:path w="276860" h="224789">
                  <a:moveTo>
                    <a:pt x="276860" y="181610"/>
                  </a:moveTo>
                  <a:lnTo>
                    <a:pt x="0" y="181610"/>
                  </a:lnTo>
                  <a:lnTo>
                    <a:pt x="0" y="182892"/>
                  </a:lnTo>
                  <a:lnTo>
                    <a:pt x="276860" y="182892"/>
                  </a:lnTo>
                  <a:lnTo>
                    <a:pt x="276860" y="181610"/>
                  </a:lnTo>
                  <a:close/>
                </a:path>
                <a:path w="276860" h="224789">
                  <a:moveTo>
                    <a:pt x="276860" y="177800"/>
                  </a:moveTo>
                  <a:lnTo>
                    <a:pt x="0" y="177800"/>
                  </a:lnTo>
                  <a:lnTo>
                    <a:pt x="0" y="180340"/>
                  </a:lnTo>
                  <a:lnTo>
                    <a:pt x="276860" y="180340"/>
                  </a:lnTo>
                  <a:lnTo>
                    <a:pt x="276860" y="177800"/>
                  </a:lnTo>
                  <a:close/>
                </a:path>
                <a:path w="276860" h="224789">
                  <a:moveTo>
                    <a:pt x="276860" y="175260"/>
                  </a:moveTo>
                  <a:lnTo>
                    <a:pt x="0" y="175260"/>
                  </a:lnTo>
                  <a:lnTo>
                    <a:pt x="0" y="176530"/>
                  </a:lnTo>
                  <a:lnTo>
                    <a:pt x="276860" y="176530"/>
                  </a:lnTo>
                  <a:lnTo>
                    <a:pt x="276860" y="175260"/>
                  </a:lnTo>
                  <a:close/>
                </a:path>
                <a:path w="276860" h="224789">
                  <a:moveTo>
                    <a:pt x="276860" y="171450"/>
                  </a:moveTo>
                  <a:lnTo>
                    <a:pt x="0" y="171450"/>
                  </a:lnTo>
                  <a:lnTo>
                    <a:pt x="0" y="173990"/>
                  </a:lnTo>
                  <a:lnTo>
                    <a:pt x="276860" y="173990"/>
                  </a:lnTo>
                  <a:lnTo>
                    <a:pt x="276860" y="171450"/>
                  </a:lnTo>
                  <a:close/>
                </a:path>
                <a:path w="276860" h="224789">
                  <a:moveTo>
                    <a:pt x="276860" y="168910"/>
                  </a:moveTo>
                  <a:lnTo>
                    <a:pt x="0" y="168910"/>
                  </a:lnTo>
                  <a:lnTo>
                    <a:pt x="0" y="170180"/>
                  </a:lnTo>
                  <a:lnTo>
                    <a:pt x="276860" y="170180"/>
                  </a:lnTo>
                  <a:lnTo>
                    <a:pt x="276860" y="168910"/>
                  </a:lnTo>
                  <a:close/>
                </a:path>
                <a:path w="276860" h="224789">
                  <a:moveTo>
                    <a:pt x="276860" y="165100"/>
                  </a:moveTo>
                  <a:lnTo>
                    <a:pt x="0" y="165100"/>
                  </a:lnTo>
                  <a:lnTo>
                    <a:pt x="0" y="167640"/>
                  </a:lnTo>
                  <a:lnTo>
                    <a:pt x="276860" y="167640"/>
                  </a:lnTo>
                  <a:lnTo>
                    <a:pt x="276860" y="165100"/>
                  </a:lnTo>
                  <a:close/>
                </a:path>
                <a:path w="276860" h="224789">
                  <a:moveTo>
                    <a:pt x="276860" y="162572"/>
                  </a:moveTo>
                  <a:lnTo>
                    <a:pt x="0" y="162572"/>
                  </a:lnTo>
                  <a:lnTo>
                    <a:pt x="0" y="163830"/>
                  </a:lnTo>
                  <a:lnTo>
                    <a:pt x="276860" y="163830"/>
                  </a:lnTo>
                  <a:lnTo>
                    <a:pt x="276860" y="162572"/>
                  </a:lnTo>
                  <a:close/>
                </a:path>
                <a:path w="276860" h="224789">
                  <a:moveTo>
                    <a:pt x="276860" y="158750"/>
                  </a:moveTo>
                  <a:lnTo>
                    <a:pt x="0" y="158750"/>
                  </a:lnTo>
                  <a:lnTo>
                    <a:pt x="0" y="161290"/>
                  </a:lnTo>
                  <a:lnTo>
                    <a:pt x="276860" y="161290"/>
                  </a:lnTo>
                  <a:lnTo>
                    <a:pt x="276860" y="158750"/>
                  </a:lnTo>
                  <a:close/>
                </a:path>
                <a:path w="276860" h="224789">
                  <a:moveTo>
                    <a:pt x="276860" y="156210"/>
                  </a:moveTo>
                  <a:lnTo>
                    <a:pt x="0" y="156210"/>
                  </a:lnTo>
                  <a:lnTo>
                    <a:pt x="0" y="157480"/>
                  </a:lnTo>
                  <a:lnTo>
                    <a:pt x="276860" y="157480"/>
                  </a:lnTo>
                  <a:lnTo>
                    <a:pt x="276860" y="156210"/>
                  </a:lnTo>
                  <a:close/>
                </a:path>
                <a:path w="276860" h="224789">
                  <a:moveTo>
                    <a:pt x="276860" y="152400"/>
                  </a:moveTo>
                  <a:lnTo>
                    <a:pt x="0" y="152400"/>
                  </a:lnTo>
                  <a:lnTo>
                    <a:pt x="0" y="154940"/>
                  </a:lnTo>
                  <a:lnTo>
                    <a:pt x="276860" y="154940"/>
                  </a:lnTo>
                  <a:lnTo>
                    <a:pt x="276860" y="152400"/>
                  </a:lnTo>
                  <a:close/>
                </a:path>
                <a:path w="276860" h="224789">
                  <a:moveTo>
                    <a:pt x="276860" y="149860"/>
                  </a:moveTo>
                  <a:lnTo>
                    <a:pt x="0" y="149860"/>
                  </a:lnTo>
                  <a:lnTo>
                    <a:pt x="0" y="151130"/>
                  </a:lnTo>
                  <a:lnTo>
                    <a:pt x="276860" y="151130"/>
                  </a:lnTo>
                  <a:lnTo>
                    <a:pt x="276860" y="149860"/>
                  </a:lnTo>
                  <a:close/>
                </a:path>
                <a:path w="276860" h="224789">
                  <a:moveTo>
                    <a:pt x="276860" y="146050"/>
                  </a:moveTo>
                  <a:lnTo>
                    <a:pt x="0" y="146050"/>
                  </a:lnTo>
                  <a:lnTo>
                    <a:pt x="0" y="148590"/>
                  </a:lnTo>
                  <a:lnTo>
                    <a:pt x="276860" y="148590"/>
                  </a:lnTo>
                  <a:lnTo>
                    <a:pt x="276860" y="146050"/>
                  </a:lnTo>
                  <a:close/>
                </a:path>
                <a:path w="276860" h="224789">
                  <a:moveTo>
                    <a:pt x="276860" y="143510"/>
                  </a:moveTo>
                  <a:lnTo>
                    <a:pt x="0" y="143510"/>
                  </a:lnTo>
                  <a:lnTo>
                    <a:pt x="0" y="144780"/>
                  </a:lnTo>
                  <a:lnTo>
                    <a:pt x="276860" y="144780"/>
                  </a:lnTo>
                  <a:lnTo>
                    <a:pt x="276860" y="143510"/>
                  </a:lnTo>
                  <a:close/>
                </a:path>
                <a:path w="276860" h="224789">
                  <a:moveTo>
                    <a:pt x="276860" y="139700"/>
                  </a:moveTo>
                  <a:lnTo>
                    <a:pt x="0" y="139700"/>
                  </a:lnTo>
                  <a:lnTo>
                    <a:pt x="0" y="142240"/>
                  </a:lnTo>
                  <a:lnTo>
                    <a:pt x="276860" y="142240"/>
                  </a:lnTo>
                  <a:lnTo>
                    <a:pt x="276860" y="139700"/>
                  </a:lnTo>
                  <a:close/>
                </a:path>
                <a:path w="276860" h="224789">
                  <a:moveTo>
                    <a:pt x="276860" y="137160"/>
                  </a:moveTo>
                  <a:lnTo>
                    <a:pt x="0" y="137160"/>
                  </a:lnTo>
                  <a:lnTo>
                    <a:pt x="0" y="138430"/>
                  </a:lnTo>
                  <a:lnTo>
                    <a:pt x="276860" y="138430"/>
                  </a:lnTo>
                  <a:lnTo>
                    <a:pt x="276860" y="137160"/>
                  </a:lnTo>
                  <a:close/>
                </a:path>
                <a:path w="276860" h="224789">
                  <a:moveTo>
                    <a:pt x="276860" y="133350"/>
                  </a:moveTo>
                  <a:lnTo>
                    <a:pt x="0" y="133350"/>
                  </a:lnTo>
                  <a:lnTo>
                    <a:pt x="0" y="135890"/>
                  </a:lnTo>
                  <a:lnTo>
                    <a:pt x="276860" y="135890"/>
                  </a:lnTo>
                  <a:lnTo>
                    <a:pt x="276860" y="133350"/>
                  </a:lnTo>
                  <a:close/>
                </a:path>
                <a:path w="276860" h="224789">
                  <a:moveTo>
                    <a:pt x="276860" y="130810"/>
                  </a:moveTo>
                  <a:lnTo>
                    <a:pt x="0" y="130810"/>
                  </a:lnTo>
                  <a:lnTo>
                    <a:pt x="0" y="132080"/>
                  </a:lnTo>
                  <a:lnTo>
                    <a:pt x="276860" y="132080"/>
                  </a:lnTo>
                  <a:lnTo>
                    <a:pt x="276860" y="130810"/>
                  </a:lnTo>
                  <a:close/>
                </a:path>
                <a:path w="276860" h="224789">
                  <a:moveTo>
                    <a:pt x="276860" y="127000"/>
                  </a:moveTo>
                  <a:lnTo>
                    <a:pt x="0" y="127000"/>
                  </a:lnTo>
                  <a:lnTo>
                    <a:pt x="0" y="129540"/>
                  </a:lnTo>
                  <a:lnTo>
                    <a:pt x="276860" y="129540"/>
                  </a:lnTo>
                  <a:lnTo>
                    <a:pt x="276860" y="127000"/>
                  </a:lnTo>
                  <a:close/>
                </a:path>
                <a:path w="276860" h="224789">
                  <a:moveTo>
                    <a:pt x="276860" y="124460"/>
                  </a:moveTo>
                  <a:lnTo>
                    <a:pt x="0" y="124460"/>
                  </a:lnTo>
                  <a:lnTo>
                    <a:pt x="0" y="125730"/>
                  </a:lnTo>
                  <a:lnTo>
                    <a:pt x="276860" y="125730"/>
                  </a:lnTo>
                  <a:lnTo>
                    <a:pt x="276860" y="124460"/>
                  </a:lnTo>
                  <a:close/>
                </a:path>
                <a:path w="276860" h="224789">
                  <a:moveTo>
                    <a:pt x="276860" y="120650"/>
                  </a:moveTo>
                  <a:lnTo>
                    <a:pt x="0" y="120650"/>
                  </a:lnTo>
                  <a:lnTo>
                    <a:pt x="0" y="123190"/>
                  </a:lnTo>
                  <a:lnTo>
                    <a:pt x="276860" y="123190"/>
                  </a:lnTo>
                  <a:lnTo>
                    <a:pt x="276860" y="120650"/>
                  </a:lnTo>
                  <a:close/>
                </a:path>
                <a:path w="276860" h="224789">
                  <a:moveTo>
                    <a:pt x="276860" y="118110"/>
                  </a:moveTo>
                  <a:lnTo>
                    <a:pt x="0" y="118110"/>
                  </a:lnTo>
                  <a:lnTo>
                    <a:pt x="0" y="119380"/>
                  </a:lnTo>
                  <a:lnTo>
                    <a:pt x="276860" y="119380"/>
                  </a:lnTo>
                  <a:lnTo>
                    <a:pt x="276860" y="118110"/>
                  </a:lnTo>
                  <a:close/>
                </a:path>
                <a:path w="276860" h="224789">
                  <a:moveTo>
                    <a:pt x="276860" y="114300"/>
                  </a:moveTo>
                  <a:lnTo>
                    <a:pt x="0" y="114300"/>
                  </a:lnTo>
                  <a:lnTo>
                    <a:pt x="0" y="116840"/>
                  </a:lnTo>
                  <a:lnTo>
                    <a:pt x="276860" y="116840"/>
                  </a:lnTo>
                  <a:lnTo>
                    <a:pt x="276860" y="114300"/>
                  </a:lnTo>
                  <a:close/>
                </a:path>
                <a:path w="276860" h="224789">
                  <a:moveTo>
                    <a:pt x="276860" y="111760"/>
                  </a:moveTo>
                  <a:lnTo>
                    <a:pt x="0" y="111760"/>
                  </a:lnTo>
                  <a:lnTo>
                    <a:pt x="0" y="113030"/>
                  </a:lnTo>
                  <a:lnTo>
                    <a:pt x="276860" y="113030"/>
                  </a:lnTo>
                  <a:lnTo>
                    <a:pt x="276860" y="111760"/>
                  </a:lnTo>
                  <a:close/>
                </a:path>
                <a:path w="276860" h="224789">
                  <a:moveTo>
                    <a:pt x="276860" y="107950"/>
                  </a:moveTo>
                  <a:lnTo>
                    <a:pt x="0" y="107950"/>
                  </a:lnTo>
                  <a:lnTo>
                    <a:pt x="0" y="110490"/>
                  </a:lnTo>
                  <a:lnTo>
                    <a:pt x="276860" y="110490"/>
                  </a:lnTo>
                  <a:lnTo>
                    <a:pt x="276860" y="107950"/>
                  </a:lnTo>
                  <a:close/>
                </a:path>
                <a:path w="276860" h="224789">
                  <a:moveTo>
                    <a:pt x="276860" y="105410"/>
                  </a:moveTo>
                  <a:lnTo>
                    <a:pt x="0" y="105410"/>
                  </a:lnTo>
                  <a:lnTo>
                    <a:pt x="0" y="106680"/>
                  </a:lnTo>
                  <a:lnTo>
                    <a:pt x="276860" y="106680"/>
                  </a:lnTo>
                  <a:lnTo>
                    <a:pt x="276860" y="105410"/>
                  </a:lnTo>
                  <a:close/>
                </a:path>
                <a:path w="276860" h="224789">
                  <a:moveTo>
                    <a:pt x="276860" y="101600"/>
                  </a:moveTo>
                  <a:lnTo>
                    <a:pt x="0" y="101600"/>
                  </a:lnTo>
                  <a:lnTo>
                    <a:pt x="0" y="104140"/>
                  </a:lnTo>
                  <a:lnTo>
                    <a:pt x="276860" y="104140"/>
                  </a:lnTo>
                  <a:lnTo>
                    <a:pt x="276860" y="101600"/>
                  </a:lnTo>
                  <a:close/>
                </a:path>
                <a:path w="276860" h="224789">
                  <a:moveTo>
                    <a:pt x="276860" y="99060"/>
                  </a:moveTo>
                  <a:lnTo>
                    <a:pt x="0" y="99060"/>
                  </a:lnTo>
                  <a:lnTo>
                    <a:pt x="0" y="100330"/>
                  </a:lnTo>
                  <a:lnTo>
                    <a:pt x="276860" y="100330"/>
                  </a:lnTo>
                  <a:lnTo>
                    <a:pt x="276860" y="99060"/>
                  </a:lnTo>
                  <a:close/>
                </a:path>
                <a:path w="276860" h="224789">
                  <a:moveTo>
                    <a:pt x="276860" y="95250"/>
                  </a:moveTo>
                  <a:lnTo>
                    <a:pt x="0" y="95250"/>
                  </a:lnTo>
                  <a:lnTo>
                    <a:pt x="0" y="97790"/>
                  </a:lnTo>
                  <a:lnTo>
                    <a:pt x="276860" y="97790"/>
                  </a:lnTo>
                  <a:lnTo>
                    <a:pt x="276860" y="95250"/>
                  </a:lnTo>
                  <a:close/>
                </a:path>
                <a:path w="276860" h="224789">
                  <a:moveTo>
                    <a:pt x="276860" y="92710"/>
                  </a:moveTo>
                  <a:lnTo>
                    <a:pt x="0" y="92710"/>
                  </a:lnTo>
                  <a:lnTo>
                    <a:pt x="0" y="93980"/>
                  </a:lnTo>
                  <a:lnTo>
                    <a:pt x="276860" y="93980"/>
                  </a:lnTo>
                  <a:lnTo>
                    <a:pt x="276860" y="92710"/>
                  </a:lnTo>
                  <a:close/>
                </a:path>
                <a:path w="276860" h="224789">
                  <a:moveTo>
                    <a:pt x="276860" y="88900"/>
                  </a:moveTo>
                  <a:lnTo>
                    <a:pt x="0" y="88900"/>
                  </a:lnTo>
                  <a:lnTo>
                    <a:pt x="0" y="91440"/>
                  </a:lnTo>
                  <a:lnTo>
                    <a:pt x="276860" y="91440"/>
                  </a:lnTo>
                  <a:lnTo>
                    <a:pt x="276860" y="88900"/>
                  </a:lnTo>
                  <a:close/>
                </a:path>
                <a:path w="276860" h="224789">
                  <a:moveTo>
                    <a:pt x="276860" y="86360"/>
                  </a:moveTo>
                  <a:lnTo>
                    <a:pt x="0" y="86360"/>
                  </a:lnTo>
                  <a:lnTo>
                    <a:pt x="0" y="87630"/>
                  </a:lnTo>
                  <a:lnTo>
                    <a:pt x="276860" y="87630"/>
                  </a:lnTo>
                  <a:lnTo>
                    <a:pt x="276860" y="86360"/>
                  </a:lnTo>
                  <a:close/>
                </a:path>
                <a:path w="276860" h="224789">
                  <a:moveTo>
                    <a:pt x="276860" y="82550"/>
                  </a:moveTo>
                  <a:lnTo>
                    <a:pt x="0" y="82550"/>
                  </a:lnTo>
                  <a:lnTo>
                    <a:pt x="0" y="85090"/>
                  </a:lnTo>
                  <a:lnTo>
                    <a:pt x="276860" y="85090"/>
                  </a:lnTo>
                  <a:lnTo>
                    <a:pt x="276860" y="82550"/>
                  </a:lnTo>
                  <a:close/>
                </a:path>
                <a:path w="276860" h="224789">
                  <a:moveTo>
                    <a:pt x="276860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276860" y="81280"/>
                  </a:lnTo>
                  <a:lnTo>
                    <a:pt x="276860" y="80010"/>
                  </a:lnTo>
                  <a:close/>
                </a:path>
                <a:path w="276860" h="224789">
                  <a:moveTo>
                    <a:pt x="276860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276860" y="78740"/>
                  </a:lnTo>
                  <a:lnTo>
                    <a:pt x="276860" y="76200"/>
                  </a:lnTo>
                  <a:close/>
                </a:path>
                <a:path w="276860" h="224789">
                  <a:moveTo>
                    <a:pt x="276860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276860" y="74930"/>
                  </a:lnTo>
                  <a:lnTo>
                    <a:pt x="276860" y="73660"/>
                  </a:lnTo>
                  <a:close/>
                </a:path>
                <a:path w="276860" h="224789">
                  <a:moveTo>
                    <a:pt x="276860" y="69850"/>
                  </a:moveTo>
                  <a:lnTo>
                    <a:pt x="0" y="69850"/>
                  </a:lnTo>
                  <a:lnTo>
                    <a:pt x="0" y="72390"/>
                  </a:lnTo>
                  <a:lnTo>
                    <a:pt x="276860" y="72390"/>
                  </a:lnTo>
                  <a:lnTo>
                    <a:pt x="276860" y="69850"/>
                  </a:lnTo>
                  <a:close/>
                </a:path>
                <a:path w="276860" h="224789">
                  <a:moveTo>
                    <a:pt x="276860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276860" y="68580"/>
                  </a:lnTo>
                  <a:lnTo>
                    <a:pt x="276860" y="67310"/>
                  </a:lnTo>
                  <a:close/>
                </a:path>
                <a:path w="276860" h="224789">
                  <a:moveTo>
                    <a:pt x="276860" y="63500"/>
                  </a:moveTo>
                  <a:lnTo>
                    <a:pt x="0" y="63500"/>
                  </a:lnTo>
                  <a:lnTo>
                    <a:pt x="0" y="66040"/>
                  </a:lnTo>
                  <a:lnTo>
                    <a:pt x="276860" y="66040"/>
                  </a:lnTo>
                  <a:lnTo>
                    <a:pt x="276860" y="63500"/>
                  </a:lnTo>
                  <a:close/>
                </a:path>
                <a:path w="276860" h="224789">
                  <a:moveTo>
                    <a:pt x="276860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276860" y="62230"/>
                  </a:lnTo>
                  <a:lnTo>
                    <a:pt x="276860" y="60960"/>
                  </a:lnTo>
                  <a:close/>
                </a:path>
                <a:path w="276860" h="224789">
                  <a:moveTo>
                    <a:pt x="276860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276860" y="59690"/>
                  </a:lnTo>
                  <a:lnTo>
                    <a:pt x="276860" y="57150"/>
                  </a:lnTo>
                  <a:close/>
                </a:path>
                <a:path w="276860" h="224789">
                  <a:moveTo>
                    <a:pt x="276860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276860" y="55880"/>
                  </a:lnTo>
                  <a:lnTo>
                    <a:pt x="276860" y="54610"/>
                  </a:lnTo>
                  <a:close/>
                </a:path>
                <a:path w="276860" h="224789">
                  <a:moveTo>
                    <a:pt x="276860" y="50800"/>
                  </a:moveTo>
                  <a:lnTo>
                    <a:pt x="0" y="50800"/>
                  </a:lnTo>
                  <a:lnTo>
                    <a:pt x="0" y="53340"/>
                  </a:lnTo>
                  <a:lnTo>
                    <a:pt x="276860" y="53340"/>
                  </a:lnTo>
                  <a:lnTo>
                    <a:pt x="276860" y="50800"/>
                  </a:lnTo>
                  <a:close/>
                </a:path>
                <a:path w="276860" h="224789">
                  <a:moveTo>
                    <a:pt x="276860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276860" y="49530"/>
                  </a:lnTo>
                  <a:lnTo>
                    <a:pt x="276860" y="48260"/>
                  </a:lnTo>
                  <a:close/>
                </a:path>
                <a:path w="276860" h="224789">
                  <a:moveTo>
                    <a:pt x="276860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276860" y="46990"/>
                  </a:lnTo>
                  <a:lnTo>
                    <a:pt x="276860" y="44450"/>
                  </a:lnTo>
                  <a:close/>
                </a:path>
                <a:path w="276860" h="224789">
                  <a:moveTo>
                    <a:pt x="276860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276860" y="43180"/>
                  </a:lnTo>
                  <a:lnTo>
                    <a:pt x="276860" y="41910"/>
                  </a:lnTo>
                  <a:close/>
                </a:path>
                <a:path w="276860" h="224789">
                  <a:moveTo>
                    <a:pt x="276860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276860" y="40640"/>
                  </a:lnTo>
                  <a:lnTo>
                    <a:pt x="276860" y="38100"/>
                  </a:lnTo>
                  <a:close/>
                </a:path>
                <a:path w="276860" h="224789">
                  <a:moveTo>
                    <a:pt x="276860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276860" y="36830"/>
                  </a:lnTo>
                  <a:lnTo>
                    <a:pt x="276860" y="35560"/>
                  </a:lnTo>
                  <a:close/>
                </a:path>
                <a:path w="276860" h="224789">
                  <a:moveTo>
                    <a:pt x="276860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276860" y="34290"/>
                  </a:lnTo>
                  <a:lnTo>
                    <a:pt x="276860" y="31750"/>
                  </a:lnTo>
                  <a:close/>
                </a:path>
                <a:path w="276860" h="224789">
                  <a:moveTo>
                    <a:pt x="27686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276860" y="30480"/>
                  </a:lnTo>
                  <a:lnTo>
                    <a:pt x="276860" y="29210"/>
                  </a:lnTo>
                  <a:close/>
                </a:path>
                <a:path w="276860" h="224789">
                  <a:moveTo>
                    <a:pt x="27686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276860" y="27940"/>
                  </a:lnTo>
                  <a:lnTo>
                    <a:pt x="276860" y="25400"/>
                  </a:lnTo>
                  <a:close/>
                </a:path>
                <a:path w="276860" h="224789">
                  <a:moveTo>
                    <a:pt x="27686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276860" y="24130"/>
                  </a:lnTo>
                  <a:lnTo>
                    <a:pt x="276860" y="22860"/>
                  </a:lnTo>
                  <a:close/>
                </a:path>
                <a:path w="276860" h="224789">
                  <a:moveTo>
                    <a:pt x="27686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276860" y="21590"/>
                  </a:lnTo>
                  <a:lnTo>
                    <a:pt x="276860" y="19050"/>
                  </a:lnTo>
                  <a:close/>
                </a:path>
                <a:path w="276860" h="224789">
                  <a:moveTo>
                    <a:pt x="27686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276860" y="17780"/>
                  </a:lnTo>
                  <a:lnTo>
                    <a:pt x="276860" y="16510"/>
                  </a:lnTo>
                  <a:close/>
                </a:path>
                <a:path w="276860" h="224789">
                  <a:moveTo>
                    <a:pt x="27686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276860" y="15240"/>
                  </a:lnTo>
                  <a:lnTo>
                    <a:pt x="276860" y="12700"/>
                  </a:lnTo>
                  <a:close/>
                </a:path>
                <a:path w="276860" h="224789">
                  <a:moveTo>
                    <a:pt x="27686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76860" y="11430"/>
                  </a:lnTo>
                  <a:lnTo>
                    <a:pt x="276860" y="10160"/>
                  </a:lnTo>
                  <a:close/>
                </a:path>
                <a:path w="276860" h="224789">
                  <a:moveTo>
                    <a:pt x="27686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76860" y="8890"/>
                  </a:lnTo>
                  <a:lnTo>
                    <a:pt x="276860" y="6350"/>
                  </a:lnTo>
                  <a:close/>
                </a:path>
                <a:path w="276860" h="224789">
                  <a:moveTo>
                    <a:pt x="276860" y="3822"/>
                  </a:moveTo>
                  <a:lnTo>
                    <a:pt x="0" y="3822"/>
                  </a:lnTo>
                  <a:lnTo>
                    <a:pt x="0" y="5080"/>
                  </a:lnTo>
                  <a:lnTo>
                    <a:pt x="276860" y="5080"/>
                  </a:lnTo>
                  <a:lnTo>
                    <a:pt x="276860" y="3822"/>
                  </a:lnTo>
                  <a:close/>
                </a:path>
                <a:path w="276860" h="224789">
                  <a:moveTo>
                    <a:pt x="2768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76860" y="254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1111249"/>
              <a:ext cx="276860" cy="375920"/>
            </a:xfrm>
            <a:custGeom>
              <a:avLst/>
              <a:gdLst/>
              <a:ahLst/>
              <a:cxnLst/>
              <a:rect l="l" t="t" r="r" b="b"/>
              <a:pathLst>
                <a:path w="276860" h="375919">
                  <a:moveTo>
                    <a:pt x="27686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6860" y="375920"/>
                  </a:lnTo>
                  <a:lnTo>
                    <a:pt x="276860" y="373380"/>
                  </a:lnTo>
                  <a:close/>
                </a:path>
                <a:path w="276860" h="375919">
                  <a:moveTo>
                    <a:pt x="27686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6860" y="372110"/>
                  </a:lnTo>
                  <a:lnTo>
                    <a:pt x="276860" y="370840"/>
                  </a:lnTo>
                  <a:close/>
                </a:path>
                <a:path w="276860" h="375919">
                  <a:moveTo>
                    <a:pt x="27686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6860" y="36957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8248227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10" dirty="0">
                <a:latin typeface="Tahoma"/>
                <a:cs typeface="Tahoma"/>
              </a:rPr>
              <a:t>Biofilms </a:t>
            </a:r>
            <a:r>
              <a:rPr sz="2800" b="1" dirty="0">
                <a:latin typeface="Tahoma"/>
                <a:cs typeface="Tahoma"/>
              </a:rPr>
              <a:t>– </a:t>
            </a:r>
            <a:r>
              <a:rPr sz="2800" b="1" spc="-5">
                <a:latin typeface="Tahoma"/>
                <a:cs typeface="Tahoma"/>
              </a:rPr>
              <a:t>Protects</a:t>
            </a:r>
            <a:r>
              <a:rPr sz="2800" b="1" spc="-35">
                <a:latin typeface="Tahoma"/>
                <a:cs typeface="Tahoma"/>
              </a:rPr>
              <a:t> </a:t>
            </a:r>
            <a:r>
              <a:rPr sz="2800" b="1" spc="-5" smtClean="0">
                <a:latin typeface="Tahoma"/>
                <a:cs typeface="Tahoma"/>
              </a:rPr>
              <a:t>from</a:t>
            </a:r>
            <a:r>
              <a:rPr lang="en-IN" sz="2800" b="1" spc="-5" dirty="0" smtClean="0">
                <a:latin typeface="Tahoma"/>
                <a:cs typeface="Tahoma"/>
              </a:rPr>
              <a:t> </a:t>
            </a:r>
            <a:r>
              <a:rPr lang="en-US" sz="2800" b="1" dirty="0" err="1" smtClean="0">
                <a:latin typeface="Tahoma"/>
                <a:cs typeface="Tahoma"/>
              </a:rPr>
              <a:t>P</a:t>
            </a:r>
            <a:r>
              <a:rPr lang="en-US" sz="2800" b="1" spc="-5" dirty="0" err="1" smtClean="0">
                <a:latin typeface="Tahoma"/>
                <a:cs typeface="Tahoma"/>
              </a:rPr>
              <a:t>hagocytosis</a:t>
            </a:r>
            <a:r>
              <a:rPr lang="en-US" sz="2800" dirty="0" smtClean="0">
                <a:latin typeface="Tahoma"/>
                <a:cs typeface="Tahoma"/>
              </a:rPr>
              <a:t/>
            </a:r>
            <a:br>
              <a:rPr lang="en-US" sz="2800" dirty="0" smtClean="0">
                <a:latin typeface="Tahoma"/>
                <a:cs typeface="Tahoma"/>
              </a:rPr>
            </a:br>
            <a:r>
              <a:rPr lang="en-US" sz="2000" dirty="0" smtClean="0">
                <a:latin typeface="Tahoma"/>
                <a:cs typeface="Tahoma"/>
              </a:rPr>
              <a:t/>
            </a:r>
            <a:br>
              <a:rPr lang="en-US" sz="2000" dirty="0" smtClean="0">
                <a:latin typeface="Tahoma"/>
                <a:cs typeface="Tahoma"/>
              </a:rPr>
            </a:br>
            <a:endParaRPr b="1" spc="-5" dirty="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" y="1111250"/>
            <a:ext cx="5146039" cy="364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710"/>
              </a:lnSpc>
            </a:pPr>
            <a:endParaRPr sz="4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15000" y="838200"/>
            <a:ext cx="35102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100"/>
              </a:spcBef>
            </a:pPr>
            <a:endParaRPr sz="4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2893" y="1634491"/>
            <a:ext cx="10706100" cy="40271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4965" marR="5080" indent="-342900">
              <a:lnSpc>
                <a:spcPct val="100600"/>
              </a:lnSpc>
              <a:spcBef>
                <a:spcPts val="7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endParaRPr lang="en-IN" sz="320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600"/>
              </a:lnSpc>
              <a:spcBef>
                <a:spcPts val="7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r>
              <a:rPr sz="3200" smtClean="0">
                <a:latin typeface="Tahoma"/>
                <a:cs typeface="Tahoma"/>
              </a:rPr>
              <a:t>Phagocytes </a:t>
            </a:r>
            <a:r>
              <a:rPr sz="3200" spc="-5" dirty="0">
                <a:latin typeface="Tahoma"/>
                <a:cs typeface="Tahoma"/>
              </a:rPr>
              <a:t>are </a:t>
            </a:r>
            <a:r>
              <a:rPr sz="3200" dirty="0">
                <a:latin typeface="Tahoma"/>
                <a:cs typeface="Tahoma"/>
              </a:rPr>
              <a:t>unable </a:t>
            </a:r>
            <a:r>
              <a:rPr sz="3200" spc="-5" dirty="0">
                <a:latin typeface="Tahoma"/>
                <a:cs typeface="Tahoma"/>
              </a:rPr>
              <a:t>to </a:t>
            </a:r>
            <a:r>
              <a:rPr sz="3200" dirty="0">
                <a:latin typeface="Tahoma"/>
                <a:cs typeface="Tahoma"/>
              </a:rPr>
              <a:t>effectively  engulf a bacterium growing </a:t>
            </a:r>
            <a:r>
              <a:rPr sz="3200" spc="-5" dirty="0">
                <a:latin typeface="Tahoma"/>
                <a:cs typeface="Tahoma"/>
              </a:rPr>
              <a:t>within </a:t>
            </a:r>
            <a:r>
              <a:rPr sz="3200" dirty="0">
                <a:latin typeface="Tahoma"/>
                <a:cs typeface="Tahoma"/>
              </a:rPr>
              <a:t>a  </a:t>
            </a:r>
            <a:r>
              <a:rPr sz="3200" spc="-5" dirty="0">
                <a:latin typeface="Tahoma"/>
                <a:cs typeface="Tahoma"/>
              </a:rPr>
              <a:t>complex polysaccharide matrix attached </a:t>
            </a:r>
            <a:r>
              <a:rPr sz="3200" spc="-10" dirty="0">
                <a:latin typeface="Tahoma"/>
                <a:cs typeface="Tahoma"/>
              </a:rPr>
              <a:t>to  </a:t>
            </a:r>
            <a:r>
              <a:rPr sz="3200" dirty="0">
                <a:latin typeface="Tahoma"/>
                <a:cs typeface="Tahoma"/>
              </a:rPr>
              <a:t>a </a:t>
            </a:r>
            <a:r>
              <a:rPr sz="3200" spc="-5" dirty="0">
                <a:latin typeface="Tahoma"/>
                <a:cs typeface="Tahoma"/>
              </a:rPr>
              <a:t>solid surface</a:t>
            </a:r>
            <a:r>
              <a:rPr sz="3200" spc="-5">
                <a:latin typeface="Tahoma"/>
                <a:cs typeface="Tahoma"/>
              </a:rPr>
              <a:t>. </a:t>
            </a:r>
            <a:endParaRPr lang="en-IN" sz="3200" spc="-5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600"/>
              </a:lnSpc>
              <a:spcBef>
                <a:spcPts val="7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endParaRPr lang="en-IN" sz="3200" spc="-5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100600"/>
              </a:lnSpc>
              <a:spcBef>
                <a:spcPts val="7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r>
              <a:rPr sz="3200" spc="-5" smtClean="0">
                <a:latin typeface="Tahoma"/>
                <a:cs typeface="Tahoma"/>
              </a:rPr>
              <a:t>This </a:t>
            </a:r>
            <a:r>
              <a:rPr sz="3200" spc="-5" dirty="0">
                <a:latin typeface="Tahoma"/>
                <a:cs typeface="Tahoma"/>
              </a:rPr>
              <a:t>causes the </a:t>
            </a:r>
            <a:r>
              <a:rPr sz="3200" dirty="0">
                <a:latin typeface="Tahoma"/>
                <a:cs typeface="Tahoma"/>
              </a:rPr>
              <a:t>phagocyte  </a:t>
            </a:r>
            <a:r>
              <a:rPr sz="3200" spc="-5" dirty="0">
                <a:latin typeface="Tahoma"/>
                <a:cs typeface="Tahoma"/>
              </a:rPr>
              <a:t>to </a:t>
            </a:r>
            <a:r>
              <a:rPr sz="3200" dirty="0">
                <a:latin typeface="Tahoma"/>
                <a:cs typeface="Tahoma"/>
              </a:rPr>
              <a:t>release large </a:t>
            </a:r>
            <a:r>
              <a:rPr sz="3200" spc="-5" dirty="0">
                <a:latin typeface="Tahoma"/>
                <a:cs typeface="Tahoma"/>
              </a:rPr>
              <a:t>amounts </a:t>
            </a:r>
            <a:r>
              <a:rPr sz="3200" dirty="0">
                <a:latin typeface="Tahoma"/>
                <a:cs typeface="Tahoma"/>
              </a:rPr>
              <a:t>of pro-  </a:t>
            </a:r>
            <a:r>
              <a:rPr sz="3200" spc="-5" dirty="0">
                <a:latin typeface="Tahoma"/>
                <a:cs typeface="Tahoma"/>
              </a:rPr>
              <a:t>inflammatory </a:t>
            </a:r>
            <a:r>
              <a:rPr sz="3200" dirty="0">
                <a:latin typeface="Tahoma"/>
                <a:cs typeface="Tahoma"/>
              </a:rPr>
              <a:t>enzymes </a:t>
            </a:r>
            <a:r>
              <a:rPr sz="3200" spc="-5" dirty="0">
                <a:latin typeface="Tahoma"/>
                <a:cs typeface="Tahoma"/>
              </a:rPr>
              <a:t>and </a:t>
            </a:r>
            <a:r>
              <a:rPr sz="3200" dirty="0">
                <a:latin typeface="Tahoma"/>
                <a:cs typeface="Tahoma"/>
              </a:rPr>
              <a:t>cytokines,  leading </a:t>
            </a:r>
            <a:r>
              <a:rPr sz="3200" spc="-5" dirty="0">
                <a:latin typeface="Tahoma"/>
                <a:cs typeface="Tahoma"/>
              </a:rPr>
              <a:t>to inflammation and destruction </a:t>
            </a:r>
            <a:r>
              <a:rPr sz="3200" dirty="0">
                <a:latin typeface="Tahoma"/>
                <a:cs typeface="Tahoma"/>
              </a:rPr>
              <a:t>of  nearby </a:t>
            </a:r>
            <a:r>
              <a:rPr sz="3200" spc="-5" dirty="0">
                <a:latin typeface="Tahoma"/>
                <a:cs typeface="Tahoma"/>
              </a:rPr>
              <a:t>tissues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089640" y="6021070"/>
            <a:ext cx="1102360" cy="836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510" y="1164060"/>
            <a:ext cx="11075671" cy="385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nature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10" dirty="0">
                <a:latin typeface="Caladea"/>
                <a:cs typeface="Caladea"/>
              </a:rPr>
              <a:t>structure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10" dirty="0">
                <a:latin typeface="Caladea"/>
                <a:cs typeface="Caladea"/>
              </a:rPr>
              <a:t>physiological characteristics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resident microorganisms  offer </a:t>
            </a:r>
            <a:r>
              <a:rPr sz="2100" spc="-5" dirty="0">
                <a:latin typeface="Caladea"/>
                <a:cs typeface="Caladea"/>
              </a:rPr>
              <a:t>an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inherent resistance </a:t>
            </a:r>
            <a:r>
              <a:rPr sz="2100" spc="-15" dirty="0">
                <a:solidFill>
                  <a:srgbClr val="B71E42"/>
                </a:solidFill>
                <a:latin typeface="Caladea"/>
                <a:cs typeface="Caladea"/>
              </a:rPr>
              <a:t>to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antimicrobial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agents</a:t>
            </a:r>
            <a:r>
              <a:rPr sz="2100" spc="-5" dirty="0">
                <a:latin typeface="Caladea"/>
                <a:cs typeface="Caladea"/>
              </a:rPr>
              <a:t>, such </a:t>
            </a:r>
            <a:r>
              <a:rPr sz="2100" spc="-10" dirty="0">
                <a:latin typeface="Caladea"/>
                <a:cs typeface="Caladea"/>
              </a:rPr>
              <a:t>as </a:t>
            </a:r>
            <a:r>
              <a:rPr sz="2100" spc="-5" dirty="0">
                <a:latin typeface="Caladea"/>
                <a:cs typeface="Caladea"/>
              </a:rPr>
              <a:t>antibiotics, disinfectants, or  germicides.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adea"/>
                <a:cs typeface="Caladea"/>
              </a:rPr>
              <a:t>Mechanism </a:t>
            </a:r>
            <a:r>
              <a:rPr sz="2100" spc="-10" dirty="0">
                <a:latin typeface="Caladea"/>
                <a:cs typeface="Caladea"/>
              </a:rPr>
              <a:t>responsible for</a:t>
            </a:r>
            <a:r>
              <a:rPr sz="2100" spc="-2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resistance:</a:t>
            </a:r>
            <a:endParaRPr sz="2100">
              <a:latin typeface="Caladea"/>
              <a:cs typeface="Caladea"/>
            </a:endParaRPr>
          </a:p>
          <a:p>
            <a:pPr marL="1384300" lvl="1" indent="-457834">
              <a:lnSpc>
                <a:spcPct val="100000"/>
              </a:lnSpc>
              <a:spcBef>
                <a:spcPts val="1575"/>
              </a:spcBef>
              <a:buClr>
                <a:srgbClr val="B71E42"/>
              </a:buClr>
              <a:buAutoNum type="arabicPeriod"/>
              <a:tabLst>
                <a:tab pos="1384300" algn="l"/>
                <a:tab pos="1384935" algn="l"/>
              </a:tabLst>
            </a:pPr>
            <a:r>
              <a:rPr sz="2100" spc="-5" smtClean="0">
                <a:latin typeface="Caladea"/>
                <a:cs typeface="Caladea"/>
              </a:rPr>
              <a:t>Resistance </a:t>
            </a:r>
            <a:r>
              <a:rPr sz="2100" spc="-10" smtClean="0">
                <a:latin typeface="Caladea"/>
                <a:cs typeface="Caladea"/>
              </a:rPr>
              <a:t>associated </a:t>
            </a:r>
            <a:r>
              <a:rPr sz="2100" smtClean="0">
                <a:latin typeface="Caladea"/>
                <a:cs typeface="Caladea"/>
              </a:rPr>
              <a:t>with </a:t>
            </a:r>
            <a:r>
              <a:rPr sz="2100" spc="-10" smtClean="0">
                <a:latin typeface="Caladea"/>
                <a:cs typeface="Caladea"/>
              </a:rPr>
              <a:t>extracellular polymeric</a:t>
            </a:r>
            <a:r>
              <a:rPr sz="2100" spc="15" smtClean="0">
                <a:latin typeface="Caladea"/>
                <a:cs typeface="Caladea"/>
              </a:rPr>
              <a:t> </a:t>
            </a:r>
            <a:r>
              <a:rPr sz="2100" spc="-5" smtClean="0">
                <a:latin typeface="Caladea"/>
                <a:cs typeface="Caladea"/>
              </a:rPr>
              <a:t>matrix</a:t>
            </a:r>
            <a:endParaRPr sz="2100" smtClean="0">
              <a:latin typeface="Caladea"/>
              <a:cs typeface="Caladea"/>
            </a:endParaRPr>
          </a:p>
          <a:p>
            <a:pPr marL="1384300" lvl="1" indent="-457834">
              <a:lnSpc>
                <a:spcPct val="100000"/>
              </a:lnSpc>
              <a:spcBef>
                <a:spcPts val="1750"/>
              </a:spcBef>
              <a:buClr>
                <a:srgbClr val="B71E42"/>
              </a:buClr>
              <a:buAutoNum type="arabicPeriod"/>
              <a:tabLst>
                <a:tab pos="1384300" algn="l"/>
                <a:tab pos="1384935" algn="l"/>
              </a:tabLst>
            </a:pPr>
            <a:r>
              <a:rPr sz="2100" spc="-5" smtClean="0">
                <a:latin typeface="Caladea"/>
                <a:cs typeface="Caladea"/>
              </a:rPr>
              <a:t>Resistance </a:t>
            </a:r>
            <a:r>
              <a:rPr sz="2100" spc="-10" dirty="0">
                <a:latin typeface="Caladea"/>
                <a:cs typeface="Caladea"/>
              </a:rPr>
              <a:t>associated </a:t>
            </a:r>
            <a:r>
              <a:rPr sz="2100" dirty="0">
                <a:latin typeface="Caladea"/>
                <a:cs typeface="Caladea"/>
              </a:rPr>
              <a:t>with </a:t>
            </a:r>
            <a:r>
              <a:rPr sz="2100" spc="-15" dirty="0">
                <a:latin typeface="Caladea"/>
                <a:cs typeface="Caladea"/>
              </a:rPr>
              <a:t>growth </a:t>
            </a:r>
            <a:r>
              <a:rPr sz="2100" spc="-25" dirty="0">
                <a:latin typeface="Caladea"/>
                <a:cs typeface="Caladea"/>
              </a:rPr>
              <a:t>rate </a:t>
            </a:r>
            <a:r>
              <a:rPr sz="2100" spc="-5" dirty="0">
                <a:latin typeface="Caladea"/>
                <a:cs typeface="Caladea"/>
              </a:rPr>
              <a:t>and nutrient</a:t>
            </a:r>
            <a:r>
              <a:rPr sz="2100" spc="80" dirty="0">
                <a:latin typeface="Caladea"/>
                <a:cs typeface="Caladea"/>
              </a:rPr>
              <a:t> </a:t>
            </a:r>
            <a:r>
              <a:rPr sz="2100" spc="-25" dirty="0">
                <a:latin typeface="Caladea"/>
                <a:cs typeface="Caladea"/>
              </a:rPr>
              <a:t>availability.</a:t>
            </a:r>
            <a:endParaRPr sz="2100">
              <a:latin typeface="Caladea"/>
              <a:cs typeface="Caladea"/>
            </a:endParaRPr>
          </a:p>
          <a:p>
            <a:pPr marL="1384300" lvl="1" indent="-457834">
              <a:lnSpc>
                <a:spcPct val="100000"/>
              </a:lnSpc>
              <a:spcBef>
                <a:spcPts val="1764"/>
              </a:spcBef>
              <a:buClr>
                <a:srgbClr val="B71E42"/>
              </a:buClr>
              <a:buAutoNum type="arabicPeriod"/>
              <a:tabLst>
                <a:tab pos="1384300" algn="l"/>
                <a:tab pos="1384935" algn="l"/>
              </a:tabLst>
            </a:pPr>
            <a:r>
              <a:rPr sz="2100" spc="-5" dirty="0">
                <a:latin typeface="Caladea"/>
                <a:cs typeface="Caladea"/>
              </a:rPr>
              <a:t>Resistance </a:t>
            </a:r>
            <a:r>
              <a:rPr sz="2100" spc="-10" dirty="0">
                <a:latin typeface="Caladea"/>
                <a:cs typeface="Caladea"/>
              </a:rPr>
              <a:t>associated </a:t>
            </a:r>
            <a:r>
              <a:rPr sz="2100" dirty="0">
                <a:latin typeface="Caladea"/>
                <a:cs typeface="Caladea"/>
              </a:rPr>
              <a:t>with </a:t>
            </a:r>
            <a:r>
              <a:rPr sz="2100" spc="-5" dirty="0">
                <a:latin typeface="Caladea"/>
                <a:cs typeface="Caladea"/>
              </a:rPr>
              <a:t>adoption of </a:t>
            </a:r>
            <a:r>
              <a:rPr sz="2100" spc="-10" dirty="0">
                <a:latin typeface="Caladea"/>
                <a:cs typeface="Caladea"/>
              </a:rPr>
              <a:t>resistance</a:t>
            </a:r>
            <a:r>
              <a:rPr sz="2100" spc="3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phenotype.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37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3" y="189979"/>
            <a:ext cx="82685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B71E42"/>
                </a:solidFill>
              </a:rPr>
              <a:t>Resistance </a:t>
            </a:r>
            <a:r>
              <a:rPr sz="2400" spc="-5" dirty="0">
                <a:solidFill>
                  <a:srgbClr val="B71E42"/>
                </a:solidFill>
              </a:rPr>
              <a:t>of </a:t>
            </a:r>
            <a:r>
              <a:rPr sz="2400" spc="-10" dirty="0">
                <a:solidFill>
                  <a:srgbClr val="B71E42"/>
                </a:solidFill>
              </a:rPr>
              <a:t>Microbes </a:t>
            </a:r>
            <a:r>
              <a:rPr sz="2400" dirty="0">
                <a:solidFill>
                  <a:srgbClr val="B71E42"/>
                </a:solidFill>
              </a:rPr>
              <a:t>in </a:t>
            </a:r>
            <a:r>
              <a:rPr sz="2400" spc="-5" dirty="0">
                <a:solidFill>
                  <a:srgbClr val="B71E42"/>
                </a:solidFill>
              </a:rPr>
              <a:t>the </a:t>
            </a:r>
            <a:r>
              <a:rPr sz="2400" dirty="0">
                <a:solidFill>
                  <a:srgbClr val="B71E42"/>
                </a:solidFill>
              </a:rPr>
              <a:t>Biofilm </a:t>
            </a:r>
            <a:r>
              <a:rPr sz="2400" spc="-15" dirty="0">
                <a:solidFill>
                  <a:srgbClr val="B71E42"/>
                </a:solidFill>
              </a:rPr>
              <a:t>to</a:t>
            </a:r>
            <a:r>
              <a:rPr sz="2400" dirty="0">
                <a:solidFill>
                  <a:srgbClr val="B71E42"/>
                </a:solidFill>
              </a:rPr>
              <a:t> </a:t>
            </a:r>
            <a:r>
              <a:rPr sz="2400" spc="-5" dirty="0">
                <a:solidFill>
                  <a:srgbClr val="B71E42"/>
                </a:solidFill>
              </a:rPr>
              <a:t>Antimicrobials</a:t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583" y="1299696"/>
            <a:ext cx="10824820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Helps the </a:t>
            </a:r>
            <a:r>
              <a:rPr sz="2100" spc="-10" dirty="0">
                <a:latin typeface="Caladea"/>
                <a:cs typeface="Caladea"/>
              </a:rPr>
              <a:t>bacteria </a:t>
            </a:r>
            <a:r>
              <a:rPr sz="2100" spc="-15" dirty="0">
                <a:latin typeface="Caladea"/>
                <a:cs typeface="Caladea"/>
              </a:rPr>
              <a:t>to survive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15" dirty="0">
                <a:latin typeface="Caladea"/>
                <a:cs typeface="Caladea"/>
              </a:rPr>
              <a:t>unfavorable </a:t>
            </a:r>
            <a:r>
              <a:rPr sz="2100" spc="-10" dirty="0">
                <a:latin typeface="Caladea"/>
                <a:cs typeface="Caladea"/>
              </a:rPr>
              <a:t>environmental </a:t>
            </a:r>
            <a:r>
              <a:rPr sz="2100" spc="-5" dirty="0">
                <a:latin typeface="Caladea"/>
                <a:cs typeface="Caladea"/>
              </a:rPr>
              <a:t>and nutritional</a:t>
            </a:r>
            <a:r>
              <a:rPr sz="2100" spc="19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conditions.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"/>
              <a:buChar char="•"/>
            </a:pPr>
            <a:endParaRPr sz="19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Resistance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10" dirty="0">
                <a:latin typeface="Caladea"/>
                <a:cs typeface="Caladea"/>
              </a:rPr>
              <a:t>antimicrobial</a:t>
            </a:r>
            <a:r>
              <a:rPr sz="2100" spc="1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agents.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"/>
              <a:buChar char="•"/>
            </a:pPr>
            <a:endParaRPr sz="19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Increase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local </a:t>
            </a:r>
            <a:r>
              <a:rPr sz="2100" spc="-10" dirty="0">
                <a:latin typeface="Caladea"/>
                <a:cs typeface="Caladea"/>
              </a:rPr>
              <a:t>concentration 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spc="1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nutrients.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"/>
              <a:buChar char="•"/>
            </a:pPr>
            <a:endParaRPr sz="19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5" dirty="0">
                <a:latin typeface="Caladea"/>
                <a:cs typeface="Caladea"/>
              </a:rPr>
              <a:t>Opportunity of genetic </a:t>
            </a:r>
            <a:r>
              <a:rPr sz="2100" spc="-10" dirty="0">
                <a:latin typeface="Caladea"/>
                <a:cs typeface="Caladea"/>
              </a:rPr>
              <a:t>material</a:t>
            </a:r>
            <a:r>
              <a:rPr sz="2100" spc="90" dirty="0">
                <a:latin typeface="Caladea"/>
                <a:cs typeface="Caladea"/>
              </a:rPr>
              <a:t> </a:t>
            </a:r>
            <a:r>
              <a:rPr sz="2100" spc="-15" dirty="0">
                <a:latin typeface="Caladea"/>
                <a:cs typeface="Caladea"/>
              </a:rPr>
              <a:t>exchange.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9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adea"/>
                <a:cs typeface="Caladea"/>
              </a:rPr>
              <a:t>Ability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communicate </a:t>
            </a:r>
            <a:r>
              <a:rPr sz="2100" spc="-10" dirty="0">
                <a:latin typeface="Caladea"/>
                <a:cs typeface="Caladea"/>
              </a:rPr>
              <a:t>between bacterial </a:t>
            </a:r>
            <a:r>
              <a:rPr sz="2100" spc="-5" dirty="0">
                <a:latin typeface="Caladea"/>
                <a:cs typeface="Caladea"/>
              </a:rPr>
              <a:t>population of same and or </a:t>
            </a:r>
            <a:r>
              <a:rPr sz="2100" spc="-10" dirty="0">
                <a:latin typeface="Caladea"/>
                <a:cs typeface="Caladea"/>
              </a:rPr>
              <a:t>different</a:t>
            </a:r>
            <a:r>
              <a:rPr sz="2100" spc="12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species.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"/>
              <a:buChar char="•"/>
            </a:pPr>
            <a:endParaRPr sz="19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35" dirty="0">
                <a:latin typeface="Caladea"/>
                <a:cs typeface="Caladea"/>
              </a:rPr>
              <a:t>Produce </a:t>
            </a:r>
            <a:r>
              <a:rPr sz="2100" spc="-15" dirty="0">
                <a:latin typeface="Caladea"/>
                <a:cs typeface="Caladea"/>
              </a:rPr>
              <a:t>growth factors across </a:t>
            </a:r>
            <a:r>
              <a:rPr sz="2100" spc="-5" dirty="0">
                <a:latin typeface="Caladea"/>
                <a:cs typeface="Caladea"/>
              </a:rPr>
              <a:t>species</a:t>
            </a:r>
            <a:r>
              <a:rPr sz="2100" spc="-14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boundaries.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59825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Benefits Of Biofilm </a:t>
            </a:r>
            <a:r>
              <a:rPr sz="2400" b="1" spc="-110" dirty="0">
                <a:solidFill>
                  <a:srgbClr val="B71E42"/>
                </a:solidFill>
                <a:latin typeface="Caladea"/>
                <a:cs typeface="Caladea"/>
              </a:rPr>
              <a:t>To</a:t>
            </a: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B71E42"/>
                </a:solidFill>
                <a:latin typeface="Caladea"/>
                <a:cs typeface="Caladea"/>
              </a:rPr>
              <a:t>Microbes</a:t>
            </a:r>
            <a:endParaRPr sz="24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39717" y="3947167"/>
            <a:ext cx="5352415" cy="2493645"/>
            <a:chOff x="6839711" y="3947159"/>
            <a:chExt cx="5352415" cy="2493645"/>
          </a:xfrm>
        </p:grpSpPr>
        <p:sp>
          <p:nvSpPr>
            <p:cNvPr id="5" name="object 5"/>
            <p:cNvSpPr/>
            <p:nvPr/>
          </p:nvSpPr>
          <p:spPr>
            <a:xfrm>
              <a:off x="6839711" y="3947159"/>
              <a:ext cx="5352288" cy="2493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34783" y="4142231"/>
              <a:ext cx="5087112" cy="1905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38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7" y="1171678"/>
            <a:ext cx="11075671" cy="4714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35" dirty="0">
                <a:latin typeface="Caladea"/>
                <a:cs typeface="Caladea"/>
              </a:rPr>
              <a:t>Oral </a:t>
            </a:r>
            <a:r>
              <a:rPr sz="2100" spc="-5" dirty="0">
                <a:latin typeface="Caladea"/>
                <a:cs typeface="Caladea"/>
              </a:rPr>
              <a:t>bacteria </a:t>
            </a:r>
            <a:r>
              <a:rPr sz="2100" spc="-25" dirty="0">
                <a:latin typeface="Caladea"/>
                <a:cs typeface="Caladea"/>
              </a:rPr>
              <a:t>have </a:t>
            </a:r>
            <a:r>
              <a:rPr sz="2100" spc="-5" dirty="0">
                <a:latin typeface="Caladea"/>
                <a:cs typeface="Caladea"/>
              </a:rPr>
              <a:t>the capacity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10" dirty="0">
                <a:latin typeface="Caladea"/>
                <a:cs typeface="Caladea"/>
              </a:rPr>
              <a:t>form </a:t>
            </a:r>
            <a:r>
              <a:rPr sz="2100" dirty="0">
                <a:latin typeface="Caladea"/>
                <a:cs typeface="Caladea"/>
              </a:rPr>
              <a:t>biofilms </a:t>
            </a:r>
            <a:r>
              <a:rPr sz="2100" spc="-10" dirty="0">
                <a:latin typeface="Caladea"/>
                <a:cs typeface="Caladea"/>
              </a:rPr>
              <a:t>on </a:t>
            </a:r>
            <a:r>
              <a:rPr sz="2100" spc="-5" dirty="0">
                <a:latin typeface="Caladea"/>
                <a:cs typeface="Caladea"/>
              </a:rPr>
              <a:t>distinct </a:t>
            </a:r>
            <a:r>
              <a:rPr sz="2100" spc="-10" dirty="0">
                <a:latin typeface="Caladea"/>
                <a:cs typeface="Caladea"/>
              </a:rPr>
              <a:t>surfaces ranging from </a:t>
            </a:r>
            <a:r>
              <a:rPr sz="2100" spc="-15" dirty="0">
                <a:latin typeface="Caladea"/>
                <a:cs typeface="Caladea"/>
              </a:rPr>
              <a:t>hard to </a:t>
            </a:r>
            <a:r>
              <a:rPr sz="2100" spc="-5" dirty="0">
                <a:latin typeface="Caladea"/>
                <a:cs typeface="Caladea"/>
              </a:rPr>
              <a:t>soft  tissues.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35" dirty="0">
                <a:latin typeface="Caladea"/>
                <a:cs typeface="Caladea"/>
              </a:rPr>
              <a:t>Oral </a:t>
            </a:r>
            <a:r>
              <a:rPr sz="2100" dirty="0">
                <a:latin typeface="Caladea"/>
                <a:cs typeface="Caladea"/>
              </a:rPr>
              <a:t>biofilms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10" dirty="0">
                <a:latin typeface="Caladea"/>
                <a:cs typeface="Caladea"/>
              </a:rPr>
              <a:t>formed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15" dirty="0">
                <a:latin typeface="Caladea"/>
                <a:cs typeface="Caladea"/>
              </a:rPr>
              <a:t>three </a:t>
            </a:r>
            <a:r>
              <a:rPr sz="2100" spc="-5" dirty="0">
                <a:latin typeface="Caladea"/>
                <a:cs typeface="Caladea"/>
              </a:rPr>
              <a:t>basic </a:t>
            </a:r>
            <a:r>
              <a:rPr sz="2100" spc="-10" dirty="0">
                <a:latin typeface="Caladea"/>
                <a:cs typeface="Caladea"/>
              </a:rPr>
              <a:t>steps</a:t>
            </a:r>
            <a:r>
              <a:rPr sz="2100" spc="17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: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dirty="0">
                <a:latin typeface="Caladea"/>
                <a:cs typeface="Caladea"/>
              </a:rPr>
              <a:t>Pellicle</a:t>
            </a:r>
            <a:r>
              <a:rPr sz="2100" spc="-7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formation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745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spc="-10" dirty="0">
                <a:latin typeface="Caladea"/>
                <a:cs typeface="Caladea"/>
              </a:rPr>
              <a:t>Bacterial</a:t>
            </a:r>
            <a:r>
              <a:rPr sz="2100" spc="4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colonization</a:t>
            </a:r>
            <a:endParaRPr sz="2100">
              <a:latin typeface="Caladea"/>
              <a:cs typeface="Caladea"/>
            </a:endParaRPr>
          </a:p>
          <a:p>
            <a:pPr marL="1612900" lvl="1" indent="-228600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spc="-5" dirty="0">
                <a:latin typeface="Caladea"/>
                <a:cs typeface="Caladea"/>
              </a:rPr>
              <a:t>Biofilm</a:t>
            </a:r>
            <a:r>
              <a:rPr sz="2100" spc="1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maturation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spcBef>
                <a:spcPts val="1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solidFill>
                  <a:srgbClr val="B71E42"/>
                </a:solidFill>
                <a:latin typeface="Caladea"/>
                <a:cs typeface="Caladea"/>
              </a:rPr>
              <a:t>Composition</a:t>
            </a:r>
            <a:r>
              <a:rPr sz="2100" spc="-25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:</a:t>
            </a:r>
            <a:endParaRPr sz="2100">
              <a:latin typeface="Caladea"/>
              <a:cs typeface="Caladea"/>
            </a:endParaRPr>
          </a:p>
          <a:p>
            <a:pPr marL="2070100" lvl="1" indent="-228600">
              <a:lnSpc>
                <a:spcPct val="100000"/>
              </a:lnSpc>
              <a:spcBef>
                <a:spcPts val="760"/>
              </a:spcBef>
              <a:buClr>
                <a:srgbClr val="B71E42"/>
              </a:buClr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b="1" dirty="0">
                <a:solidFill>
                  <a:srgbClr val="0070C0"/>
                </a:solidFill>
                <a:latin typeface="Caladea"/>
                <a:cs typeface="Caladea"/>
              </a:rPr>
              <a:t>80% </a:t>
            </a:r>
            <a:r>
              <a:rPr sz="2100" spc="-5" dirty="0">
                <a:latin typeface="Caladea"/>
                <a:cs typeface="Caladea"/>
              </a:rPr>
              <a:t>:</a:t>
            </a:r>
            <a:r>
              <a:rPr sz="2100" spc="-10" dirty="0">
                <a:latin typeface="Caladea"/>
                <a:cs typeface="Caladea"/>
              </a:rPr>
              <a:t> </a:t>
            </a:r>
            <a:r>
              <a:rPr sz="2100" spc="-30" dirty="0">
                <a:latin typeface="Caladea"/>
                <a:cs typeface="Caladea"/>
              </a:rPr>
              <a:t>Water</a:t>
            </a:r>
            <a:endParaRPr sz="2100">
              <a:latin typeface="Caladea"/>
              <a:cs typeface="Caladea"/>
            </a:endParaRPr>
          </a:p>
          <a:p>
            <a:pPr marL="2070100" lvl="1" indent="-229235">
              <a:lnSpc>
                <a:spcPct val="100000"/>
              </a:lnSpc>
              <a:spcBef>
                <a:spcPts val="740"/>
              </a:spcBef>
              <a:buClr>
                <a:srgbClr val="B71E42"/>
              </a:buClr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b="1" dirty="0">
                <a:solidFill>
                  <a:srgbClr val="0070C0"/>
                </a:solidFill>
                <a:latin typeface="Caladea"/>
                <a:cs typeface="Caladea"/>
              </a:rPr>
              <a:t>20%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10" dirty="0">
                <a:latin typeface="Caladea"/>
                <a:cs typeface="Caladea"/>
              </a:rPr>
              <a:t>Inorganic </a:t>
            </a:r>
            <a:r>
              <a:rPr sz="2100" dirty="0">
                <a:latin typeface="Caladea"/>
                <a:cs typeface="Caladea"/>
              </a:rPr>
              <a:t>&amp; </a:t>
            </a:r>
            <a:r>
              <a:rPr sz="2100" spc="-10" dirty="0">
                <a:latin typeface="Caladea"/>
                <a:cs typeface="Caladea"/>
              </a:rPr>
              <a:t>organic </a:t>
            </a:r>
            <a:r>
              <a:rPr sz="2100" spc="-5" dirty="0">
                <a:latin typeface="Caladea"/>
                <a:cs typeface="Caladea"/>
              </a:rPr>
              <a:t>(80%</a:t>
            </a:r>
            <a:r>
              <a:rPr sz="2100" spc="-2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bacteria)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28583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ORAL</a:t>
            </a:r>
            <a:r>
              <a:rPr sz="2400" b="1" spc="-7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BIOFILMS</a:t>
            </a:r>
            <a:endParaRPr sz="24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48530" y="2022353"/>
            <a:ext cx="6443980" cy="3345179"/>
            <a:chOff x="5748528" y="2022348"/>
            <a:chExt cx="6443980" cy="3345179"/>
          </a:xfrm>
        </p:grpSpPr>
        <p:sp>
          <p:nvSpPr>
            <p:cNvPr id="5" name="object 5"/>
            <p:cNvSpPr/>
            <p:nvPr/>
          </p:nvSpPr>
          <p:spPr>
            <a:xfrm>
              <a:off x="5748528" y="2022348"/>
              <a:ext cx="6443459" cy="3345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600" y="2217420"/>
              <a:ext cx="6110173" cy="2757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39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2" y="1228067"/>
            <a:ext cx="6699251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Biofilms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10" dirty="0">
                <a:latin typeface="Caladea"/>
                <a:cs typeface="Caladea"/>
              </a:rPr>
              <a:t>characterized</a:t>
            </a:r>
            <a:r>
              <a:rPr sz="2100" spc="25" dirty="0">
                <a:latin typeface="Caladea"/>
                <a:cs typeface="Caladea"/>
              </a:rPr>
              <a:t> </a:t>
            </a:r>
            <a:r>
              <a:rPr sz="2100" spc="-35" dirty="0">
                <a:latin typeface="Caladea"/>
                <a:cs typeface="Caladea"/>
              </a:rPr>
              <a:t>by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"/>
              <a:buChar char="•"/>
            </a:pPr>
            <a:endParaRPr sz="2350">
              <a:latin typeface="Caladea"/>
              <a:cs typeface="Caladea"/>
            </a:endParaRPr>
          </a:p>
          <a:p>
            <a:pPr marL="1612900" lvl="1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spc="-25" dirty="0">
                <a:latin typeface="Caladea"/>
                <a:cs typeface="Caladea"/>
              </a:rPr>
              <a:t>Surface</a:t>
            </a:r>
            <a:r>
              <a:rPr sz="2100" spc="10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attachment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760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dirty="0">
                <a:latin typeface="Caladea"/>
                <a:cs typeface="Caladea"/>
              </a:rPr>
              <a:t>Extracellular </a:t>
            </a:r>
            <a:r>
              <a:rPr sz="2100" spc="-5" dirty="0">
                <a:latin typeface="Caladea"/>
                <a:cs typeface="Caladea"/>
              </a:rPr>
              <a:t>matrix of </a:t>
            </a:r>
            <a:r>
              <a:rPr sz="2100" spc="-10" dirty="0">
                <a:latin typeface="Caladea"/>
                <a:cs typeface="Caladea"/>
              </a:rPr>
              <a:t>polymeric</a:t>
            </a:r>
            <a:r>
              <a:rPr sz="2100" spc="-8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substances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764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spc="-5" dirty="0">
                <a:latin typeface="Caladea"/>
                <a:cs typeface="Caladea"/>
              </a:rPr>
              <a:t>Structural</a:t>
            </a:r>
            <a:r>
              <a:rPr sz="2100" spc="-2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heterogenicity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755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spc="-5" dirty="0">
                <a:latin typeface="Caladea"/>
                <a:cs typeface="Caladea"/>
              </a:rPr>
              <a:t>Genetic</a:t>
            </a:r>
            <a:r>
              <a:rPr sz="2100" spc="30" dirty="0">
                <a:latin typeface="Caladea"/>
                <a:cs typeface="Caladea"/>
              </a:rPr>
              <a:t> </a:t>
            </a:r>
            <a:r>
              <a:rPr sz="2100" spc="-15" dirty="0">
                <a:latin typeface="Caladea"/>
                <a:cs typeface="Caladea"/>
              </a:rPr>
              <a:t>diversity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765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spc="-5" dirty="0">
                <a:latin typeface="Caladea"/>
                <a:cs typeface="Caladea"/>
              </a:rPr>
              <a:t>Complex community</a:t>
            </a:r>
            <a:r>
              <a:rPr sz="2100" spc="-10" dirty="0">
                <a:latin typeface="Caladea"/>
                <a:cs typeface="Caladea"/>
              </a:rPr>
              <a:t> interactions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7013" y="6349698"/>
            <a:ext cx="2171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Noto Sans Bengali"/>
                <a:cs typeface="Noto Sans Bengali"/>
              </a:rPr>
              <a:pPr marL="38100">
                <a:lnSpc>
                  <a:spcPts val="2360"/>
                </a:lnSpc>
              </a:pPr>
              <a:t>4</a:t>
            </a:fld>
            <a:endParaRPr sz="2000">
              <a:latin typeface="Noto Sans Bengali"/>
              <a:cs typeface="Noto Sans Bengali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885" y="999566"/>
            <a:ext cx="11075035" cy="4986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b="1" dirty="0">
                <a:solidFill>
                  <a:srgbClr val="0070C0"/>
                </a:solidFill>
                <a:latin typeface="Caladea"/>
                <a:cs typeface="Caladea"/>
              </a:rPr>
              <a:t>Organic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20" dirty="0">
                <a:latin typeface="Caladea"/>
                <a:cs typeface="Caladea"/>
              </a:rPr>
              <a:t>Carbohydrates, </a:t>
            </a:r>
            <a:r>
              <a:rPr sz="2100" spc="-15" dirty="0">
                <a:latin typeface="Caladea"/>
                <a:cs typeface="Caladea"/>
              </a:rPr>
              <a:t>proteins, </a:t>
            </a:r>
            <a:r>
              <a:rPr sz="2100" spc="-5" dirty="0">
                <a:latin typeface="Caladea"/>
                <a:cs typeface="Caladea"/>
              </a:rPr>
              <a:t>and</a:t>
            </a:r>
            <a:r>
              <a:rPr sz="2100" spc="1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lipids.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34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•"/>
              <a:tabLst>
                <a:tab pos="1612265" algn="l"/>
                <a:tab pos="1613535" algn="l"/>
              </a:tabLst>
            </a:pP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Carbohydrates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10" dirty="0">
                <a:latin typeface="Caladea"/>
                <a:cs typeface="Caladea"/>
              </a:rPr>
              <a:t>produced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10" dirty="0">
                <a:latin typeface="Caladea"/>
                <a:cs typeface="Caladea"/>
              </a:rPr>
              <a:t>bacteria </a:t>
            </a:r>
            <a:r>
              <a:rPr sz="2100" spc="-5" dirty="0">
                <a:latin typeface="Caladea"/>
                <a:cs typeface="Caladea"/>
              </a:rPr>
              <a:t>: glucans, fructans, or</a:t>
            </a:r>
            <a:r>
              <a:rPr sz="2100" spc="-20" dirty="0">
                <a:latin typeface="Caladea"/>
                <a:cs typeface="Caladea"/>
              </a:rPr>
              <a:t> </a:t>
            </a:r>
            <a:r>
              <a:rPr sz="2100" spc="-15" dirty="0">
                <a:latin typeface="Caladea"/>
                <a:cs typeface="Caladea"/>
              </a:rPr>
              <a:t>levans.</a:t>
            </a:r>
            <a:endParaRPr sz="2100">
              <a:latin typeface="Caladea"/>
              <a:cs typeface="Caladea"/>
            </a:endParaRPr>
          </a:p>
          <a:p>
            <a:pPr marL="1612900" marR="5080" lvl="1" indent="-229235">
              <a:lnSpc>
                <a:spcPct val="110000"/>
              </a:lnSpc>
              <a:spcBef>
                <a:spcPts val="490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3535" algn="l"/>
              </a:tabLst>
            </a:pPr>
            <a:r>
              <a:rPr sz="2100" dirty="0">
                <a:latin typeface="Caladea"/>
                <a:cs typeface="Caladea"/>
              </a:rPr>
              <a:t>Contribute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adherence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microorganisms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10" dirty="0">
                <a:latin typeface="Caladea"/>
                <a:cs typeface="Caladea"/>
              </a:rPr>
              <a:t>each </a:t>
            </a:r>
            <a:r>
              <a:rPr sz="2100" spc="-5" dirty="0">
                <a:latin typeface="Caladea"/>
                <a:cs typeface="Caladea"/>
              </a:rPr>
              <a:t>other and </a:t>
            </a:r>
            <a:r>
              <a:rPr sz="2100" spc="-20" dirty="0">
                <a:latin typeface="Caladea"/>
                <a:cs typeface="Caladea"/>
              </a:rPr>
              <a:t>are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5" dirty="0">
                <a:latin typeface="Caladea"/>
                <a:cs typeface="Caladea"/>
              </a:rPr>
              <a:t>stored  </a:t>
            </a:r>
            <a:r>
              <a:rPr sz="2100" spc="-10" dirty="0">
                <a:latin typeface="Caladea"/>
                <a:cs typeface="Caladea"/>
              </a:rPr>
              <a:t>form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spc="-10" dirty="0">
                <a:latin typeface="Caladea"/>
                <a:cs typeface="Caladea"/>
              </a:rPr>
              <a:t>energy </a:t>
            </a:r>
            <a:r>
              <a:rPr sz="2100" dirty="0">
                <a:latin typeface="Caladea"/>
                <a:cs typeface="Caladea"/>
              </a:rPr>
              <a:t>in biofilm</a:t>
            </a:r>
            <a:r>
              <a:rPr sz="2100" spc="2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bacteria.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71E42"/>
              </a:buClr>
              <a:buFont typeface="Arial"/>
              <a:buChar char="•"/>
            </a:pPr>
            <a:endParaRPr sz="34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•"/>
              <a:tabLst>
                <a:tab pos="1612265" algn="l"/>
                <a:tab pos="1613535" algn="l"/>
              </a:tabLst>
            </a:pP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Proteins </a:t>
            </a:r>
            <a:r>
              <a:rPr sz="2100" spc="-15" dirty="0">
                <a:latin typeface="Caladea"/>
                <a:cs typeface="Caladea"/>
              </a:rPr>
              <a:t>(supragingival </a:t>
            </a:r>
            <a:r>
              <a:rPr sz="2100" dirty="0">
                <a:latin typeface="Caladea"/>
                <a:cs typeface="Caladea"/>
              </a:rPr>
              <a:t>biofilm)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15" dirty="0">
                <a:latin typeface="Caladea"/>
                <a:cs typeface="Caladea"/>
              </a:rPr>
              <a:t>derived from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30" dirty="0">
                <a:latin typeface="Caladea"/>
                <a:cs typeface="Caladea"/>
              </a:rPr>
              <a:t>saliva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1612265" algn="l"/>
                <a:tab pos="1613535" algn="l"/>
              </a:tabLst>
            </a:pP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Proteins </a:t>
            </a:r>
            <a:r>
              <a:rPr sz="2100" spc="-10" dirty="0">
                <a:latin typeface="Caladea"/>
                <a:cs typeface="Caladea"/>
              </a:rPr>
              <a:t>(subgingival </a:t>
            </a:r>
            <a:r>
              <a:rPr sz="2100" dirty="0">
                <a:latin typeface="Caladea"/>
                <a:cs typeface="Caladea"/>
              </a:rPr>
              <a:t>biofilm)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15" dirty="0">
                <a:latin typeface="Caladea"/>
                <a:cs typeface="Caladea"/>
              </a:rPr>
              <a:t>derived from gingival </a:t>
            </a:r>
            <a:r>
              <a:rPr sz="2100" dirty="0">
                <a:latin typeface="Caladea"/>
                <a:cs typeface="Caladea"/>
              </a:rPr>
              <a:t>sulcular</a:t>
            </a:r>
            <a:r>
              <a:rPr sz="2100" spc="35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fluid.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34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•"/>
              <a:tabLst>
                <a:tab pos="1612265" algn="l"/>
                <a:tab pos="1613535" algn="l"/>
              </a:tabLst>
            </a:pPr>
            <a:r>
              <a:rPr sz="2100" dirty="0">
                <a:solidFill>
                  <a:srgbClr val="B71E42"/>
                </a:solidFill>
                <a:latin typeface="Caladea"/>
                <a:cs typeface="Caladea"/>
              </a:rPr>
              <a:t>Lipid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10" dirty="0">
                <a:latin typeface="Caladea"/>
                <a:cs typeface="Caladea"/>
              </a:rPr>
              <a:t>Endotoxins </a:t>
            </a:r>
            <a:r>
              <a:rPr sz="2100" spc="-5" dirty="0">
                <a:latin typeface="Caladea"/>
                <a:cs typeface="Caladea"/>
              </a:rPr>
              <a:t>(LPS) </a:t>
            </a:r>
            <a:r>
              <a:rPr sz="2100" spc="-15" dirty="0">
                <a:latin typeface="Caladea"/>
                <a:cs typeface="Caladea"/>
              </a:rPr>
              <a:t>from Gram-negative</a:t>
            </a:r>
            <a:r>
              <a:rPr sz="210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bacteria.</a:t>
            </a:r>
            <a:endParaRPr sz="2100">
              <a:latin typeface="Caladea"/>
              <a:cs typeface="Caladea"/>
            </a:endParaRPr>
          </a:p>
          <a:p>
            <a:pPr lvl="1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 marL="241300" indent="-229235">
              <a:lnSpc>
                <a:spcPct val="100000"/>
              </a:lnSpc>
              <a:spcBef>
                <a:spcPts val="171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100" b="1" dirty="0">
                <a:solidFill>
                  <a:srgbClr val="0070C0"/>
                </a:solidFill>
                <a:latin typeface="Caladea"/>
                <a:cs typeface="Caladea"/>
              </a:rPr>
              <a:t>Inorganic </a:t>
            </a:r>
            <a:r>
              <a:rPr sz="2100" spc="-5" dirty="0">
                <a:latin typeface="Caladea"/>
                <a:cs typeface="Caladea"/>
              </a:rPr>
              <a:t>: Calcium, phosphorus, magnesium and</a:t>
            </a:r>
            <a:r>
              <a:rPr sz="2100" spc="-5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fluoride.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40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9" y="1171677"/>
            <a:ext cx="1107249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Biofilms </a:t>
            </a:r>
            <a:r>
              <a:rPr sz="2100" spc="-25" dirty="0">
                <a:latin typeface="Caladea"/>
                <a:cs typeface="Caladea"/>
              </a:rPr>
              <a:t>grow </a:t>
            </a:r>
            <a:r>
              <a:rPr sz="2100" spc="-10" dirty="0">
                <a:latin typeface="Caladea"/>
                <a:cs typeface="Caladea"/>
              </a:rPr>
              <a:t>virtually </a:t>
            </a:r>
            <a:r>
              <a:rPr sz="2100" spc="-15" dirty="0">
                <a:latin typeface="Caladea"/>
                <a:cs typeface="Caladea"/>
              </a:rPr>
              <a:t>everywhere, </a:t>
            </a:r>
            <a:r>
              <a:rPr sz="2100" spc="-1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almost </a:t>
            </a:r>
            <a:r>
              <a:rPr sz="2100" spc="-15" dirty="0">
                <a:latin typeface="Caladea"/>
                <a:cs typeface="Caladea"/>
              </a:rPr>
              <a:t>any </a:t>
            </a:r>
            <a:r>
              <a:rPr sz="2100" spc="-10" dirty="0">
                <a:latin typeface="Caladea"/>
                <a:cs typeface="Caladea"/>
              </a:rPr>
              <a:t>environment </a:t>
            </a:r>
            <a:r>
              <a:rPr sz="2100" spc="-15" dirty="0">
                <a:latin typeface="Caladea"/>
                <a:cs typeface="Caladea"/>
              </a:rPr>
              <a:t>where there </a:t>
            </a:r>
            <a:r>
              <a:rPr sz="2100" spc="-5" dirty="0">
                <a:latin typeface="Caladea"/>
                <a:cs typeface="Caladea"/>
              </a:rPr>
              <a:t>is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combination  of</a:t>
            </a:r>
            <a:r>
              <a:rPr sz="2100" spc="-1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: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Moisture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Nutrient</a:t>
            </a:r>
            <a:r>
              <a:rPr sz="2100" spc="-4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supply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74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30" dirty="0">
                <a:latin typeface="Caladea"/>
                <a:cs typeface="Caladea"/>
              </a:rPr>
              <a:t>Surface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930" y="3664941"/>
            <a:ext cx="6012815" cy="244618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25" dirty="0">
                <a:latin typeface="Caladea"/>
                <a:cs typeface="Caladea"/>
              </a:rPr>
              <a:t>Sites </a:t>
            </a:r>
            <a:r>
              <a:rPr sz="2100" spc="-5" dirty="0">
                <a:latin typeface="Caladea"/>
                <a:cs typeface="Caladea"/>
              </a:rPr>
              <a:t>include</a:t>
            </a:r>
            <a:r>
              <a:rPr sz="2100" spc="10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: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Natural materials </a:t>
            </a:r>
            <a:r>
              <a:rPr sz="2100" spc="-20" dirty="0">
                <a:latin typeface="Caladea"/>
                <a:cs typeface="Caladea"/>
              </a:rPr>
              <a:t>above </a:t>
            </a:r>
            <a:r>
              <a:rPr sz="2100" spc="-5" dirty="0">
                <a:latin typeface="Caladea"/>
                <a:cs typeface="Caladea"/>
              </a:rPr>
              <a:t>and below</a:t>
            </a:r>
            <a:r>
              <a:rPr sz="2100" spc="5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ground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74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Metals </a:t>
            </a:r>
            <a:r>
              <a:rPr sz="2100" dirty="0">
                <a:latin typeface="Caladea"/>
                <a:cs typeface="Caladea"/>
              </a:rPr>
              <a:t>&amp;</a:t>
            </a:r>
            <a:r>
              <a:rPr sz="2100" spc="5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plastics</a:t>
            </a:r>
            <a:endParaRPr sz="2100">
              <a:latin typeface="Caladea"/>
              <a:cs typeface="Caladea"/>
            </a:endParaRPr>
          </a:p>
          <a:p>
            <a:pPr marL="1155700" lvl="1" indent="-229235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Caladea"/>
                <a:cs typeface="Caladea"/>
              </a:rPr>
              <a:t>Medical </a:t>
            </a:r>
            <a:r>
              <a:rPr sz="2100" spc="-5" dirty="0">
                <a:latin typeface="Caladea"/>
                <a:cs typeface="Caladea"/>
              </a:rPr>
              <a:t>implant</a:t>
            </a:r>
            <a:r>
              <a:rPr sz="2100" spc="-2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materials</a:t>
            </a:r>
            <a:endParaRPr sz="2100">
              <a:latin typeface="Caladea"/>
              <a:cs typeface="Caladea"/>
            </a:endParaRPr>
          </a:p>
          <a:p>
            <a:pPr marL="1155700" lvl="1" indent="-228600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adea"/>
                <a:cs typeface="Caladea"/>
              </a:rPr>
              <a:t>Plant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15" dirty="0">
                <a:latin typeface="Caladea"/>
                <a:cs typeface="Caladea"/>
              </a:rPr>
              <a:t>body</a:t>
            </a:r>
            <a:r>
              <a:rPr sz="2100" spc="3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tissue</a:t>
            </a:r>
            <a:endParaRPr sz="21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51777" y="1737368"/>
            <a:ext cx="4814571" cy="3034665"/>
            <a:chOff x="7351776" y="1737360"/>
            <a:chExt cx="4814570" cy="3034665"/>
          </a:xfrm>
        </p:grpSpPr>
        <p:sp>
          <p:nvSpPr>
            <p:cNvPr id="5" name="object 5"/>
            <p:cNvSpPr/>
            <p:nvPr/>
          </p:nvSpPr>
          <p:spPr>
            <a:xfrm>
              <a:off x="7351776" y="1737360"/>
              <a:ext cx="4814303" cy="3034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6848" y="1932432"/>
              <a:ext cx="4225556" cy="24438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66245" y="4637447"/>
            <a:ext cx="2787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Staphylococcus aureus </a:t>
            </a:r>
            <a:r>
              <a:rPr sz="1800" spc="-110" dirty="0">
                <a:latin typeface="Trebuchet MS"/>
                <a:cs typeface="Trebuchet MS"/>
              </a:rPr>
              <a:t>biofilm  </a:t>
            </a:r>
            <a:r>
              <a:rPr sz="1800" spc="-30" dirty="0">
                <a:latin typeface="Trebuchet MS"/>
                <a:cs typeface="Trebuchet MS"/>
              </a:rPr>
              <a:t>on </a:t>
            </a:r>
            <a:r>
              <a:rPr sz="1800" spc="-110" dirty="0">
                <a:latin typeface="Trebuchet MS"/>
                <a:cs typeface="Trebuchet MS"/>
              </a:rPr>
              <a:t>the </a:t>
            </a:r>
            <a:r>
              <a:rPr sz="1800" spc="-105" dirty="0">
                <a:latin typeface="Trebuchet MS"/>
                <a:cs typeface="Trebuchet MS"/>
              </a:rPr>
              <a:t>surface </a:t>
            </a:r>
            <a:r>
              <a:rPr sz="1800" spc="-95" dirty="0">
                <a:latin typeface="Trebuchet MS"/>
                <a:cs typeface="Trebuchet MS"/>
              </a:rPr>
              <a:t>of 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spc="40" dirty="0"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C00000"/>
                </a:solidFill>
                <a:latin typeface="Trebuchet MS"/>
                <a:cs typeface="Trebuchet MS"/>
              </a:rPr>
              <a:t>catheter</a:t>
            </a:r>
            <a:endParaRPr sz="18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7013" y="6349698"/>
            <a:ext cx="2171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Noto Sans Bengali"/>
                <a:cs typeface="Noto Sans Bengali"/>
              </a:rPr>
              <a:pPr marL="38100">
                <a:lnSpc>
                  <a:spcPts val="2360"/>
                </a:lnSpc>
              </a:pPr>
              <a:t>5</a:t>
            </a:fld>
            <a:endParaRPr sz="2000">
              <a:latin typeface="Noto Sans Bengali"/>
              <a:cs typeface="Noto Sans Bengali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5" y="1164056"/>
            <a:ext cx="11075035" cy="456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  <a:tab pos="1564005" algn="l"/>
                <a:tab pos="2761615" algn="l"/>
                <a:tab pos="4322445" algn="l"/>
                <a:tab pos="4958080" algn="l"/>
                <a:tab pos="5512435" algn="l"/>
                <a:tab pos="6803390" algn="l"/>
                <a:tab pos="8225155" algn="l"/>
                <a:tab pos="9915525" algn="l"/>
              </a:tabLst>
            </a:pPr>
            <a:r>
              <a:rPr sz="2100" spc="-10" dirty="0">
                <a:latin typeface="Caladea"/>
                <a:cs typeface="Caladea"/>
              </a:rPr>
              <a:t>Compose</a:t>
            </a:r>
            <a:r>
              <a:rPr sz="2100" spc="-5" dirty="0">
                <a:latin typeface="Caladea"/>
                <a:cs typeface="Caladea"/>
              </a:rPr>
              <a:t>d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20" dirty="0">
                <a:latin typeface="Caladea"/>
                <a:cs typeface="Caladea"/>
              </a:rPr>
              <a:t>p</a:t>
            </a:r>
            <a:r>
              <a:rPr sz="2100" spc="-10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im</a:t>
            </a:r>
            <a:r>
              <a:rPr sz="2100" spc="-5" dirty="0">
                <a:latin typeface="Caladea"/>
                <a:cs typeface="Caladea"/>
              </a:rPr>
              <a:t>a</a:t>
            </a:r>
            <a:r>
              <a:rPr sz="2100" spc="-10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i</a:t>
            </a:r>
            <a:r>
              <a:rPr sz="2100" spc="-30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y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dirty="0">
                <a:latin typeface="Caladea"/>
                <a:cs typeface="Caladea"/>
              </a:rPr>
              <a:t> </a:t>
            </a:r>
            <a:r>
              <a:rPr sz="2100" spc="6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mi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dirty="0">
                <a:latin typeface="Caladea"/>
                <a:cs typeface="Caladea"/>
              </a:rPr>
              <a:t>bi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l	</a:t>
            </a:r>
            <a:r>
              <a:rPr sz="2100" spc="-10" dirty="0">
                <a:latin typeface="Caladea"/>
                <a:cs typeface="Caladea"/>
              </a:rPr>
              <a:t>ce</a:t>
            </a:r>
            <a:r>
              <a:rPr sz="2100" spc="5" dirty="0">
                <a:latin typeface="Caladea"/>
                <a:cs typeface="Caladea"/>
              </a:rPr>
              <a:t>ll</a:t>
            </a:r>
            <a:r>
              <a:rPr sz="2100" dirty="0">
                <a:latin typeface="Caladea"/>
                <a:cs typeface="Caladea"/>
              </a:rPr>
              <a:t>s	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dirty="0">
                <a:latin typeface="Caladea"/>
                <a:cs typeface="Caladea"/>
              </a:rPr>
              <a:t>n</a:t>
            </a:r>
            <a:r>
              <a:rPr sz="2100" spc="-5" dirty="0">
                <a:latin typeface="Caladea"/>
                <a:cs typeface="Caladea"/>
              </a:rPr>
              <a:t>d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30" dirty="0">
                <a:latin typeface="Caladea"/>
                <a:cs typeface="Caladea"/>
              </a:rPr>
              <a:t>gl</a:t>
            </a:r>
            <a:r>
              <a:rPr sz="2100" spc="-40" dirty="0">
                <a:latin typeface="Caladea"/>
                <a:cs typeface="Caladea"/>
              </a:rPr>
              <a:t>y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20" dirty="0">
                <a:latin typeface="Caladea"/>
                <a:cs typeface="Caladea"/>
              </a:rPr>
              <a:t>o</a:t>
            </a:r>
            <a:r>
              <a:rPr sz="2100" spc="-10" dirty="0">
                <a:latin typeface="Caladea"/>
                <a:cs typeface="Caladea"/>
              </a:rPr>
              <a:t>ca</a:t>
            </a:r>
            <a:r>
              <a:rPr sz="2100" spc="-3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y</a:t>
            </a:r>
            <a:r>
              <a:rPr sz="2100" dirty="0">
                <a:latin typeface="Caladea"/>
                <a:cs typeface="Caladea"/>
              </a:rPr>
              <a:t>x	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i</a:t>
            </a:r>
            <a:r>
              <a:rPr sz="2100" spc="-35" dirty="0">
                <a:latin typeface="Caladea"/>
                <a:cs typeface="Caladea"/>
              </a:rPr>
              <a:t>k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 </a:t>
            </a:r>
            <a:r>
              <a:rPr sz="2100" spc="6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m</a:t>
            </a:r>
            <a:r>
              <a:rPr sz="2100" spc="-5" dirty="0">
                <a:latin typeface="Caladea"/>
                <a:cs typeface="Caladea"/>
              </a:rPr>
              <a:t>at</a:t>
            </a:r>
            <a:r>
              <a:rPr sz="2100" spc="-1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ix	</a:t>
            </a:r>
            <a:r>
              <a:rPr sz="2100" spc="-5" dirty="0">
                <a:latin typeface="Caladea"/>
                <a:cs typeface="Caladea"/>
              </a:rPr>
              <a:t>(</a:t>
            </a:r>
            <a:r>
              <a:rPr sz="2100" spc="-10" dirty="0">
                <a:latin typeface="Caladea"/>
                <a:cs typeface="Caladea"/>
              </a:rPr>
              <a:t>E</a:t>
            </a:r>
            <a:r>
              <a:rPr sz="2100" spc="5" dirty="0">
                <a:latin typeface="Caladea"/>
                <a:cs typeface="Caladea"/>
              </a:rPr>
              <a:t>x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ace</a:t>
            </a:r>
            <a:r>
              <a:rPr sz="2100" spc="5" dirty="0">
                <a:latin typeface="Caladea"/>
                <a:cs typeface="Caladea"/>
              </a:rPr>
              <a:t>ll</a:t>
            </a:r>
            <a:r>
              <a:rPr sz="2100" dirty="0">
                <a:latin typeface="Caladea"/>
                <a:cs typeface="Caladea"/>
              </a:rPr>
              <a:t>u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p</a:t>
            </a:r>
            <a:r>
              <a:rPr sz="2100" dirty="0">
                <a:latin typeface="Caladea"/>
                <a:cs typeface="Caladea"/>
              </a:rPr>
              <a:t>o</a:t>
            </a:r>
            <a:r>
              <a:rPr sz="2100" spc="-30" dirty="0">
                <a:latin typeface="Caladea"/>
                <a:cs typeface="Caladea"/>
              </a:rPr>
              <a:t>l</a:t>
            </a:r>
            <a:r>
              <a:rPr sz="2100" spc="-20" dirty="0">
                <a:latin typeface="Caladea"/>
                <a:cs typeface="Caladea"/>
              </a:rPr>
              <a:t>y</a:t>
            </a:r>
            <a:r>
              <a:rPr sz="2100" dirty="0">
                <a:latin typeface="Caladea"/>
                <a:cs typeface="Caladea"/>
              </a:rPr>
              <a:t>m</a:t>
            </a:r>
            <a:r>
              <a:rPr sz="2100" spc="-10" dirty="0">
                <a:latin typeface="Caladea"/>
                <a:cs typeface="Caladea"/>
              </a:rPr>
              <a:t>er</a:t>
            </a:r>
            <a:r>
              <a:rPr sz="2100" spc="-5" dirty="0">
                <a:latin typeface="Caladea"/>
                <a:cs typeface="Caladea"/>
              </a:rPr>
              <a:t>ic  substance)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71E42"/>
              </a:buClr>
              <a:buFont typeface="Arial"/>
              <a:buChar char="•"/>
            </a:pPr>
            <a:endParaRPr sz="3150">
              <a:latin typeface="Caladea"/>
              <a:cs typeface="Caladea"/>
            </a:endParaRPr>
          </a:p>
          <a:p>
            <a:pPr marL="241300" marR="5080" indent="-228600">
              <a:lnSpc>
                <a:spcPct val="12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30" dirty="0">
                <a:latin typeface="Caladea"/>
                <a:cs typeface="Caladea"/>
              </a:rPr>
              <a:t>Fully </a:t>
            </a:r>
            <a:r>
              <a:rPr sz="2100" spc="-10" dirty="0">
                <a:latin typeface="Caladea"/>
                <a:cs typeface="Caladea"/>
              </a:rPr>
              <a:t>developed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5" dirty="0">
                <a:latin typeface="Caladea"/>
                <a:cs typeface="Caladea"/>
              </a:rPr>
              <a:t>is described as </a:t>
            </a:r>
            <a:r>
              <a:rPr sz="2100" spc="-10" dirty="0">
                <a:solidFill>
                  <a:srgbClr val="7030A0"/>
                </a:solidFill>
                <a:latin typeface="Caladea"/>
                <a:cs typeface="Caladea"/>
              </a:rPr>
              <a:t>heterogeneous arrangement </a:t>
            </a:r>
            <a:r>
              <a:rPr sz="2100" spc="-5" dirty="0">
                <a:solidFill>
                  <a:srgbClr val="7030A0"/>
                </a:solidFill>
                <a:latin typeface="Caladea"/>
                <a:cs typeface="Caladea"/>
              </a:rPr>
              <a:t>of </a:t>
            </a:r>
            <a:r>
              <a:rPr sz="2100" spc="-10" dirty="0">
                <a:solidFill>
                  <a:srgbClr val="7030A0"/>
                </a:solidFill>
                <a:latin typeface="Caladea"/>
                <a:cs typeface="Caladea"/>
              </a:rPr>
              <a:t>microbial </a:t>
            </a:r>
            <a:r>
              <a:rPr sz="2100" dirty="0">
                <a:solidFill>
                  <a:srgbClr val="7030A0"/>
                </a:solidFill>
                <a:latin typeface="Caladea"/>
                <a:cs typeface="Caladea"/>
              </a:rPr>
              <a:t>cells </a:t>
            </a:r>
            <a:r>
              <a:rPr sz="2100" spc="-5" dirty="0">
                <a:solidFill>
                  <a:srgbClr val="7030A0"/>
                </a:solidFill>
                <a:latin typeface="Caladea"/>
                <a:cs typeface="Caladea"/>
              </a:rPr>
              <a:t>on </a:t>
            </a:r>
            <a:r>
              <a:rPr sz="2100" dirty="0">
                <a:solidFill>
                  <a:srgbClr val="7030A0"/>
                </a:solidFill>
                <a:latin typeface="Caladea"/>
                <a:cs typeface="Caladea"/>
              </a:rPr>
              <a:t>a </a:t>
            </a:r>
            <a:r>
              <a:rPr sz="2100" spc="-5" dirty="0">
                <a:solidFill>
                  <a:srgbClr val="7030A0"/>
                </a:solidFill>
                <a:latin typeface="Caladea"/>
                <a:cs typeface="Caladea"/>
              </a:rPr>
              <a:t>solid  </a:t>
            </a:r>
            <a:r>
              <a:rPr sz="2100" spc="-10" dirty="0">
                <a:solidFill>
                  <a:srgbClr val="7030A0"/>
                </a:solidFill>
                <a:latin typeface="Caladea"/>
                <a:cs typeface="Caladea"/>
              </a:rPr>
              <a:t>surface</a:t>
            </a:r>
            <a:r>
              <a:rPr sz="2100" spc="-10" dirty="0">
                <a:latin typeface="Caladea"/>
                <a:cs typeface="Caladea"/>
              </a:rPr>
              <a:t>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"/>
              <a:buChar char="•"/>
            </a:pPr>
            <a:endParaRPr sz="3150">
              <a:latin typeface="Caladea"/>
              <a:cs typeface="Caladea"/>
            </a:endParaRPr>
          </a:p>
          <a:p>
            <a:pPr marL="240665" marR="6350" indent="-228600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adea"/>
                <a:cs typeface="Caladea"/>
              </a:rPr>
              <a:t>Basic structural </a:t>
            </a:r>
            <a:r>
              <a:rPr sz="2100" dirty="0">
                <a:latin typeface="Caladea"/>
                <a:cs typeface="Caladea"/>
              </a:rPr>
              <a:t>unit </a:t>
            </a:r>
            <a:r>
              <a:rPr sz="2100" spc="-5" dirty="0">
                <a:latin typeface="Caladea"/>
                <a:cs typeface="Caladea"/>
              </a:rPr>
              <a:t>of </a:t>
            </a:r>
            <a:r>
              <a:rPr sz="2100" dirty="0">
                <a:latin typeface="Caladea"/>
                <a:cs typeface="Caladea"/>
              </a:rPr>
              <a:t>a biofilm </a:t>
            </a:r>
            <a:r>
              <a:rPr sz="2100" spc="-5" dirty="0">
                <a:latin typeface="Caladea"/>
                <a:cs typeface="Caladea"/>
              </a:rPr>
              <a:t>is </a:t>
            </a:r>
            <a:r>
              <a:rPr sz="2100" spc="-10" dirty="0">
                <a:latin typeface="Caladea"/>
                <a:cs typeface="Caladea"/>
              </a:rPr>
              <a:t>the </a:t>
            </a:r>
            <a:r>
              <a:rPr sz="2100" spc="-10" dirty="0">
                <a:solidFill>
                  <a:srgbClr val="C00000"/>
                </a:solidFill>
                <a:latin typeface="Caladea"/>
                <a:cs typeface="Caladea"/>
              </a:rPr>
              <a:t>microcolonies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or cell </a:t>
            </a:r>
            <a:r>
              <a:rPr sz="2100" spc="-10" dirty="0">
                <a:solidFill>
                  <a:srgbClr val="C00000"/>
                </a:solidFill>
                <a:latin typeface="Caladea"/>
                <a:cs typeface="Caladea"/>
              </a:rPr>
              <a:t>cluster </a:t>
            </a:r>
            <a:r>
              <a:rPr sz="2100" spc="-10" dirty="0">
                <a:latin typeface="Caladea"/>
                <a:cs typeface="Caladea"/>
              </a:rPr>
              <a:t>formed </a:t>
            </a:r>
            <a:r>
              <a:rPr sz="2100" spc="-20" dirty="0">
                <a:latin typeface="Caladea"/>
                <a:cs typeface="Caladea"/>
              </a:rPr>
              <a:t>by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surface  adherent bacterial</a:t>
            </a:r>
            <a:r>
              <a:rPr sz="2100" spc="4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cells.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"/>
              <a:buChar char="•"/>
            </a:pPr>
            <a:endParaRPr sz="315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b="1" dirty="0">
                <a:solidFill>
                  <a:srgbClr val="0070C0"/>
                </a:solidFill>
                <a:latin typeface="Caladea"/>
                <a:cs typeface="Caladea"/>
              </a:rPr>
              <a:t>85%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dirty="0">
                <a:latin typeface="Caladea"/>
                <a:cs typeface="Caladea"/>
              </a:rPr>
              <a:t>- </a:t>
            </a:r>
            <a:r>
              <a:rPr sz="2100" spc="-5" dirty="0">
                <a:solidFill>
                  <a:srgbClr val="B71E42"/>
                </a:solidFill>
                <a:latin typeface="Caladea"/>
                <a:cs typeface="Caladea"/>
              </a:rPr>
              <a:t>Matrix </a:t>
            </a:r>
            <a:r>
              <a:rPr sz="2100" spc="-10" dirty="0">
                <a:latin typeface="Caladea"/>
                <a:cs typeface="Caladea"/>
              </a:rPr>
              <a:t>(polysaccharides, </a:t>
            </a:r>
            <a:r>
              <a:rPr sz="2100" spc="-15" dirty="0">
                <a:latin typeface="Caladea"/>
                <a:cs typeface="Caladea"/>
              </a:rPr>
              <a:t>proteins, </a:t>
            </a:r>
            <a:r>
              <a:rPr sz="2100" spc="-5" dirty="0">
                <a:latin typeface="Caladea"/>
                <a:cs typeface="Caladea"/>
              </a:rPr>
              <a:t>nucleic acid </a:t>
            </a:r>
            <a:r>
              <a:rPr sz="2100" dirty="0">
                <a:latin typeface="Caladea"/>
                <a:cs typeface="Caladea"/>
              </a:rPr>
              <a:t>&amp;</a:t>
            </a:r>
            <a:r>
              <a:rPr sz="2100" spc="6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salts)</a:t>
            </a:r>
            <a:endParaRPr sz="2100">
              <a:latin typeface="Caladea"/>
              <a:cs typeface="Caladea"/>
            </a:endParaRPr>
          </a:p>
          <a:p>
            <a:pPr marL="16129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b="1" dirty="0">
                <a:solidFill>
                  <a:srgbClr val="0070C0"/>
                </a:solidFill>
                <a:latin typeface="Caladea"/>
                <a:cs typeface="Caladea"/>
              </a:rPr>
              <a:t>15%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dirty="0">
                <a:latin typeface="Caladea"/>
                <a:cs typeface="Caladea"/>
              </a:rPr>
              <a:t>- </a:t>
            </a:r>
            <a:r>
              <a:rPr sz="2100" spc="-10" dirty="0">
                <a:solidFill>
                  <a:srgbClr val="B71E42"/>
                </a:solidFill>
                <a:latin typeface="Caladea"/>
                <a:cs typeface="Caladea"/>
              </a:rPr>
              <a:t>Bacterial</a:t>
            </a:r>
            <a:r>
              <a:rPr sz="2100" spc="3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100" dirty="0">
                <a:solidFill>
                  <a:srgbClr val="B71E42"/>
                </a:solidFill>
                <a:latin typeface="Caladea"/>
                <a:cs typeface="Caladea"/>
              </a:rPr>
              <a:t>cells</a:t>
            </a:r>
            <a:endParaRPr sz="21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095" y="248970"/>
            <a:ext cx="58301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B71E42"/>
                </a:solidFill>
                <a:latin typeface="Caladea"/>
                <a:cs typeface="Caladea"/>
              </a:rPr>
              <a:t>ULTRA </a:t>
            </a:r>
            <a:r>
              <a:rPr sz="2400" b="1" spc="-15" dirty="0">
                <a:solidFill>
                  <a:srgbClr val="B71E42"/>
                </a:solidFill>
                <a:latin typeface="Caladea"/>
                <a:cs typeface="Caladea"/>
              </a:rPr>
              <a:t>STRUCTURE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OF</a:t>
            </a:r>
            <a:r>
              <a:rPr sz="2400" b="1" spc="50" dirty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B71E42"/>
                </a:solidFill>
                <a:latin typeface="Caladea"/>
                <a:cs typeface="Caladea"/>
              </a:rPr>
              <a:t>BIOFILM</a:t>
            </a:r>
            <a:endParaRPr sz="24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008107" y="3982224"/>
            <a:ext cx="2184400" cy="2443480"/>
            <a:chOff x="10008107" y="3982224"/>
            <a:chExt cx="2184400" cy="2443480"/>
          </a:xfrm>
        </p:grpSpPr>
        <p:sp>
          <p:nvSpPr>
            <p:cNvPr id="5" name="object 5"/>
            <p:cNvSpPr/>
            <p:nvPr/>
          </p:nvSpPr>
          <p:spPr>
            <a:xfrm>
              <a:off x="10008107" y="3982224"/>
              <a:ext cx="2183892" cy="24429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03179" y="4177284"/>
              <a:ext cx="1800072" cy="18567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77013" y="6349698"/>
            <a:ext cx="2171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Noto Sans Bengali"/>
                <a:cs typeface="Noto Sans Bengali"/>
              </a:rPr>
              <a:pPr marL="38100">
                <a:lnSpc>
                  <a:spcPts val="2360"/>
                </a:lnSpc>
              </a:pPr>
              <a:t>6</a:t>
            </a:fld>
            <a:endParaRPr sz="2000">
              <a:latin typeface="Noto Sans Bengali"/>
              <a:cs typeface="Noto Sans Bengali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9" y="1674597"/>
            <a:ext cx="8465185" cy="35091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adea"/>
                <a:cs typeface="Caladea"/>
              </a:rPr>
              <a:t>Viable, </a:t>
            </a:r>
            <a:r>
              <a:rPr sz="2100" spc="-10" dirty="0">
                <a:latin typeface="Caladea"/>
                <a:cs typeface="Caladea"/>
              </a:rPr>
              <a:t>fully </a:t>
            </a:r>
            <a:r>
              <a:rPr sz="2100" spc="-25" dirty="0">
                <a:latin typeface="Caladea"/>
                <a:cs typeface="Caladea"/>
              </a:rPr>
              <a:t>hydrated </a:t>
            </a:r>
            <a:r>
              <a:rPr sz="2100" dirty="0">
                <a:latin typeface="Caladea"/>
                <a:cs typeface="Caladea"/>
              </a:rPr>
              <a:t>biofilm </a:t>
            </a:r>
            <a:r>
              <a:rPr sz="2100" spc="-10" dirty="0">
                <a:latin typeface="Caladea"/>
                <a:cs typeface="Caladea"/>
              </a:rPr>
              <a:t>appears </a:t>
            </a:r>
            <a:r>
              <a:rPr sz="2100" spc="-5" dirty="0">
                <a:latin typeface="Caladea"/>
                <a:cs typeface="Caladea"/>
              </a:rPr>
              <a:t>as </a:t>
            </a:r>
            <a:r>
              <a:rPr sz="2100" spc="-15" dirty="0">
                <a:latin typeface="Caladea"/>
                <a:cs typeface="Caladea"/>
              </a:rPr>
              <a:t>‘</a:t>
            </a:r>
            <a:r>
              <a:rPr sz="2100" spc="-15" dirty="0">
                <a:solidFill>
                  <a:srgbClr val="C00000"/>
                </a:solidFill>
                <a:latin typeface="Caladea"/>
                <a:cs typeface="Caladea"/>
              </a:rPr>
              <a:t>tower</a:t>
            </a:r>
            <a:r>
              <a:rPr sz="2100" spc="-15" dirty="0">
                <a:latin typeface="Caladea"/>
                <a:cs typeface="Caladea"/>
              </a:rPr>
              <a:t>’ </a:t>
            </a:r>
            <a:r>
              <a:rPr sz="2100" spc="-5" dirty="0">
                <a:latin typeface="Caladea"/>
                <a:cs typeface="Caladea"/>
              </a:rPr>
              <a:t>or </a:t>
            </a:r>
            <a:r>
              <a:rPr sz="2100" spc="-15" dirty="0">
                <a:latin typeface="Caladea"/>
                <a:cs typeface="Caladea"/>
              </a:rPr>
              <a:t>‘</a:t>
            </a:r>
            <a:r>
              <a:rPr sz="2100" spc="-15" dirty="0">
                <a:solidFill>
                  <a:srgbClr val="C00000"/>
                </a:solidFill>
                <a:latin typeface="Caladea"/>
                <a:cs typeface="Caladea"/>
              </a:rPr>
              <a:t>mushroom</a:t>
            </a:r>
            <a:r>
              <a:rPr sz="2100" spc="-15" dirty="0">
                <a:latin typeface="Caladea"/>
                <a:cs typeface="Caladea"/>
              </a:rPr>
              <a:t>’ </a:t>
            </a:r>
            <a:r>
              <a:rPr sz="2100" spc="-10" dirty="0">
                <a:latin typeface="Caladea"/>
                <a:cs typeface="Caladea"/>
              </a:rPr>
              <a:t>shaped  structure adherent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5" dirty="0">
                <a:latin typeface="Caladea"/>
                <a:cs typeface="Caladea"/>
              </a:rPr>
              <a:t>substrate</a:t>
            </a:r>
            <a:r>
              <a:rPr sz="2100" spc="7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71E42"/>
              </a:buClr>
              <a:buFont typeface="Arial"/>
              <a:buChar char="•"/>
            </a:pPr>
            <a:endParaRPr sz="1850">
              <a:latin typeface="Caladea"/>
              <a:cs typeface="Caladea"/>
            </a:endParaRPr>
          </a:p>
          <a:p>
            <a:pPr marL="240665" marR="5080" indent="-228600">
              <a:lnSpc>
                <a:spcPct val="12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80" dirty="0">
                <a:solidFill>
                  <a:srgbClr val="C00000"/>
                </a:solidFill>
                <a:latin typeface="Caladea"/>
                <a:cs typeface="Caladea"/>
              </a:rPr>
              <a:t>Water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channels </a:t>
            </a:r>
            <a:r>
              <a:rPr sz="2100" spc="-5" dirty="0">
                <a:latin typeface="Caladea"/>
                <a:cs typeface="Caladea"/>
              </a:rPr>
              <a:t>: </a:t>
            </a:r>
            <a:r>
              <a:rPr sz="2100" spc="-15" dirty="0">
                <a:latin typeface="Caladea"/>
                <a:cs typeface="Caladea"/>
              </a:rPr>
              <a:t>regarded </a:t>
            </a:r>
            <a:r>
              <a:rPr sz="2100" spc="-5" dirty="0">
                <a:latin typeface="Caladea"/>
                <a:cs typeface="Caladea"/>
              </a:rPr>
              <a:t>as </a:t>
            </a:r>
            <a:r>
              <a:rPr sz="2100" spc="-10" dirty="0">
                <a:solidFill>
                  <a:srgbClr val="0070C0"/>
                </a:solidFill>
                <a:latin typeface="Caladea"/>
                <a:cs typeface="Caladea"/>
              </a:rPr>
              <a:t>circulatory </a:t>
            </a:r>
            <a:r>
              <a:rPr sz="2100" spc="-15" dirty="0">
                <a:solidFill>
                  <a:srgbClr val="0070C0"/>
                </a:solidFill>
                <a:latin typeface="Caladea"/>
                <a:cs typeface="Caladea"/>
              </a:rPr>
              <a:t>system </a:t>
            </a:r>
            <a:r>
              <a:rPr sz="2100" spc="-5" dirty="0">
                <a:latin typeface="Caladea"/>
                <a:cs typeface="Caladea"/>
              </a:rPr>
              <a:t>in </a:t>
            </a:r>
            <a:r>
              <a:rPr sz="2100" dirty="0">
                <a:latin typeface="Caladea"/>
                <a:cs typeface="Caladea"/>
              </a:rPr>
              <a:t>a biofilm </a:t>
            </a:r>
            <a:r>
              <a:rPr sz="2100" spc="-5" dirty="0">
                <a:latin typeface="Caladea"/>
                <a:cs typeface="Caladea"/>
              </a:rPr>
              <a:t>: establish  connection </a:t>
            </a:r>
            <a:r>
              <a:rPr sz="2100" spc="-10" dirty="0">
                <a:latin typeface="Caladea"/>
                <a:cs typeface="Caladea"/>
              </a:rPr>
              <a:t>between</a:t>
            </a:r>
            <a:r>
              <a:rPr sz="2100" spc="1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microcolonies.</a:t>
            </a:r>
            <a:endParaRPr sz="2100">
              <a:latin typeface="Caladea"/>
              <a:cs typeface="Caladea"/>
            </a:endParaRPr>
          </a:p>
          <a:p>
            <a:pPr marL="1612900" marR="5080" lvl="1" indent="-229235">
              <a:lnSpc>
                <a:spcPct val="120000"/>
              </a:lnSpc>
              <a:spcBef>
                <a:spcPts val="505"/>
              </a:spcBef>
              <a:buClr>
                <a:srgbClr val="B71E42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100" spc="-5" dirty="0">
                <a:latin typeface="Caladea"/>
                <a:cs typeface="Caladea"/>
              </a:rPr>
              <a:t>Facilitates efficient </a:t>
            </a:r>
            <a:r>
              <a:rPr sz="2100" spc="-15" dirty="0">
                <a:latin typeface="Caladea"/>
                <a:cs typeface="Caladea"/>
              </a:rPr>
              <a:t>exchange </a:t>
            </a:r>
            <a:r>
              <a:rPr sz="2100" spc="-5" dirty="0">
                <a:latin typeface="Caladea"/>
                <a:cs typeface="Caladea"/>
              </a:rPr>
              <a:t>of materials </a:t>
            </a:r>
            <a:r>
              <a:rPr sz="2100" spc="-10" dirty="0">
                <a:latin typeface="Caladea"/>
                <a:cs typeface="Caladea"/>
              </a:rPr>
              <a:t>between </a:t>
            </a:r>
            <a:r>
              <a:rPr sz="2100" spc="-5" dirty="0">
                <a:latin typeface="Caladea"/>
                <a:cs typeface="Caladea"/>
              </a:rPr>
              <a:t>bacterial  </a:t>
            </a:r>
            <a:r>
              <a:rPr sz="2100" dirty="0">
                <a:latin typeface="Caladea"/>
                <a:cs typeface="Caladea"/>
              </a:rPr>
              <a:t>cells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dirty="0">
                <a:latin typeface="Caladea"/>
                <a:cs typeface="Caladea"/>
              </a:rPr>
              <a:t>bulk fluid</a:t>
            </a:r>
            <a:r>
              <a:rPr sz="2100" spc="-5" dirty="0">
                <a:latin typeface="Caladea"/>
                <a:cs typeface="Caladea"/>
              </a:rPr>
              <a:t> :</a:t>
            </a:r>
            <a:endParaRPr sz="2100">
              <a:latin typeface="Caladea"/>
              <a:cs typeface="Caladea"/>
            </a:endParaRPr>
          </a:p>
          <a:p>
            <a:pPr marL="2984500" lvl="2" indent="-228600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2983865" algn="l"/>
                <a:tab pos="2984500" algn="l"/>
              </a:tabLst>
            </a:pPr>
            <a:r>
              <a:rPr sz="2100" dirty="0">
                <a:latin typeface="Caladea"/>
                <a:cs typeface="Caladea"/>
              </a:rPr>
              <a:t>Coordinate functions in a biofilm</a:t>
            </a:r>
            <a:r>
              <a:rPr sz="2100" spc="3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community.</a:t>
            </a:r>
            <a:endParaRPr sz="2100">
              <a:latin typeface="Caladea"/>
              <a:cs typeface="Calad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00159" y="1560575"/>
            <a:ext cx="3291840" cy="4020820"/>
            <a:chOff x="8900159" y="1560575"/>
            <a:chExt cx="3291840" cy="4020820"/>
          </a:xfrm>
        </p:grpSpPr>
        <p:sp>
          <p:nvSpPr>
            <p:cNvPr id="4" name="object 4"/>
            <p:cNvSpPr/>
            <p:nvPr/>
          </p:nvSpPr>
          <p:spPr>
            <a:xfrm>
              <a:off x="8900159" y="1560575"/>
              <a:ext cx="3291827" cy="4020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95231" y="1755647"/>
              <a:ext cx="2909430" cy="3444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77013" y="6349698"/>
            <a:ext cx="2171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Noto Sans Bengali"/>
                <a:cs typeface="Noto Sans Bengali"/>
              </a:rPr>
              <a:pPr marL="38100">
                <a:lnSpc>
                  <a:spcPts val="2360"/>
                </a:lnSpc>
              </a:pPr>
              <a:t>7</a:t>
            </a:fld>
            <a:endParaRPr sz="2000">
              <a:latin typeface="Noto Sans Bengali"/>
              <a:cs typeface="Noto Sans Bengali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25" y="1228068"/>
            <a:ext cx="9244331" cy="4931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B71E42"/>
                </a:solidFill>
                <a:latin typeface="Caladea"/>
                <a:cs typeface="Caladea"/>
              </a:rPr>
              <a:t>Matrix</a:t>
            </a:r>
            <a:endParaRPr sz="2100">
              <a:latin typeface="Caladea"/>
              <a:cs typeface="Caladea"/>
            </a:endParaRPr>
          </a:p>
          <a:p>
            <a:pPr marL="240665" marR="5080" indent="-228600">
              <a:lnSpc>
                <a:spcPct val="12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  <a:tab pos="562610" algn="l"/>
                <a:tab pos="1882139" algn="l"/>
                <a:tab pos="2794000" algn="l"/>
                <a:tab pos="3576954" algn="l"/>
                <a:tab pos="4027804" algn="l"/>
                <a:tab pos="4405630" algn="l"/>
                <a:tab pos="5993765" algn="l"/>
                <a:tab pos="7296784" algn="l"/>
                <a:tab pos="8589645" algn="l"/>
              </a:tabLst>
            </a:pPr>
            <a:r>
              <a:rPr sz="2100" dirty="0">
                <a:latin typeface="Caladea"/>
                <a:cs typeface="Caladea"/>
              </a:rPr>
              <a:t>A	</a:t>
            </a:r>
            <a:r>
              <a:rPr sz="2100" spc="-20" dirty="0">
                <a:latin typeface="Caladea"/>
                <a:cs typeface="Caladea"/>
              </a:rPr>
              <a:t>g</a:t>
            </a:r>
            <a:r>
              <a:rPr sz="2100" spc="-30" dirty="0">
                <a:latin typeface="Caladea"/>
                <a:cs typeface="Caladea"/>
              </a:rPr>
              <a:t>l</a:t>
            </a:r>
            <a:r>
              <a:rPr sz="2100" spc="-45" dirty="0">
                <a:latin typeface="Caladea"/>
                <a:cs typeface="Caladea"/>
              </a:rPr>
              <a:t>y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" dirty="0">
                <a:latin typeface="Caladea"/>
                <a:cs typeface="Caladea"/>
              </a:rPr>
              <a:t>oca</a:t>
            </a:r>
            <a:r>
              <a:rPr sz="2100" spc="-35" dirty="0">
                <a:latin typeface="Caladea"/>
                <a:cs typeface="Caladea"/>
              </a:rPr>
              <a:t>l</a:t>
            </a:r>
            <a:r>
              <a:rPr sz="2100" spc="-5" dirty="0">
                <a:latin typeface="Caladea"/>
                <a:cs typeface="Caladea"/>
              </a:rPr>
              <a:t>y</a:t>
            </a:r>
            <a:r>
              <a:rPr sz="2100" dirty="0">
                <a:latin typeface="Caladea"/>
                <a:cs typeface="Caladea"/>
              </a:rPr>
              <a:t>x	m</a:t>
            </a:r>
            <a:r>
              <a:rPr sz="2100" spc="-5" dirty="0">
                <a:latin typeface="Caladea"/>
                <a:cs typeface="Caladea"/>
              </a:rPr>
              <a:t>at</a:t>
            </a:r>
            <a:r>
              <a:rPr sz="2100" spc="-10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ix	m</a:t>
            </a:r>
            <a:r>
              <a:rPr sz="2100" spc="-2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de</a:t>
            </a:r>
            <a:r>
              <a:rPr sz="2100" dirty="0">
                <a:latin typeface="Caladea"/>
                <a:cs typeface="Caladea"/>
              </a:rPr>
              <a:t>	up	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35" dirty="0">
                <a:latin typeface="Caladea"/>
                <a:cs typeface="Caladea"/>
              </a:rPr>
              <a:t>e</a:t>
            </a:r>
            <a:r>
              <a:rPr sz="2100" spc="-10" dirty="0">
                <a:latin typeface="Caladea"/>
                <a:cs typeface="Caladea"/>
              </a:rPr>
              <a:t>x</a:t>
            </a:r>
            <a:r>
              <a:rPr sz="2100" spc="-5" dirty="0">
                <a:latin typeface="Caladea"/>
                <a:cs typeface="Caladea"/>
              </a:rPr>
              <a:t>t</a:t>
            </a:r>
            <a:r>
              <a:rPr sz="2100" spc="-50" dirty="0">
                <a:latin typeface="Caladea"/>
                <a:cs typeface="Caladea"/>
              </a:rPr>
              <a:t>r</a:t>
            </a:r>
            <a:r>
              <a:rPr sz="2100" spc="-10" dirty="0">
                <a:latin typeface="Caladea"/>
                <a:cs typeface="Caladea"/>
              </a:rPr>
              <a:t>ace</a:t>
            </a:r>
            <a:r>
              <a:rPr sz="2100" spc="5" dirty="0">
                <a:latin typeface="Caladea"/>
                <a:cs typeface="Caladea"/>
              </a:rPr>
              <a:t>ll</a:t>
            </a:r>
            <a:r>
              <a:rPr sz="2100" dirty="0">
                <a:latin typeface="Caladea"/>
                <a:cs typeface="Caladea"/>
              </a:rPr>
              <a:t>u</a:t>
            </a:r>
            <a:r>
              <a:rPr sz="2100" spc="5" dirty="0">
                <a:latin typeface="Caladea"/>
                <a:cs typeface="Caladea"/>
              </a:rPr>
              <a:t>l</a:t>
            </a:r>
            <a:r>
              <a:rPr sz="2100" spc="-10" dirty="0">
                <a:latin typeface="Caladea"/>
                <a:cs typeface="Caladea"/>
              </a:rPr>
              <a:t>a</a:t>
            </a:r>
            <a:r>
              <a:rPr sz="2100" spc="-5" dirty="0">
                <a:latin typeface="Caladea"/>
                <a:cs typeface="Caladea"/>
              </a:rPr>
              <a:t>r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5" dirty="0">
                <a:latin typeface="Caladea"/>
                <a:cs typeface="Caladea"/>
              </a:rPr>
              <a:t>p</a:t>
            </a:r>
            <a:r>
              <a:rPr sz="2100" spc="-5" dirty="0">
                <a:latin typeface="Caladea"/>
                <a:cs typeface="Caladea"/>
              </a:rPr>
              <a:t>o</a:t>
            </a:r>
            <a:r>
              <a:rPr sz="2100" spc="-30" dirty="0">
                <a:latin typeface="Caladea"/>
                <a:cs typeface="Caladea"/>
              </a:rPr>
              <a:t>l</a:t>
            </a:r>
            <a:r>
              <a:rPr sz="2100" spc="-10" dirty="0">
                <a:latin typeface="Caladea"/>
                <a:cs typeface="Caladea"/>
              </a:rPr>
              <a:t>y</a:t>
            </a:r>
            <a:r>
              <a:rPr sz="2100" dirty="0">
                <a:latin typeface="Caladea"/>
                <a:cs typeface="Caladea"/>
              </a:rPr>
              <a:t>m</a:t>
            </a:r>
            <a:r>
              <a:rPr sz="2100" spc="-10" dirty="0">
                <a:latin typeface="Caladea"/>
                <a:cs typeface="Caladea"/>
              </a:rPr>
              <a:t>er</a:t>
            </a:r>
            <a:r>
              <a:rPr sz="2100" spc="-5" dirty="0">
                <a:latin typeface="Caladea"/>
                <a:cs typeface="Caladea"/>
              </a:rPr>
              <a:t>ic</a:t>
            </a:r>
            <a:r>
              <a:rPr sz="2100" dirty="0">
                <a:latin typeface="Caladea"/>
                <a:cs typeface="Caladea"/>
              </a:rPr>
              <a:t>	</a:t>
            </a:r>
            <a:r>
              <a:rPr sz="2100" spc="-5" dirty="0">
                <a:latin typeface="Caladea"/>
                <a:cs typeface="Caladea"/>
              </a:rPr>
              <a:t>s</a:t>
            </a:r>
            <a:r>
              <a:rPr sz="2100" spc="-10" dirty="0">
                <a:latin typeface="Caladea"/>
                <a:cs typeface="Caladea"/>
              </a:rPr>
              <a:t>u</a:t>
            </a:r>
            <a:r>
              <a:rPr sz="2100" dirty="0">
                <a:latin typeface="Caladea"/>
                <a:cs typeface="Caladea"/>
              </a:rPr>
              <a:t>b</a:t>
            </a:r>
            <a:r>
              <a:rPr sz="2100" spc="-5" dirty="0">
                <a:latin typeface="Caladea"/>
                <a:cs typeface="Caladea"/>
              </a:rPr>
              <a:t>sta</a:t>
            </a:r>
            <a:r>
              <a:rPr sz="2100" dirty="0">
                <a:latin typeface="Caladea"/>
                <a:cs typeface="Caladea"/>
              </a:rPr>
              <a:t>n</a:t>
            </a:r>
            <a:r>
              <a:rPr sz="2100" spc="-10" dirty="0">
                <a:latin typeface="Caladea"/>
                <a:cs typeface="Caladea"/>
              </a:rPr>
              <a:t>c</a:t>
            </a:r>
            <a:r>
              <a:rPr sz="2100" spc="-5" dirty="0">
                <a:latin typeface="Caladea"/>
                <a:cs typeface="Caladea"/>
              </a:rPr>
              <a:t>e</a:t>
            </a:r>
            <a:r>
              <a:rPr sz="2100" dirty="0">
                <a:latin typeface="Caladea"/>
                <a:cs typeface="Caladea"/>
              </a:rPr>
              <a:t>	(</a:t>
            </a:r>
            <a:r>
              <a:rPr sz="2100" spc="5" dirty="0">
                <a:latin typeface="Caladea"/>
                <a:cs typeface="Caladea"/>
              </a:rPr>
              <a:t>E</a:t>
            </a:r>
            <a:r>
              <a:rPr sz="2100" spc="-10" dirty="0">
                <a:latin typeface="Caladea"/>
                <a:cs typeface="Caladea"/>
              </a:rPr>
              <a:t>P</a:t>
            </a:r>
            <a:r>
              <a:rPr sz="2100" spc="-5" dirty="0">
                <a:latin typeface="Caladea"/>
                <a:cs typeface="Caladea"/>
              </a:rPr>
              <a:t>S)  </a:t>
            </a:r>
            <a:r>
              <a:rPr sz="2100" spc="-10" dirty="0">
                <a:latin typeface="Caladea"/>
                <a:cs typeface="Caladea"/>
              </a:rPr>
              <a:t>surrounds </a:t>
            </a:r>
            <a:r>
              <a:rPr sz="2100" spc="-5" dirty="0">
                <a:latin typeface="Caladea"/>
                <a:cs typeface="Caladea"/>
              </a:rPr>
              <a:t>the microcolonies and anchors the </a:t>
            </a:r>
            <a:r>
              <a:rPr sz="2100" spc="-10" dirty="0">
                <a:latin typeface="Caladea"/>
                <a:cs typeface="Caladea"/>
              </a:rPr>
              <a:t>bacterial </a:t>
            </a:r>
            <a:r>
              <a:rPr sz="2100" spc="-5" dirty="0">
                <a:latin typeface="Caladea"/>
                <a:cs typeface="Caladea"/>
              </a:rPr>
              <a:t>cell </a:t>
            </a:r>
            <a:r>
              <a:rPr sz="2100" spc="-15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the</a:t>
            </a:r>
            <a:r>
              <a:rPr sz="2100" spc="9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substrate.</a:t>
            </a:r>
            <a:endParaRPr sz="21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"/>
              <a:buChar char="•"/>
            </a:pPr>
            <a:endParaRPr sz="2300">
              <a:latin typeface="Caladea"/>
              <a:cs typeface="Caladea"/>
            </a:endParaRPr>
          </a:p>
          <a:p>
            <a:pPr marL="241300" indent="-228600">
              <a:lnSpc>
                <a:spcPct val="100000"/>
              </a:lnSpc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i="1" spc="-10" dirty="0">
                <a:solidFill>
                  <a:srgbClr val="0070C0"/>
                </a:solidFill>
                <a:latin typeface="Caladea"/>
                <a:cs typeface="Caladea"/>
              </a:rPr>
              <a:t>Functions</a:t>
            </a:r>
            <a:r>
              <a:rPr sz="2100" spc="-10" dirty="0">
                <a:latin typeface="Caladea"/>
                <a:cs typeface="Caladea"/>
              </a:rPr>
              <a:t>:</a:t>
            </a:r>
            <a:endParaRPr sz="2100">
              <a:latin typeface="Caladea"/>
              <a:cs typeface="Caladea"/>
            </a:endParaRPr>
          </a:p>
          <a:p>
            <a:pPr marL="6985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dirty="0">
                <a:latin typeface="Caladea"/>
                <a:cs typeface="Caladea"/>
              </a:rPr>
              <a:t>Maintains </a:t>
            </a:r>
            <a:r>
              <a:rPr sz="2100" spc="-5" dirty="0">
                <a:latin typeface="Caladea"/>
                <a:cs typeface="Caladea"/>
              </a:rPr>
              <a:t>the </a:t>
            </a:r>
            <a:r>
              <a:rPr sz="2100" spc="-10" dirty="0">
                <a:latin typeface="Caladea"/>
                <a:cs typeface="Caladea"/>
              </a:rPr>
              <a:t>integrity </a:t>
            </a:r>
            <a:r>
              <a:rPr sz="2100" spc="-5" dirty="0">
                <a:latin typeface="Caladea"/>
                <a:cs typeface="Caladea"/>
              </a:rPr>
              <a:t>of</a:t>
            </a:r>
            <a:r>
              <a:rPr sz="2100" spc="2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biofilms</a:t>
            </a:r>
            <a:endParaRPr sz="2100">
              <a:latin typeface="Caladea"/>
              <a:cs typeface="Caladea"/>
            </a:endParaRPr>
          </a:p>
          <a:p>
            <a:pPr marL="698500" lvl="1" indent="-228600">
              <a:lnSpc>
                <a:spcPct val="100000"/>
              </a:lnSpc>
              <a:spcBef>
                <a:spcPts val="994"/>
              </a:spcBef>
              <a:buClr>
                <a:srgbClr val="B71E4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5" dirty="0">
                <a:latin typeface="Caladea"/>
                <a:cs typeface="Caladea"/>
              </a:rPr>
              <a:t>Prevents</a:t>
            </a:r>
            <a:r>
              <a:rPr sz="2100" spc="-80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dessication</a:t>
            </a:r>
            <a:endParaRPr sz="2100">
              <a:latin typeface="Caladea"/>
              <a:cs typeface="Caladea"/>
            </a:endParaRPr>
          </a:p>
          <a:p>
            <a:pPr marL="698500" lvl="1" indent="-2286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5" dirty="0">
                <a:latin typeface="Caladea"/>
                <a:cs typeface="Caladea"/>
              </a:rPr>
              <a:t>Resists </a:t>
            </a:r>
            <a:r>
              <a:rPr sz="2100" spc="-10" dirty="0">
                <a:latin typeface="Caladea"/>
                <a:cs typeface="Caladea"/>
              </a:rPr>
              <a:t>antimicrobial</a:t>
            </a:r>
            <a:r>
              <a:rPr sz="2100" spc="-1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agents</a:t>
            </a:r>
            <a:endParaRPr sz="2100">
              <a:latin typeface="Caladea"/>
              <a:cs typeface="Caladea"/>
            </a:endParaRPr>
          </a:p>
          <a:p>
            <a:pPr marL="698500" lvl="1" indent="-229235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5" dirty="0">
                <a:latin typeface="Caladea"/>
                <a:cs typeface="Caladea"/>
              </a:rPr>
              <a:t>Create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5" dirty="0">
                <a:latin typeface="Caladea"/>
                <a:cs typeface="Caladea"/>
              </a:rPr>
              <a:t>nutritionally rich</a:t>
            </a:r>
            <a:r>
              <a:rPr sz="2100" spc="-30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environment</a:t>
            </a:r>
            <a:endParaRPr sz="2100">
              <a:latin typeface="Caladea"/>
              <a:cs typeface="Caladea"/>
            </a:endParaRPr>
          </a:p>
          <a:p>
            <a:pPr marL="698500" lvl="1" indent="-228600">
              <a:lnSpc>
                <a:spcPct val="100000"/>
              </a:lnSpc>
              <a:spcBef>
                <a:spcPts val="995"/>
              </a:spcBef>
              <a:buClr>
                <a:srgbClr val="B71E4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5" dirty="0">
                <a:latin typeface="Caladea"/>
                <a:cs typeface="Caladea"/>
              </a:rPr>
              <a:t>Acts as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10" dirty="0">
                <a:latin typeface="Caladea"/>
                <a:cs typeface="Caladea"/>
              </a:rPr>
              <a:t>buffer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10" dirty="0">
                <a:latin typeface="Caladea"/>
                <a:cs typeface="Caladea"/>
              </a:rPr>
              <a:t>retains extracellular</a:t>
            </a:r>
            <a:r>
              <a:rPr sz="2100" spc="4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enzymes</a:t>
            </a:r>
            <a:endParaRPr sz="2100">
              <a:latin typeface="Caladea"/>
              <a:cs typeface="Calad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47405" y="2406403"/>
            <a:ext cx="3244851" cy="4018915"/>
            <a:chOff x="8947404" y="2406395"/>
            <a:chExt cx="3244850" cy="4018915"/>
          </a:xfrm>
        </p:grpSpPr>
        <p:sp>
          <p:nvSpPr>
            <p:cNvPr id="4" name="object 4"/>
            <p:cNvSpPr/>
            <p:nvPr/>
          </p:nvSpPr>
          <p:spPr>
            <a:xfrm>
              <a:off x="8947404" y="2406395"/>
              <a:ext cx="3244583" cy="4018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2476" y="2601480"/>
              <a:ext cx="2909430" cy="3442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636810" y="6349698"/>
            <a:ext cx="3568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8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57206"/>
            <a:ext cx="9245600" cy="629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 algn="just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r>
              <a:rPr sz="2100" spc="-15" dirty="0">
                <a:latin typeface="Caladea"/>
                <a:cs typeface="Caladea"/>
              </a:rPr>
              <a:t>Slow </a:t>
            </a:r>
            <a:r>
              <a:rPr sz="2100" spc="-5" dirty="0">
                <a:latin typeface="Caladea"/>
                <a:cs typeface="Caladea"/>
              </a:rPr>
              <a:t>bacterial </a:t>
            </a:r>
            <a:r>
              <a:rPr sz="2100" spc="-15" dirty="0">
                <a:latin typeface="Caladea"/>
                <a:cs typeface="Caladea"/>
              </a:rPr>
              <a:t>growth </a:t>
            </a:r>
            <a:r>
              <a:rPr sz="2100" spc="-5" dirty="0">
                <a:latin typeface="Caladea"/>
                <a:cs typeface="Caladea"/>
              </a:rPr>
              <a:t>enhance EPS </a:t>
            </a:r>
            <a:r>
              <a:rPr sz="2100" spc="-10" dirty="0">
                <a:latin typeface="Caladea"/>
                <a:cs typeface="Caladea"/>
              </a:rPr>
              <a:t>production </a:t>
            </a:r>
            <a:r>
              <a:rPr sz="2100" spc="-5" dirty="0">
                <a:latin typeface="Caladea"/>
                <a:cs typeface="Caladea"/>
              </a:rPr>
              <a:t>because EPS is </a:t>
            </a:r>
            <a:r>
              <a:rPr sz="2100" spc="-10" dirty="0">
                <a:latin typeface="Caladea"/>
                <a:cs typeface="Caladea"/>
              </a:rPr>
              <a:t>highly </a:t>
            </a:r>
            <a:r>
              <a:rPr sz="2100" spc="-20" dirty="0">
                <a:latin typeface="Caladea"/>
                <a:cs typeface="Caladea"/>
              </a:rPr>
              <a:t>hydrated,  </a:t>
            </a:r>
            <a:r>
              <a:rPr sz="2100" dirty="0">
                <a:latin typeface="Caladea"/>
                <a:cs typeface="Caladea"/>
              </a:rPr>
              <a:t>it </a:t>
            </a:r>
            <a:r>
              <a:rPr sz="2100" spc="-20" dirty="0">
                <a:solidFill>
                  <a:srgbClr val="0070C0"/>
                </a:solidFill>
                <a:latin typeface="Caladea"/>
                <a:cs typeface="Caladea"/>
              </a:rPr>
              <a:t>prevents </a:t>
            </a:r>
            <a:r>
              <a:rPr sz="2100" spc="-5" dirty="0">
                <a:solidFill>
                  <a:srgbClr val="0070C0"/>
                </a:solidFill>
                <a:latin typeface="Caladea"/>
                <a:cs typeface="Caladea"/>
              </a:rPr>
              <a:t>desiccation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some </a:t>
            </a:r>
            <a:r>
              <a:rPr sz="2100" spc="-10">
                <a:latin typeface="Caladea"/>
                <a:cs typeface="Caladea"/>
              </a:rPr>
              <a:t>natural</a:t>
            </a:r>
            <a:r>
              <a:rPr sz="2100" spc="65">
                <a:latin typeface="Caladea"/>
                <a:cs typeface="Caladea"/>
              </a:rPr>
              <a:t> </a:t>
            </a:r>
            <a:r>
              <a:rPr sz="2100" smtClean="0">
                <a:latin typeface="Caladea"/>
                <a:cs typeface="Caladea"/>
              </a:rPr>
              <a:t>biofilms.</a:t>
            </a:r>
            <a:endParaRPr lang="en-IN" sz="2100" dirty="0" smtClean="0">
              <a:latin typeface="Caladea"/>
              <a:cs typeface="Caladea"/>
            </a:endParaRPr>
          </a:p>
          <a:p>
            <a:pPr marL="240665" marR="5080" indent="-228600" algn="just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endParaRPr lang="en-IN" sz="2100" dirty="0" smtClean="0">
              <a:latin typeface="Caladea"/>
              <a:cs typeface="Caladea"/>
            </a:endParaRPr>
          </a:p>
          <a:p>
            <a:pPr marL="240665" marR="5080" indent="-228600" algn="just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r>
              <a:rPr sz="2100" spc="-15" smtClean="0">
                <a:latin typeface="Caladea"/>
                <a:cs typeface="Caladea"/>
              </a:rPr>
              <a:t>By </a:t>
            </a:r>
            <a:r>
              <a:rPr sz="2100" spc="-5" dirty="0">
                <a:latin typeface="Caladea"/>
                <a:cs typeface="Caladea"/>
              </a:rPr>
              <a:t>maintaining </a:t>
            </a:r>
            <a:r>
              <a:rPr sz="2100" dirty="0">
                <a:latin typeface="Caladea"/>
                <a:cs typeface="Caladea"/>
              </a:rPr>
              <a:t>a </a:t>
            </a:r>
            <a:r>
              <a:rPr sz="2100" spc="-10" dirty="0">
                <a:latin typeface="Caladea"/>
                <a:cs typeface="Caladea"/>
              </a:rPr>
              <a:t>highly </a:t>
            </a:r>
            <a:r>
              <a:rPr sz="2100" spc="-25" dirty="0">
                <a:latin typeface="Caladea"/>
                <a:cs typeface="Caladea"/>
              </a:rPr>
              <a:t>hydrated </a:t>
            </a:r>
            <a:r>
              <a:rPr sz="2100" spc="-20" dirty="0">
                <a:latin typeface="Caladea"/>
                <a:cs typeface="Caladea"/>
              </a:rPr>
              <a:t>layer </a:t>
            </a:r>
            <a:r>
              <a:rPr sz="2100" spc="-10" dirty="0">
                <a:latin typeface="Caladea"/>
                <a:cs typeface="Caladea"/>
              </a:rPr>
              <a:t>surrounding </a:t>
            </a:r>
            <a:r>
              <a:rPr sz="2100" spc="-5" dirty="0">
                <a:latin typeface="Caladea"/>
                <a:cs typeface="Caladea"/>
              </a:rPr>
              <a:t>the biofilm, the EPS </a:t>
            </a:r>
            <a:r>
              <a:rPr sz="2100" dirty="0">
                <a:latin typeface="Caladea"/>
                <a:cs typeface="Caladea"/>
              </a:rPr>
              <a:t>will </a:t>
            </a:r>
            <a:r>
              <a:rPr sz="2100" dirty="0">
                <a:solidFill>
                  <a:srgbClr val="7C1646"/>
                </a:solidFill>
                <a:latin typeface="Caladea"/>
                <a:cs typeface="Caladea"/>
              </a:rPr>
              <a:t> </a:t>
            </a:r>
            <a:r>
              <a:rPr sz="2100" spc="-20" dirty="0">
                <a:solidFill>
                  <a:srgbClr val="7C1646"/>
                </a:solidFill>
                <a:latin typeface="Caladea"/>
                <a:cs typeface="Caladea"/>
              </a:rPr>
              <a:t>prevent </a:t>
            </a:r>
            <a:r>
              <a:rPr sz="2100" dirty="0">
                <a:solidFill>
                  <a:srgbClr val="7C1646"/>
                </a:solidFill>
                <a:latin typeface="Caladea"/>
                <a:cs typeface="Caladea"/>
              </a:rPr>
              <a:t>lethal </a:t>
            </a:r>
            <a:r>
              <a:rPr sz="2100" spc="-5" dirty="0">
                <a:solidFill>
                  <a:srgbClr val="7C1646"/>
                </a:solidFill>
                <a:latin typeface="Caladea"/>
                <a:cs typeface="Caladea"/>
              </a:rPr>
              <a:t>desiccation </a:t>
            </a:r>
            <a:r>
              <a:rPr sz="2100" dirty="0">
                <a:latin typeface="Caladea"/>
                <a:cs typeface="Caladea"/>
              </a:rPr>
              <a:t>in </a:t>
            </a:r>
            <a:r>
              <a:rPr sz="2100" spc="-5" dirty="0">
                <a:latin typeface="Caladea"/>
                <a:cs typeface="Caladea"/>
              </a:rPr>
              <a:t>some </a:t>
            </a:r>
            <a:r>
              <a:rPr sz="2100" spc="-15" dirty="0">
                <a:latin typeface="Caladea"/>
                <a:cs typeface="Caladea"/>
              </a:rPr>
              <a:t>natural </a:t>
            </a:r>
            <a:r>
              <a:rPr sz="2100" dirty="0">
                <a:latin typeface="Caladea"/>
                <a:cs typeface="Caladea"/>
              </a:rPr>
              <a:t>biofilms </a:t>
            </a:r>
            <a:r>
              <a:rPr sz="2100" spc="-5" dirty="0">
                <a:latin typeface="Caladea"/>
                <a:cs typeface="Caladea"/>
              </a:rPr>
              <a:t>and </a:t>
            </a:r>
            <a:r>
              <a:rPr sz="2100" spc="-15" dirty="0">
                <a:latin typeface="Caladea"/>
                <a:cs typeface="Caladea"/>
              </a:rPr>
              <a:t>may </a:t>
            </a:r>
            <a:r>
              <a:rPr sz="2100" spc="-5" dirty="0">
                <a:latin typeface="Caladea"/>
                <a:cs typeface="Caladea"/>
              </a:rPr>
              <a:t>thus </a:t>
            </a:r>
            <a:r>
              <a:rPr sz="2100" spc="-15" dirty="0">
                <a:latin typeface="Caladea"/>
                <a:cs typeface="Caladea"/>
              </a:rPr>
              <a:t>protect  </a:t>
            </a:r>
            <a:r>
              <a:rPr sz="2100" spc="-10" dirty="0">
                <a:latin typeface="Caladea"/>
                <a:cs typeface="Caladea"/>
              </a:rPr>
              <a:t>against </a:t>
            </a:r>
            <a:r>
              <a:rPr sz="2100" spc="-5" dirty="0">
                <a:latin typeface="Caladea"/>
                <a:cs typeface="Caladea"/>
              </a:rPr>
              <a:t>diurnal </a:t>
            </a:r>
            <a:r>
              <a:rPr sz="2100" spc="-10" dirty="0">
                <a:latin typeface="Caladea"/>
                <a:cs typeface="Caladea"/>
              </a:rPr>
              <a:t>variations </a:t>
            </a:r>
            <a:r>
              <a:rPr sz="2100">
                <a:latin typeface="Caladea"/>
                <a:cs typeface="Caladea"/>
              </a:rPr>
              <a:t>in</a:t>
            </a:r>
            <a:r>
              <a:rPr sz="2100" spc="35">
                <a:latin typeface="Caladea"/>
                <a:cs typeface="Caladea"/>
              </a:rPr>
              <a:t> </a:t>
            </a:r>
            <a:r>
              <a:rPr sz="2100" spc="-25" smtClean="0">
                <a:latin typeface="Caladea"/>
                <a:cs typeface="Caladea"/>
              </a:rPr>
              <a:t>humidity.</a:t>
            </a:r>
            <a:endParaRPr lang="en-IN" sz="2100" spc="-25" dirty="0">
              <a:latin typeface="Caladea"/>
              <a:cs typeface="Caladea"/>
            </a:endParaRPr>
          </a:p>
          <a:p>
            <a:pPr marL="240665" marR="5715" indent="-228600" algn="just">
              <a:lnSpc>
                <a:spcPct val="110000"/>
              </a:lnSpc>
              <a:spcBef>
                <a:spcPts val="196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r>
              <a:rPr sz="2100" spc="-5" smtClean="0">
                <a:latin typeface="Caladea"/>
                <a:cs typeface="Caladea"/>
              </a:rPr>
              <a:t>EPS </a:t>
            </a:r>
            <a:r>
              <a:rPr sz="2100" spc="-5" dirty="0">
                <a:latin typeface="Caladea"/>
                <a:cs typeface="Caladea"/>
              </a:rPr>
              <a:t>: mechanical </a:t>
            </a:r>
            <a:r>
              <a:rPr sz="2100" dirty="0">
                <a:latin typeface="Caladea"/>
                <a:cs typeface="Caladea"/>
              </a:rPr>
              <a:t>stability </a:t>
            </a:r>
            <a:r>
              <a:rPr sz="2100" spc="-5" dirty="0">
                <a:latin typeface="Caladea"/>
                <a:cs typeface="Caladea"/>
              </a:rPr>
              <a:t>of the </a:t>
            </a:r>
            <a:r>
              <a:rPr sz="2100" dirty="0">
                <a:latin typeface="Caladea"/>
                <a:cs typeface="Caladea"/>
              </a:rPr>
              <a:t>biofilms, </a:t>
            </a:r>
            <a:r>
              <a:rPr sz="2100" spc="-5" dirty="0">
                <a:latin typeface="Caladea"/>
                <a:cs typeface="Caladea"/>
              </a:rPr>
              <a:t>enabling them </a:t>
            </a:r>
            <a:r>
              <a:rPr sz="2100" spc="-10" dirty="0">
                <a:latin typeface="Caladea"/>
                <a:cs typeface="Caladea"/>
              </a:rPr>
              <a:t>to </a:t>
            </a:r>
            <a:r>
              <a:rPr sz="2100" spc="-5" dirty="0">
                <a:latin typeface="Caladea"/>
                <a:cs typeface="Caladea"/>
              </a:rPr>
              <a:t>withstand  </a:t>
            </a:r>
            <a:r>
              <a:rPr sz="2100" spc="-10" dirty="0">
                <a:latin typeface="Caladea"/>
                <a:cs typeface="Caladea"/>
              </a:rPr>
              <a:t>considerable </a:t>
            </a:r>
            <a:r>
              <a:rPr sz="2100" spc="-5" dirty="0">
                <a:latin typeface="Caladea"/>
                <a:cs typeface="Caladea"/>
              </a:rPr>
              <a:t>shear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15">
                <a:latin typeface="Caladea"/>
                <a:cs typeface="Caladea"/>
              </a:rPr>
              <a:t>forces</a:t>
            </a:r>
            <a:r>
              <a:rPr sz="2100" spc="-15" smtClean="0">
                <a:latin typeface="Caladea"/>
                <a:cs typeface="Caladea"/>
              </a:rPr>
              <a:t>.</a:t>
            </a:r>
            <a:endParaRPr lang="en-IN" sz="2100" spc="-15" dirty="0" smtClean="0">
              <a:latin typeface="Caladea"/>
              <a:cs typeface="Caladea"/>
            </a:endParaRPr>
          </a:p>
          <a:p>
            <a:pPr marL="240665" marR="5715" indent="-228600" algn="just">
              <a:lnSpc>
                <a:spcPct val="110000"/>
              </a:lnSpc>
              <a:spcBef>
                <a:spcPts val="196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r>
              <a:rPr lang="en-GB" sz="2100" dirty="0" smtClean="0">
                <a:latin typeface="Caladea"/>
                <a:cs typeface="Caladea"/>
              </a:rPr>
              <a:t>Studies </a:t>
            </a:r>
            <a:r>
              <a:rPr lang="en-GB" sz="2100" spc="-5" dirty="0" smtClean="0">
                <a:latin typeface="Caladea"/>
                <a:cs typeface="Caladea"/>
              </a:rPr>
              <a:t>: </a:t>
            </a:r>
            <a:r>
              <a:rPr lang="en-GB" sz="2100" spc="-15" dirty="0" smtClean="0">
                <a:latin typeface="Caladea"/>
                <a:cs typeface="Caladea"/>
              </a:rPr>
              <a:t>different </a:t>
            </a:r>
            <a:r>
              <a:rPr lang="en-GB" sz="2100" spc="-10" dirty="0" smtClean="0">
                <a:latin typeface="Caladea"/>
                <a:cs typeface="Caladea"/>
              </a:rPr>
              <a:t>organisms produce differing </a:t>
            </a:r>
            <a:r>
              <a:rPr lang="en-GB" sz="2100" spc="-5" dirty="0" smtClean="0">
                <a:latin typeface="Caladea"/>
                <a:cs typeface="Caladea"/>
              </a:rPr>
              <a:t>amounts of </a:t>
            </a:r>
            <a:r>
              <a:rPr lang="en-GB" sz="2100" spc="-10" dirty="0" smtClean="0">
                <a:latin typeface="Caladea"/>
                <a:cs typeface="Caladea"/>
              </a:rPr>
              <a:t>EPS </a:t>
            </a:r>
            <a:r>
              <a:rPr lang="en-GB" sz="2100" spc="-5" dirty="0" smtClean="0">
                <a:latin typeface="Caladea"/>
                <a:cs typeface="Caladea"/>
              </a:rPr>
              <a:t>and that the </a:t>
            </a:r>
            <a:r>
              <a:rPr lang="en-GB" sz="2100" spc="-5" dirty="0" smtClean="0">
                <a:solidFill>
                  <a:srgbClr val="B71E42"/>
                </a:solidFill>
                <a:latin typeface="Caladea"/>
                <a:cs typeface="Caladea"/>
              </a:rPr>
              <a:t> amount of EPS </a:t>
            </a:r>
            <a:r>
              <a:rPr lang="en-GB" sz="2100" spc="-10" dirty="0" smtClean="0">
                <a:solidFill>
                  <a:srgbClr val="B71E42"/>
                </a:solidFill>
                <a:latin typeface="Caladea"/>
                <a:cs typeface="Caladea"/>
              </a:rPr>
              <a:t>increases </a:t>
            </a:r>
            <a:r>
              <a:rPr lang="en-GB" sz="2100" dirty="0" smtClean="0">
                <a:solidFill>
                  <a:srgbClr val="B71E42"/>
                </a:solidFill>
                <a:latin typeface="Caladea"/>
                <a:cs typeface="Caladea"/>
              </a:rPr>
              <a:t>with </a:t>
            </a:r>
            <a:r>
              <a:rPr lang="en-GB" sz="2100" spc="-10" dirty="0" smtClean="0">
                <a:solidFill>
                  <a:srgbClr val="B71E42"/>
                </a:solidFill>
                <a:latin typeface="Caladea"/>
                <a:cs typeface="Caladea"/>
              </a:rPr>
              <a:t>age </a:t>
            </a:r>
            <a:r>
              <a:rPr lang="en-GB" sz="2100" spc="-5" dirty="0" smtClean="0">
                <a:solidFill>
                  <a:srgbClr val="B71E42"/>
                </a:solidFill>
                <a:latin typeface="Caladea"/>
                <a:cs typeface="Caladea"/>
              </a:rPr>
              <a:t>of the</a:t>
            </a:r>
            <a:r>
              <a:rPr lang="en-GB" sz="2100" spc="50" dirty="0" smtClean="0">
                <a:solidFill>
                  <a:srgbClr val="B71E42"/>
                </a:solidFill>
                <a:latin typeface="Caladea"/>
                <a:cs typeface="Caladea"/>
              </a:rPr>
              <a:t> </a:t>
            </a:r>
            <a:r>
              <a:rPr lang="en-GB" sz="2100" dirty="0" err="1" smtClean="0">
                <a:solidFill>
                  <a:srgbClr val="B71E42"/>
                </a:solidFill>
                <a:latin typeface="Caladea"/>
                <a:cs typeface="Caladea"/>
              </a:rPr>
              <a:t>biofilm</a:t>
            </a:r>
            <a:r>
              <a:rPr lang="en-GB" sz="2100" dirty="0" smtClean="0">
                <a:solidFill>
                  <a:srgbClr val="B71E42"/>
                </a:solidFill>
                <a:latin typeface="Caladea"/>
                <a:cs typeface="Caladea"/>
              </a:rPr>
              <a:t>.</a:t>
            </a:r>
          </a:p>
          <a:p>
            <a:pPr marL="240665" marR="5715" indent="-228600" algn="just">
              <a:lnSpc>
                <a:spcPct val="110000"/>
              </a:lnSpc>
              <a:spcBef>
                <a:spcPts val="196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r>
              <a:rPr lang="en-GB" sz="2100" spc="-5" dirty="0" smtClean="0">
                <a:latin typeface="Caladea"/>
                <a:cs typeface="Caladea"/>
              </a:rPr>
              <a:t>EPS </a:t>
            </a:r>
            <a:r>
              <a:rPr lang="en-GB" sz="2100" spc="-15" dirty="0" smtClean="0">
                <a:latin typeface="Caladea"/>
                <a:cs typeface="Caladea"/>
              </a:rPr>
              <a:t>may </a:t>
            </a:r>
            <a:r>
              <a:rPr lang="en-GB" sz="2100" spc="-10" dirty="0" smtClean="0">
                <a:latin typeface="Caladea"/>
                <a:cs typeface="Caladea"/>
              </a:rPr>
              <a:t>associate </a:t>
            </a:r>
            <a:r>
              <a:rPr lang="en-GB" sz="2100" dirty="0" smtClean="0">
                <a:latin typeface="Caladea"/>
                <a:cs typeface="Caladea"/>
              </a:rPr>
              <a:t>with </a:t>
            </a:r>
            <a:r>
              <a:rPr lang="en-GB" sz="2100" spc="-5" dirty="0" smtClean="0">
                <a:latin typeface="Caladea"/>
                <a:cs typeface="Caladea"/>
              </a:rPr>
              <a:t>metal ions, </a:t>
            </a:r>
            <a:r>
              <a:rPr lang="en-GB" sz="2100" spc="-15" dirty="0" smtClean="0">
                <a:latin typeface="Caladea"/>
                <a:cs typeface="Caladea"/>
              </a:rPr>
              <a:t>divalent </a:t>
            </a:r>
            <a:r>
              <a:rPr lang="en-GB" sz="2100" dirty="0" err="1" smtClean="0">
                <a:latin typeface="Caladea"/>
                <a:cs typeface="Caladea"/>
              </a:rPr>
              <a:t>cations</a:t>
            </a:r>
            <a:r>
              <a:rPr lang="en-GB" sz="2100" dirty="0" smtClean="0">
                <a:latin typeface="Caladea"/>
                <a:cs typeface="Caladea"/>
              </a:rPr>
              <a:t>, </a:t>
            </a:r>
            <a:r>
              <a:rPr lang="en-GB" sz="2100" spc="-5" dirty="0" smtClean="0">
                <a:latin typeface="Caladea"/>
                <a:cs typeface="Caladea"/>
              </a:rPr>
              <a:t>other macromolecules  (such as </a:t>
            </a:r>
            <a:r>
              <a:rPr lang="en-GB" sz="2100" spc="-15" dirty="0" smtClean="0">
                <a:latin typeface="Caladea"/>
                <a:cs typeface="Caladea"/>
              </a:rPr>
              <a:t>proteins, DNA,</a:t>
            </a:r>
            <a:r>
              <a:rPr lang="en-GB" sz="2100" spc="5" dirty="0" smtClean="0">
                <a:latin typeface="Caladea"/>
                <a:cs typeface="Caladea"/>
              </a:rPr>
              <a:t> </a:t>
            </a:r>
            <a:r>
              <a:rPr lang="en-GB" sz="2100" spc="-5" dirty="0" smtClean="0">
                <a:latin typeface="Caladea"/>
                <a:cs typeface="Caladea"/>
              </a:rPr>
              <a:t>lipids)</a:t>
            </a:r>
            <a:endParaRPr lang="en-GB" sz="2100" dirty="0" smtClean="0">
              <a:latin typeface="Caladea"/>
              <a:cs typeface="Caladea"/>
            </a:endParaRPr>
          </a:p>
          <a:p>
            <a:pPr marL="240665" marR="5715" indent="-228600" algn="just">
              <a:lnSpc>
                <a:spcPct val="110000"/>
              </a:lnSpc>
              <a:spcBef>
                <a:spcPts val="196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endParaRPr lang="en-GB" sz="2100" dirty="0" smtClean="0">
              <a:latin typeface="Caladea"/>
              <a:cs typeface="Caladea"/>
            </a:endParaRPr>
          </a:p>
          <a:p>
            <a:pPr marL="240665" marR="5715" indent="-228600" algn="just">
              <a:lnSpc>
                <a:spcPct val="110000"/>
              </a:lnSpc>
              <a:spcBef>
                <a:spcPts val="1960"/>
              </a:spcBef>
              <a:buClr>
                <a:srgbClr val="B71E42"/>
              </a:buClr>
              <a:buFont typeface="Arial"/>
              <a:buChar char="•"/>
              <a:tabLst>
                <a:tab pos="241935" algn="l"/>
              </a:tabLst>
            </a:pPr>
            <a:endParaRPr sz="2100">
              <a:latin typeface="Caladea"/>
              <a:cs typeface="Calad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52431" y="8"/>
            <a:ext cx="2639568" cy="6019801"/>
            <a:chOff x="9552431" y="1516380"/>
            <a:chExt cx="2639568" cy="4455910"/>
          </a:xfrm>
        </p:grpSpPr>
        <p:sp>
          <p:nvSpPr>
            <p:cNvPr id="4" name="object 4"/>
            <p:cNvSpPr/>
            <p:nvPr/>
          </p:nvSpPr>
          <p:spPr>
            <a:xfrm>
              <a:off x="9552431" y="1516380"/>
              <a:ext cx="2639568" cy="4320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47503" y="1711452"/>
              <a:ext cx="2304021" cy="42608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636810" y="6349698"/>
            <a:ext cx="3568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60"/>
              </a:lnSpc>
            </a:pPr>
            <a:fld id="{81D60167-4931-47E6-BA6A-407CBD079E47}" type="slidenum">
              <a:rPr dirty="0"/>
              <a:pPr marL="38100">
                <a:lnSpc>
                  <a:spcPts val="2360"/>
                </a:lnSpc>
              </a:pPr>
              <a:t>9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1791</Words>
  <Application>Microsoft Office PowerPoint</Application>
  <PresentationFormat>Custom</PresentationFormat>
  <Paragraphs>337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DEFINITION</vt:lpstr>
      <vt:lpstr>Slide 3</vt:lpstr>
      <vt:lpstr>Slide 4</vt:lpstr>
      <vt:lpstr>Slide 5</vt:lpstr>
      <vt:lpstr>ULTRA STRUCTURE OF BIOFILM</vt:lpstr>
      <vt:lpstr>Slide 7</vt:lpstr>
      <vt:lpstr>Slide 8</vt:lpstr>
      <vt:lpstr>Slide 9</vt:lpstr>
      <vt:lpstr>Slide 10</vt:lpstr>
      <vt:lpstr>CHARACTERISTICS OF BIOFILM</vt:lpstr>
      <vt:lpstr>Biofilms everyw</vt:lpstr>
      <vt:lpstr>Biofilms and Cont</vt:lpstr>
      <vt:lpstr>Urinary catheters and Biofilms</vt:lpstr>
      <vt:lpstr>DEVELOPMENT OF BIOFILM</vt:lpstr>
      <vt:lpstr>STAGE 1</vt:lpstr>
      <vt:lpstr>STAGE 2</vt:lpstr>
      <vt:lpstr>STAGE 2 : Phase 1 : Transport of microbes to surface</vt:lpstr>
      <vt:lpstr>STAGE 2 : Phase 1 : Transport of microbes to surface</vt:lpstr>
      <vt:lpstr>STAGE 2 : Phase 2 : Initial non specific microbial-substrate adherence phase</vt:lpstr>
      <vt:lpstr>STAGE 2 : Phase 3 : Specific microbial-substrate adherence phase</vt:lpstr>
      <vt:lpstr>STAGE 3</vt:lpstr>
      <vt:lpstr>STAGE 3</vt:lpstr>
      <vt:lpstr>Slide 24</vt:lpstr>
      <vt:lpstr>Slide 25</vt:lpstr>
      <vt:lpstr>STAGE 4 : Detachment / Dispersion</vt:lpstr>
      <vt:lpstr>Slide 27</vt:lpstr>
      <vt:lpstr>Protection of Biofilm Bacteria from Environmental Threats</vt:lpstr>
      <vt:lpstr>Nutrient Trapping And Metabolic Cooperativity In A Biofilm</vt:lpstr>
      <vt:lpstr>EXCHANGE OF GENETIC MATERIAL</vt:lpstr>
      <vt:lpstr>EXCHANGE OF GENETIC MATERIAL</vt:lpstr>
      <vt:lpstr>EXCHANGE OF GENETIC MATERIAL</vt:lpstr>
      <vt:lpstr>Biofilms –Quoru</vt:lpstr>
      <vt:lpstr>Slide 34</vt:lpstr>
      <vt:lpstr>EXCHANGE OF GENETIC MATERIAL</vt:lpstr>
      <vt:lpstr>Biofilms – Protects from Phagocytosis  </vt:lpstr>
      <vt:lpstr>Resistance of Microbes in the Biofilm to Antimicrobials</vt:lpstr>
      <vt:lpstr>Benefits Of Biofilm To Microbes</vt:lpstr>
      <vt:lpstr>ORAL BIOFILMS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Biofilm In Endodontics</dc:title>
  <dc:creator>NitMats</dc:creator>
  <cp:lastModifiedBy>Microbiology</cp:lastModifiedBy>
  <cp:revision>13</cp:revision>
  <dcterms:created xsi:type="dcterms:W3CDTF">2020-09-14T08:06:45Z</dcterms:created>
  <dcterms:modified xsi:type="dcterms:W3CDTF">2020-09-24T08:32:18Z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2020-09-14T00:00:00Z</vt:filetime>
  </property>
</Properties>
</file>