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F6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F6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F6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763761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7783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303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0" y="6858000"/>
                </a:moveTo>
                <a:lnTo>
                  <a:pt x="304800" y="6858000"/>
                </a:lnTo>
                <a:lnTo>
                  <a:pt x="3048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5008" y="4419"/>
                </a:lnTo>
                <a:lnTo>
                  <a:pt x="178597" y="17162"/>
                </a:lnTo>
                <a:lnTo>
                  <a:pt x="135861" y="37453"/>
                </a:lnTo>
                <a:lnTo>
                  <a:pt x="97575" y="64518"/>
                </a:lnTo>
                <a:lnTo>
                  <a:pt x="64513" y="97580"/>
                </a:lnTo>
                <a:lnTo>
                  <a:pt x="37450" y="135867"/>
                </a:lnTo>
                <a:lnTo>
                  <a:pt x="17161" y="178602"/>
                </a:lnTo>
                <a:lnTo>
                  <a:pt x="4419" y="225011"/>
                </a:lnTo>
                <a:lnTo>
                  <a:pt x="0" y="274319"/>
                </a:lnTo>
                <a:lnTo>
                  <a:pt x="4419" y="323628"/>
                </a:lnTo>
                <a:lnTo>
                  <a:pt x="17161" y="370037"/>
                </a:lnTo>
                <a:lnTo>
                  <a:pt x="37450" y="412772"/>
                </a:lnTo>
                <a:lnTo>
                  <a:pt x="64513" y="451059"/>
                </a:lnTo>
                <a:lnTo>
                  <a:pt x="97575" y="484121"/>
                </a:lnTo>
                <a:lnTo>
                  <a:pt x="135861" y="511186"/>
                </a:lnTo>
                <a:lnTo>
                  <a:pt x="178597" y="531477"/>
                </a:lnTo>
                <a:lnTo>
                  <a:pt x="225008" y="544220"/>
                </a:lnTo>
                <a:lnTo>
                  <a:pt x="274320" y="548640"/>
                </a:lnTo>
                <a:lnTo>
                  <a:pt x="323631" y="544220"/>
                </a:lnTo>
                <a:lnTo>
                  <a:pt x="370042" y="531477"/>
                </a:lnTo>
                <a:lnTo>
                  <a:pt x="412778" y="511186"/>
                </a:lnTo>
                <a:lnTo>
                  <a:pt x="451064" y="484121"/>
                </a:lnTo>
                <a:lnTo>
                  <a:pt x="484126" y="451059"/>
                </a:lnTo>
                <a:lnTo>
                  <a:pt x="511189" y="412772"/>
                </a:lnTo>
                <a:lnTo>
                  <a:pt x="531478" y="370037"/>
                </a:lnTo>
                <a:lnTo>
                  <a:pt x="544220" y="323628"/>
                </a:lnTo>
                <a:lnTo>
                  <a:pt x="548640" y="274319"/>
                </a:lnTo>
                <a:lnTo>
                  <a:pt x="544220" y="225011"/>
                </a:lnTo>
                <a:lnTo>
                  <a:pt x="531478" y="178602"/>
                </a:lnTo>
                <a:lnTo>
                  <a:pt x="511189" y="135867"/>
                </a:lnTo>
                <a:lnTo>
                  <a:pt x="484126" y="97580"/>
                </a:lnTo>
                <a:lnTo>
                  <a:pt x="451064" y="64518"/>
                </a:lnTo>
                <a:lnTo>
                  <a:pt x="412778" y="37453"/>
                </a:lnTo>
                <a:lnTo>
                  <a:pt x="370042" y="17162"/>
                </a:lnTo>
                <a:lnTo>
                  <a:pt x="323631" y="4419"/>
                </a:lnTo>
                <a:lnTo>
                  <a:pt x="27432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88157" y="180543"/>
            <a:ext cx="3567684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565F6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3363290"/>
            <a:ext cx="8189595" cy="2389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343278" y="1400555"/>
            <a:ext cx="6457315" cy="106680"/>
          </a:xfrm>
          <a:custGeom>
            <a:avLst/>
            <a:gdLst/>
            <a:ahLst/>
            <a:cxnLst/>
            <a:rect l="l" t="t" r="r" b="b"/>
            <a:pathLst>
              <a:path w="6457315" h="106680">
                <a:moveTo>
                  <a:pt x="0" y="0"/>
                </a:moveTo>
                <a:lnTo>
                  <a:pt x="6457188" y="0"/>
                </a:lnTo>
                <a:lnTo>
                  <a:pt x="6457188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65F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63777" y="2831414"/>
            <a:ext cx="6843395" cy="21441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5" dirty="0">
                <a:solidFill>
                  <a:srgbClr val="EB6D5A"/>
                </a:solidFill>
                <a:latin typeface="Arial"/>
                <a:cs typeface="Arial"/>
              </a:rPr>
              <a:t>EXTREMOPHILES</a:t>
            </a:r>
            <a:endParaRPr sz="6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86130"/>
            <a:ext cx="241554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C</a:t>
            </a:r>
            <a:r>
              <a:rPr sz="2600" u="heavy" spc="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h</a:t>
            </a:r>
            <a:r>
              <a:rPr sz="26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aract</a:t>
            </a:r>
            <a:r>
              <a:rPr sz="2600" u="heavy" spc="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</a:t>
            </a:r>
            <a:r>
              <a:rPr sz="26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r</a:t>
            </a:r>
            <a:r>
              <a:rPr sz="2600" u="heavy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i</a:t>
            </a:r>
            <a:r>
              <a:rPr sz="26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stics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523240" y="1260093"/>
            <a:ext cx="7286625" cy="4841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1778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99720" algn="l"/>
              </a:tabLst>
            </a:pPr>
            <a:r>
              <a:rPr sz="2200" spc="-5" dirty="0">
                <a:latin typeface="Arial"/>
                <a:cs typeface="Arial"/>
              </a:rPr>
              <a:t>Endoliths have been found in rocks down to the depth of  3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km.</a:t>
            </a:r>
            <a:endParaRPr sz="2200">
              <a:latin typeface="Arial"/>
              <a:cs typeface="Arial"/>
            </a:endParaRPr>
          </a:p>
          <a:p>
            <a:pPr marL="299085" marR="3429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99720" algn="l"/>
              </a:tabLst>
            </a:pPr>
            <a:r>
              <a:rPr sz="2200" spc="-5" dirty="0">
                <a:latin typeface="Arial"/>
                <a:cs typeface="Arial"/>
              </a:rPr>
              <a:t>It </a:t>
            </a:r>
            <a:r>
              <a:rPr sz="2200" dirty="0">
                <a:latin typeface="Arial"/>
                <a:cs typeface="Arial"/>
              </a:rPr>
              <a:t>is </a:t>
            </a:r>
            <a:r>
              <a:rPr sz="2200" spc="-5" dirty="0">
                <a:latin typeface="Arial"/>
                <a:cs typeface="Arial"/>
              </a:rPr>
              <a:t>not known that whether this is the limit since digging  to the deep is highly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expensive.</a:t>
            </a:r>
            <a:endParaRPr sz="2200">
              <a:latin typeface="Arial"/>
              <a:cs typeface="Arial"/>
            </a:endParaRPr>
          </a:p>
          <a:p>
            <a:pPr marL="299085" marR="88773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99720" algn="l"/>
              </a:tabLst>
            </a:pPr>
            <a:r>
              <a:rPr sz="2200" spc="-5" dirty="0">
                <a:latin typeface="Arial"/>
                <a:cs typeface="Arial"/>
              </a:rPr>
              <a:t>The major threats to live in </a:t>
            </a:r>
            <a:r>
              <a:rPr sz="2200" dirty="0">
                <a:latin typeface="Arial"/>
                <a:cs typeface="Arial"/>
              </a:rPr>
              <a:t>such </a:t>
            </a:r>
            <a:r>
              <a:rPr sz="2200" spc="-5" dirty="0">
                <a:latin typeface="Arial"/>
                <a:cs typeface="Arial"/>
              </a:rPr>
              <a:t>depth is the high  temperature.</a:t>
            </a:r>
            <a:endParaRPr sz="2200">
              <a:latin typeface="Arial"/>
              <a:cs typeface="Arial"/>
            </a:endParaRPr>
          </a:p>
          <a:p>
            <a:pPr marL="2997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99720" algn="l"/>
              </a:tabLst>
            </a:pPr>
            <a:r>
              <a:rPr sz="2200" spc="-5" dirty="0">
                <a:latin typeface="Arial"/>
                <a:cs typeface="Arial"/>
              </a:rPr>
              <a:t>Recently discovered </a:t>
            </a:r>
            <a:r>
              <a:rPr sz="2200" dirty="0">
                <a:latin typeface="Arial"/>
                <a:cs typeface="Arial"/>
              </a:rPr>
              <a:t>strains can </a:t>
            </a:r>
            <a:r>
              <a:rPr sz="2200" spc="-5" dirty="0">
                <a:latin typeface="Arial"/>
                <a:cs typeface="Arial"/>
              </a:rPr>
              <a:t>reproduce at</a:t>
            </a:r>
            <a:r>
              <a:rPr sz="2200" spc="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121</a:t>
            </a:r>
            <a:r>
              <a:rPr sz="2175" b="1" spc="-7" baseline="34482" dirty="0">
                <a:latin typeface="Arial"/>
                <a:cs typeface="Arial"/>
              </a:rPr>
              <a:t>0</a:t>
            </a:r>
            <a:r>
              <a:rPr sz="2200" b="1" spc="-5" dirty="0">
                <a:latin typeface="Arial"/>
                <a:cs typeface="Arial"/>
              </a:rPr>
              <a:t>C.</a:t>
            </a:r>
            <a:endParaRPr sz="2200">
              <a:latin typeface="Arial"/>
              <a:cs typeface="Arial"/>
            </a:endParaRPr>
          </a:p>
          <a:p>
            <a:pPr marL="2997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99720" algn="l"/>
              </a:tabLst>
            </a:pPr>
            <a:r>
              <a:rPr sz="2200" spc="-5" dirty="0">
                <a:latin typeface="Arial"/>
                <a:cs typeface="Arial"/>
              </a:rPr>
              <a:t>All the discovered organisms are</a:t>
            </a:r>
            <a:r>
              <a:rPr sz="2200" spc="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autotrophs.</a:t>
            </a:r>
            <a:endParaRPr sz="2200">
              <a:latin typeface="Arial"/>
              <a:cs typeface="Arial"/>
            </a:endParaRPr>
          </a:p>
          <a:p>
            <a:pPr marL="299085" marR="81216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99720" algn="l"/>
              </a:tabLst>
            </a:pPr>
            <a:r>
              <a:rPr sz="2200" spc="-5" dirty="0">
                <a:latin typeface="Arial"/>
                <a:cs typeface="Arial"/>
              </a:rPr>
              <a:t>Some utilize gas or dissolved nutrients from water  moving through fractured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rocks</a:t>
            </a:r>
            <a:endParaRPr sz="2200">
              <a:latin typeface="Arial"/>
              <a:cs typeface="Arial"/>
            </a:endParaRPr>
          </a:p>
          <a:p>
            <a:pPr marL="299085" marR="24701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99720" algn="l"/>
              </a:tabLst>
            </a:pPr>
            <a:r>
              <a:rPr sz="2200" spc="-5" dirty="0">
                <a:latin typeface="Arial"/>
                <a:cs typeface="Arial"/>
              </a:rPr>
              <a:t>Others may incorporate inorganic compounds found in  their rock substrate (possibly by excreting acids to  dissolve the rock).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11453"/>
            <a:ext cx="7291705" cy="494919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spc="-5" dirty="0">
                <a:latin typeface="Arial"/>
                <a:cs typeface="Arial"/>
              </a:rPr>
              <a:t>Endoliths can be </a:t>
            </a:r>
            <a:r>
              <a:rPr sz="2400" b="1" dirty="0">
                <a:latin typeface="Arial"/>
                <a:cs typeface="Arial"/>
              </a:rPr>
              <a:t>classified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into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Chasmoendoliths</a:t>
            </a:r>
            <a:endParaRPr sz="2400">
              <a:latin typeface="Arial"/>
              <a:cs typeface="Arial"/>
            </a:endParaRPr>
          </a:p>
          <a:p>
            <a:pPr marL="286385" marR="114935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Colonizes </a:t>
            </a:r>
            <a:r>
              <a:rPr sz="2400" dirty="0">
                <a:latin typeface="Arial"/>
                <a:cs typeface="Arial"/>
              </a:rPr>
              <a:t>fissures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cracks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the rock (chasmo-  </a:t>
            </a:r>
            <a:r>
              <a:rPr sz="2400" spc="-5" dirty="0">
                <a:latin typeface="Arial"/>
                <a:cs typeface="Arial"/>
              </a:rPr>
              <a:t>cleft)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Cryptoendolith</a:t>
            </a:r>
            <a:endParaRPr sz="2400">
              <a:latin typeface="Arial"/>
              <a:cs typeface="Arial"/>
            </a:endParaRPr>
          </a:p>
          <a:p>
            <a:pPr marL="286385" marR="435609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Colonizes </a:t>
            </a:r>
            <a:r>
              <a:rPr sz="2400" dirty="0">
                <a:latin typeface="Arial"/>
                <a:cs typeface="Arial"/>
              </a:rPr>
              <a:t>structural </a:t>
            </a:r>
            <a:r>
              <a:rPr sz="2400" spc="-5" dirty="0">
                <a:latin typeface="Arial"/>
                <a:cs typeface="Arial"/>
              </a:rPr>
              <a:t>cavities within porous </a:t>
            </a:r>
            <a:r>
              <a:rPr sz="2400" dirty="0">
                <a:latin typeface="Arial"/>
                <a:cs typeface="Arial"/>
              </a:rPr>
              <a:t>rocks,  </a:t>
            </a:r>
            <a:r>
              <a:rPr sz="2400" spc="-5" dirty="0">
                <a:latin typeface="Arial"/>
                <a:cs typeface="Arial"/>
              </a:rPr>
              <a:t>including spaces produced and vacated </a:t>
            </a:r>
            <a:r>
              <a:rPr sz="2400" dirty="0">
                <a:latin typeface="Arial"/>
                <a:cs typeface="Arial"/>
              </a:rPr>
              <a:t>by  </a:t>
            </a:r>
            <a:r>
              <a:rPr sz="2400" spc="-5" dirty="0">
                <a:latin typeface="Arial"/>
                <a:cs typeface="Arial"/>
              </a:rPr>
              <a:t>euendoliths 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i="1" dirty="0">
                <a:latin typeface="Arial"/>
                <a:cs typeface="Arial"/>
              </a:rPr>
              <a:t>crypto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hidden)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Euendolith</a:t>
            </a:r>
            <a:endParaRPr sz="2400">
              <a:latin typeface="Arial"/>
              <a:cs typeface="Arial"/>
            </a:endParaRPr>
          </a:p>
          <a:p>
            <a:pPr marL="286385" marR="5080" algn="just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Penetrates actively into the interior </a:t>
            </a:r>
            <a:r>
              <a:rPr sz="2400" dirty="0">
                <a:latin typeface="Arial"/>
                <a:cs typeface="Arial"/>
              </a:rPr>
              <a:t>of rocks </a:t>
            </a:r>
            <a:r>
              <a:rPr sz="2400" spc="-5" dirty="0">
                <a:latin typeface="Arial"/>
                <a:cs typeface="Arial"/>
              </a:rPr>
              <a:t>forming  tunnels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conform with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shape </a:t>
            </a:r>
            <a:r>
              <a:rPr sz="2400" dirty="0">
                <a:latin typeface="Arial"/>
                <a:cs typeface="Arial"/>
              </a:rPr>
              <a:t>of its body(</a:t>
            </a:r>
            <a:r>
              <a:rPr sz="2400" i="1" dirty="0">
                <a:latin typeface="Arial"/>
                <a:cs typeface="Arial"/>
              </a:rPr>
              <a:t>eu </a:t>
            </a:r>
            <a:r>
              <a:rPr sz="2400" dirty="0">
                <a:latin typeface="Arial"/>
                <a:cs typeface="Arial"/>
              </a:rPr>
              <a:t>=  </a:t>
            </a:r>
            <a:r>
              <a:rPr sz="2400" spc="-5" dirty="0">
                <a:latin typeface="Arial"/>
                <a:cs typeface="Arial"/>
              </a:rPr>
              <a:t>good,</a:t>
            </a:r>
            <a:r>
              <a:rPr sz="2400" dirty="0">
                <a:latin typeface="Arial"/>
                <a:cs typeface="Arial"/>
              </a:rPr>
              <a:t> true).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0"/>
            <a:ext cx="8001000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4540" y="4674489"/>
            <a:ext cx="746505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Endolithic </a:t>
            </a:r>
            <a:r>
              <a:rPr sz="2400" b="1" dirty="0">
                <a:latin typeface="Arial"/>
                <a:cs typeface="Arial"/>
              </a:rPr>
              <a:t>life </a:t>
            </a:r>
            <a:r>
              <a:rPr sz="2400" b="1" spc="-5" dirty="0">
                <a:latin typeface="Arial"/>
                <a:cs typeface="Arial"/>
              </a:rPr>
              <a:t>form found inside an Antarctic rock  </a:t>
            </a:r>
            <a:r>
              <a:rPr sz="2400" u="heavy" spc="-5" dirty="0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latin typeface="Arial"/>
                <a:cs typeface="Arial"/>
              </a:rPr>
              <a:t>http://en.wikipedia.org/wiki/File:Cryptoendolith.jpghttp:// </a:t>
            </a:r>
            <a:r>
              <a:rPr sz="2400" spc="-5" dirty="0">
                <a:solidFill>
                  <a:srgbClr val="D2601C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latin typeface="Arial"/>
                <a:cs typeface="Arial"/>
              </a:rPr>
              <a:t>en.wikipedia.org/wiki/File:Cryptoendolith.jpg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8394" y="482853"/>
            <a:ext cx="28930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Obligate</a:t>
            </a:r>
            <a:r>
              <a:rPr sz="2400" u="heavy" spc="-1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24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Anaerobes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18440" y="924813"/>
            <a:ext cx="7914005" cy="2084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11175" indent="-274320">
              <a:lnSpc>
                <a:spcPct val="100000"/>
              </a:lnSpc>
              <a:spcBef>
                <a:spcPts val="10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Microorganisms which grow strictly in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absence of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molecular  oxygen are called as obligate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anaerobes.</a:t>
            </a:r>
            <a:endParaRPr sz="2000">
              <a:latin typeface="Arial"/>
              <a:cs typeface="Arial"/>
            </a:endParaRPr>
          </a:p>
          <a:p>
            <a:pPr marL="2997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For these, oxygen is a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toxin</a:t>
            </a:r>
            <a:endParaRPr sz="2000">
              <a:latin typeface="Arial"/>
              <a:cs typeface="Arial"/>
            </a:endParaRPr>
          </a:p>
          <a:p>
            <a:pPr marL="2997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For energy generation, they must employ fermentation or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anaerobic</a:t>
            </a:r>
            <a:endParaRPr sz="20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respiration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pathways.</a:t>
            </a:r>
            <a:endParaRPr sz="2000">
              <a:latin typeface="Arial"/>
              <a:cs typeface="Arial"/>
            </a:endParaRPr>
          </a:p>
          <a:p>
            <a:pPr marL="2997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toxic </a:t>
            </a:r>
            <a:r>
              <a:rPr sz="2000" dirty="0">
                <a:latin typeface="Arial"/>
                <a:cs typeface="Arial"/>
              </a:rPr>
              <a:t>forms of oxygen are </a:t>
            </a:r>
            <a:r>
              <a:rPr sz="2000" b="1" dirty="0">
                <a:latin typeface="Arial"/>
                <a:cs typeface="Arial"/>
              </a:rPr>
              <a:t>Singlet Oxygen(O</a:t>
            </a:r>
            <a:r>
              <a:rPr sz="1950" b="1" baseline="-32051" dirty="0">
                <a:latin typeface="Arial"/>
                <a:cs typeface="Arial"/>
              </a:rPr>
              <a:t>2</a:t>
            </a:r>
            <a:r>
              <a:rPr sz="2000" b="1" dirty="0">
                <a:latin typeface="Arial"/>
                <a:cs typeface="Arial"/>
              </a:rPr>
              <a:t>),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Superoxide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7877" y="3162426"/>
            <a:ext cx="265176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543810" algn="l"/>
              </a:tabLst>
            </a:pPr>
            <a:r>
              <a:rPr sz="1300" b="1" spc="15" dirty="0">
                <a:latin typeface="Arial"/>
                <a:cs typeface="Arial"/>
              </a:rPr>
              <a:t>2	2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059" y="2982595"/>
            <a:ext cx="75488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radicals (O </a:t>
            </a:r>
            <a:r>
              <a:rPr sz="1950" b="1" baseline="34188" dirty="0">
                <a:latin typeface="Arial"/>
                <a:cs typeface="Arial"/>
              </a:rPr>
              <a:t>-</a:t>
            </a:r>
            <a:r>
              <a:rPr sz="2000" b="1" dirty="0">
                <a:latin typeface="Arial"/>
                <a:cs typeface="Arial"/>
              </a:rPr>
              <a:t>), peroxide anion (O </a:t>
            </a:r>
            <a:r>
              <a:rPr sz="1950" b="1" spc="7" baseline="25641" dirty="0">
                <a:latin typeface="Arial"/>
                <a:cs typeface="Arial"/>
              </a:rPr>
              <a:t>2-</a:t>
            </a:r>
            <a:r>
              <a:rPr sz="2000" b="1" spc="5" dirty="0">
                <a:latin typeface="Arial"/>
                <a:cs typeface="Arial"/>
              </a:rPr>
              <a:t>), </a:t>
            </a:r>
            <a:r>
              <a:rPr sz="2000" b="1" dirty="0">
                <a:latin typeface="Arial"/>
                <a:cs typeface="Arial"/>
              </a:rPr>
              <a:t>and </a:t>
            </a:r>
            <a:r>
              <a:rPr sz="2000" b="1" spc="-10" dirty="0">
                <a:latin typeface="Arial"/>
                <a:cs typeface="Arial"/>
              </a:rPr>
              <a:t>hydroxyl </a:t>
            </a:r>
            <a:r>
              <a:rPr sz="2000" b="1" dirty="0">
                <a:latin typeface="Arial"/>
                <a:cs typeface="Arial"/>
              </a:rPr>
              <a:t>radical</a:t>
            </a:r>
            <a:r>
              <a:rPr sz="2000" b="1" spc="254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(OH).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dirty="0"/>
              <a:t>Some obligate anaerobes are </a:t>
            </a:r>
            <a:r>
              <a:rPr b="1" i="1" dirty="0">
                <a:solidFill>
                  <a:srgbClr val="B32C16"/>
                </a:solidFill>
                <a:latin typeface="Arial"/>
                <a:cs typeface="Arial"/>
              </a:rPr>
              <a:t>Clostridium spp, Methanococcus</a:t>
            </a:r>
            <a:r>
              <a:rPr b="1" i="1" spc="-160" dirty="0">
                <a:solidFill>
                  <a:srgbClr val="B32C16"/>
                </a:solidFill>
                <a:latin typeface="Arial"/>
                <a:cs typeface="Arial"/>
              </a:rPr>
              <a:t> </a:t>
            </a:r>
            <a:r>
              <a:rPr dirty="0"/>
              <a:t>and</a:t>
            </a:r>
          </a:p>
          <a:p>
            <a:pPr marL="286385">
              <a:lnSpc>
                <a:spcPct val="100000"/>
              </a:lnSpc>
            </a:pPr>
            <a:r>
              <a:rPr b="1" i="1" dirty="0">
                <a:solidFill>
                  <a:srgbClr val="B32C16"/>
                </a:solidFill>
                <a:latin typeface="Arial"/>
                <a:cs typeface="Arial"/>
              </a:rPr>
              <a:t>Methanopyrus</a:t>
            </a:r>
          </a:p>
          <a:p>
            <a:pPr marL="286385" marR="27876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dirty="0"/>
              <a:t>Microorganisms which can </a:t>
            </a:r>
            <a:r>
              <a:rPr spc="-5" dirty="0"/>
              <a:t>live </a:t>
            </a:r>
            <a:r>
              <a:rPr dirty="0"/>
              <a:t>both in </a:t>
            </a:r>
            <a:r>
              <a:rPr spc="-5" dirty="0"/>
              <a:t>the </a:t>
            </a:r>
            <a:r>
              <a:rPr dirty="0"/>
              <a:t>presence and absence</a:t>
            </a:r>
            <a:r>
              <a:rPr spc="-180" dirty="0"/>
              <a:t> </a:t>
            </a:r>
            <a:r>
              <a:rPr dirty="0"/>
              <a:t>of  oxygen are known as </a:t>
            </a:r>
            <a:r>
              <a:rPr b="1" dirty="0">
                <a:latin typeface="Arial"/>
                <a:cs typeface="Arial"/>
              </a:rPr>
              <a:t>Facultative</a:t>
            </a:r>
            <a:r>
              <a:rPr b="1" spc="-16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Anaerobes.</a:t>
            </a: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dirty="0"/>
              <a:t>They can utilize oxygen </a:t>
            </a:r>
            <a:r>
              <a:rPr spc="-5" dirty="0"/>
              <a:t>if </a:t>
            </a:r>
            <a:r>
              <a:rPr dirty="0"/>
              <a:t>available </a:t>
            </a:r>
            <a:r>
              <a:rPr spc="-40" dirty="0"/>
              <a:t>or, </a:t>
            </a:r>
            <a:r>
              <a:rPr dirty="0"/>
              <a:t>continue their growth</a:t>
            </a:r>
            <a:r>
              <a:rPr spc="-120" dirty="0"/>
              <a:t> </a:t>
            </a:r>
            <a:r>
              <a:rPr dirty="0"/>
              <a:t>by</a:t>
            </a:r>
          </a:p>
          <a:p>
            <a:pPr marL="286385">
              <a:lnSpc>
                <a:spcPct val="100000"/>
              </a:lnSpc>
            </a:pPr>
            <a:r>
              <a:rPr dirty="0"/>
              <a:t>fermentation and anaerobic</a:t>
            </a:r>
            <a:r>
              <a:rPr spc="-100" dirty="0"/>
              <a:t> </a:t>
            </a:r>
            <a:r>
              <a:rPr dirty="0"/>
              <a:t>respiration.</a:t>
            </a: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dirty="0"/>
              <a:t>Eg: </a:t>
            </a:r>
            <a:r>
              <a:rPr b="1" i="1" dirty="0">
                <a:solidFill>
                  <a:srgbClr val="B32C16"/>
                </a:solidFill>
                <a:latin typeface="Arial"/>
                <a:cs typeface="Arial"/>
              </a:rPr>
              <a:t>Bacillus anthracis, Escherichia</a:t>
            </a:r>
            <a:r>
              <a:rPr b="1" i="1" spc="-110" dirty="0">
                <a:solidFill>
                  <a:srgbClr val="B32C16"/>
                </a:solidFill>
                <a:latin typeface="Arial"/>
                <a:cs typeface="Arial"/>
              </a:rPr>
              <a:t> </a:t>
            </a:r>
            <a:r>
              <a:rPr b="1" i="1" dirty="0">
                <a:solidFill>
                  <a:srgbClr val="B32C16"/>
                </a:solidFill>
                <a:latin typeface="Arial"/>
                <a:cs typeface="Arial"/>
              </a:rPr>
              <a:t>coli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0"/>
            <a:ext cx="7658100" cy="548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57680" y="5761126"/>
            <a:ext cx="609473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An anaerobic </a:t>
            </a:r>
            <a:r>
              <a:rPr sz="2000" b="1" spc="5" dirty="0">
                <a:latin typeface="Arial"/>
                <a:cs typeface="Arial"/>
              </a:rPr>
              <a:t>work </a:t>
            </a:r>
            <a:r>
              <a:rPr sz="2000" b="1" dirty="0">
                <a:latin typeface="Arial"/>
                <a:cs typeface="Arial"/>
              </a:rPr>
              <a:t>chamber </a:t>
            </a:r>
            <a:r>
              <a:rPr sz="2000" b="1">
                <a:latin typeface="Arial"/>
                <a:cs typeface="Arial"/>
              </a:rPr>
              <a:t>and</a:t>
            </a:r>
            <a:r>
              <a:rPr sz="2000" b="1" spc="-130">
                <a:latin typeface="Arial"/>
                <a:cs typeface="Arial"/>
              </a:rPr>
              <a:t> </a:t>
            </a:r>
            <a:r>
              <a:rPr sz="2000" b="1" smtClean="0">
                <a:latin typeface="Arial"/>
                <a:cs typeface="Arial"/>
              </a:rPr>
              <a:t>incubator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87654"/>
            <a:ext cx="7310755" cy="5360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25" dirty="0">
                <a:latin typeface="Arial"/>
                <a:cs typeface="Arial"/>
              </a:rPr>
              <a:t>To </a:t>
            </a:r>
            <a:r>
              <a:rPr sz="2200" dirty="0">
                <a:latin typeface="Arial"/>
                <a:cs typeface="Arial"/>
              </a:rPr>
              <a:t>routinely grow and </a:t>
            </a:r>
            <a:r>
              <a:rPr sz="2200" spc="-5" dirty="0">
                <a:latin typeface="Arial"/>
                <a:cs typeface="Arial"/>
              </a:rPr>
              <a:t>maintain in pure cultures,  </a:t>
            </a:r>
            <a:r>
              <a:rPr sz="2200" b="1" spc="-5" dirty="0">
                <a:latin typeface="Arial"/>
                <a:cs typeface="Arial"/>
              </a:rPr>
              <a:t>reducing media </a:t>
            </a:r>
            <a:r>
              <a:rPr sz="2200" spc="-5" dirty="0">
                <a:latin typeface="Arial"/>
                <a:cs typeface="Arial"/>
              </a:rPr>
              <a:t>which stored in </a:t>
            </a:r>
            <a:r>
              <a:rPr sz="2200" spc="-20" dirty="0">
                <a:latin typeface="Arial"/>
                <a:cs typeface="Arial"/>
              </a:rPr>
              <a:t>ordinary, </a:t>
            </a:r>
            <a:r>
              <a:rPr sz="2200" dirty="0">
                <a:latin typeface="Arial"/>
                <a:cs typeface="Arial"/>
              </a:rPr>
              <a:t>tightly </a:t>
            </a:r>
            <a:r>
              <a:rPr sz="2200" spc="-5" dirty="0">
                <a:latin typeface="Arial"/>
                <a:cs typeface="Arial"/>
              </a:rPr>
              <a:t>packed  tubes is been </a:t>
            </a:r>
            <a:r>
              <a:rPr sz="2200" dirty="0">
                <a:latin typeface="Arial"/>
                <a:cs typeface="Arial"/>
              </a:rPr>
              <a:t>used</a:t>
            </a:r>
            <a:r>
              <a:rPr sz="2200" b="1" dirty="0">
                <a:latin typeface="Arial"/>
                <a:cs typeface="Arial"/>
              </a:rPr>
              <a:t>.(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media containing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thioglycollate 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or cystein)</a:t>
            </a:r>
            <a:endParaRPr sz="2200">
              <a:solidFill>
                <a:srgbClr val="FF0000"/>
              </a:solidFill>
              <a:latin typeface="Arial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For culturing in petriplates, sealed boxes and jars in  which oxygen removed completely is been</a:t>
            </a:r>
            <a:r>
              <a:rPr sz="2200" spc="114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used.</a:t>
            </a:r>
            <a:endParaRPr sz="2200">
              <a:latin typeface="Arial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Sometimes, certain chemicals which can produce  hydrogen </a:t>
            </a:r>
            <a:r>
              <a:rPr sz="2200" dirty="0">
                <a:latin typeface="Arial"/>
                <a:cs typeface="Arial"/>
              </a:rPr>
              <a:t>and </a:t>
            </a:r>
            <a:r>
              <a:rPr sz="2200" spc="-5" dirty="0">
                <a:latin typeface="Arial"/>
                <a:cs typeface="Arial"/>
              </a:rPr>
              <a:t>carbon </a:t>
            </a:r>
            <a:r>
              <a:rPr sz="2200" dirty="0">
                <a:latin typeface="Arial"/>
                <a:cs typeface="Arial"/>
              </a:rPr>
              <a:t>di </a:t>
            </a:r>
            <a:r>
              <a:rPr sz="2200" spc="-5" dirty="0">
                <a:latin typeface="Arial"/>
                <a:cs typeface="Arial"/>
              </a:rPr>
              <a:t>oxide will be added </a:t>
            </a:r>
            <a:r>
              <a:rPr sz="2200" dirty="0">
                <a:latin typeface="Arial"/>
                <a:cs typeface="Arial"/>
              </a:rPr>
              <a:t>and </a:t>
            </a:r>
            <a:r>
              <a:rPr sz="2200" spc="-5" dirty="0">
                <a:latin typeface="Arial"/>
                <a:cs typeface="Arial"/>
              </a:rPr>
              <a:t>the so  </a:t>
            </a:r>
            <a:r>
              <a:rPr sz="2200" dirty="0">
                <a:latin typeface="Arial"/>
                <a:cs typeface="Arial"/>
              </a:rPr>
              <a:t>formed hydrogen </a:t>
            </a:r>
            <a:r>
              <a:rPr sz="2200" spc="-5" dirty="0">
                <a:latin typeface="Arial"/>
                <a:cs typeface="Arial"/>
              </a:rPr>
              <a:t>will be incorporated with the oxygen  present in the container to yield</a:t>
            </a:r>
            <a:r>
              <a:rPr sz="2200" spc="7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water</a:t>
            </a:r>
            <a:endParaRPr sz="220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This water can be </a:t>
            </a:r>
            <a:r>
              <a:rPr sz="2200" dirty="0">
                <a:latin typeface="Arial"/>
                <a:cs typeface="Arial"/>
              </a:rPr>
              <a:t>utilized </a:t>
            </a:r>
            <a:r>
              <a:rPr sz="2200" spc="-5" dirty="0">
                <a:latin typeface="Arial"/>
                <a:cs typeface="Arial"/>
              </a:rPr>
              <a:t>by the</a:t>
            </a:r>
            <a:r>
              <a:rPr sz="2200" spc="7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microorganisms.</a:t>
            </a:r>
            <a:endParaRPr sz="2200">
              <a:latin typeface="Arial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The most advanced system is that the media used for  culture will be containing an </a:t>
            </a:r>
            <a:r>
              <a:rPr sz="2200" dirty="0">
                <a:latin typeface="Arial"/>
                <a:cs typeface="Arial"/>
              </a:rPr>
              <a:t>enzyme- </a:t>
            </a:r>
            <a:r>
              <a:rPr sz="2200" b="1" spc="-5" dirty="0">
                <a:latin typeface="Arial"/>
                <a:cs typeface="Arial"/>
              </a:rPr>
              <a:t>oxyrase </a:t>
            </a:r>
            <a:r>
              <a:rPr sz="2200" spc="-5" dirty="0">
                <a:latin typeface="Arial"/>
                <a:cs typeface="Arial"/>
              </a:rPr>
              <a:t>which will  bind with oxygen </a:t>
            </a:r>
            <a:r>
              <a:rPr sz="2200" dirty="0">
                <a:latin typeface="Arial"/>
                <a:cs typeface="Arial"/>
              </a:rPr>
              <a:t>and </a:t>
            </a:r>
            <a:r>
              <a:rPr sz="2200" spc="-5" dirty="0">
                <a:latin typeface="Arial"/>
                <a:cs typeface="Arial"/>
              </a:rPr>
              <a:t>eliminate as </a:t>
            </a:r>
            <a:r>
              <a:rPr sz="2200" spc="-25" dirty="0">
                <a:latin typeface="Arial"/>
                <a:cs typeface="Arial"/>
              </a:rPr>
              <a:t>water. </a:t>
            </a:r>
            <a:r>
              <a:rPr sz="2200" spc="-10" dirty="0">
                <a:latin typeface="Arial"/>
                <a:cs typeface="Arial"/>
              </a:rPr>
              <a:t>No </a:t>
            </a:r>
            <a:r>
              <a:rPr sz="2200" dirty="0">
                <a:latin typeface="Arial"/>
                <a:cs typeface="Arial"/>
              </a:rPr>
              <a:t>addition </a:t>
            </a:r>
            <a:r>
              <a:rPr sz="2200" spc="-5" dirty="0">
                <a:latin typeface="Arial"/>
                <a:cs typeface="Arial"/>
              </a:rPr>
              <a:t>of  extra chemicals or hydrogen is</a:t>
            </a:r>
            <a:r>
              <a:rPr sz="2200" spc="8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needed.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09929"/>
            <a:ext cx="16446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0000"/>
                </a:solidFill>
              </a:rPr>
              <a:t>Radiation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214373"/>
            <a:ext cx="7295515" cy="5100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395605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Although most living things are sensitive to radiation,  there are some microorganisms which can </a:t>
            </a:r>
            <a:r>
              <a:rPr sz="2200" dirty="0">
                <a:latin typeface="Arial"/>
                <a:cs typeface="Arial"/>
              </a:rPr>
              <a:t>resist </a:t>
            </a:r>
            <a:r>
              <a:rPr sz="2200" spc="-5" dirty="0">
                <a:latin typeface="Arial"/>
                <a:cs typeface="Arial"/>
              </a:rPr>
              <a:t>high  levels of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radiation.</a:t>
            </a:r>
            <a:endParaRPr sz="2200">
              <a:latin typeface="Arial"/>
              <a:cs typeface="Arial"/>
            </a:endParaRPr>
          </a:p>
          <a:p>
            <a:pPr marL="286385" marR="88011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i="1" spc="-5" dirty="0">
                <a:solidFill>
                  <a:srgbClr val="B32C16"/>
                </a:solidFill>
                <a:latin typeface="Arial"/>
                <a:cs typeface="Arial"/>
              </a:rPr>
              <a:t>Deinococcus radiodurans </a:t>
            </a:r>
            <a:r>
              <a:rPr sz="2200" spc="-5" dirty="0">
                <a:latin typeface="Arial"/>
                <a:cs typeface="Arial"/>
              </a:rPr>
              <a:t>is the radioresistant  organism discovered so far which is a</a:t>
            </a:r>
            <a:r>
              <a:rPr sz="2200" spc="9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eubacteria.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Their ability to withstand radiation is more than that</a:t>
            </a:r>
            <a:r>
              <a:rPr sz="2200" spc="1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of</a:t>
            </a:r>
            <a:endParaRPr sz="22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Arial"/>
                <a:cs typeface="Arial"/>
              </a:rPr>
              <a:t>endospores.</a:t>
            </a:r>
            <a:endParaRPr sz="2200">
              <a:latin typeface="Arial"/>
              <a:cs typeface="Arial"/>
            </a:endParaRPr>
          </a:p>
          <a:p>
            <a:pPr marL="286385" marR="2349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They can survive exposure to radiation doses as high as  </a:t>
            </a:r>
            <a:r>
              <a:rPr sz="2200" b="1" spc="-5" dirty="0">
                <a:latin typeface="Arial"/>
                <a:cs typeface="Arial"/>
              </a:rPr>
              <a:t>15,000 </a:t>
            </a:r>
            <a:r>
              <a:rPr sz="2200" b="1" spc="-10" dirty="0">
                <a:latin typeface="Arial"/>
                <a:cs typeface="Arial"/>
              </a:rPr>
              <a:t>Grays. </a:t>
            </a:r>
            <a:r>
              <a:rPr sz="2200" spc="-5" dirty="0">
                <a:latin typeface="Arial"/>
                <a:cs typeface="Arial"/>
              </a:rPr>
              <a:t>This much radiation </a:t>
            </a:r>
            <a:r>
              <a:rPr sz="2200" dirty="0">
                <a:latin typeface="Arial"/>
                <a:cs typeface="Arial"/>
              </a:rPr>
              <a:t>is </a:t>
            </a:r>
            <a:r>
              <a:rPr sz="2200" b="1" spc="-5" dirty="0">
                <a:latin typeface="Arial"/>
                <a:cs typeface="Arial"/>
              </a:rPr>
              <a:t>1500 times </a:t>
            </a:r>
            <a:r>
              <a:rPr sz="2200" spc="-5" dirty="0">
                <a:latin typeface="Arial"/>
                <a:cs typeface="Arial"/>
              </a:rPr>
              <a:t>the  dosage that would kill a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human.</a:t>
            </a:r>
            <a:endParaRPr sz="22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The mechanism for this extraordinary resistance </a:t>
            </a:r>
            <a:r>
              <a:rPr sz="2200" dirty="0">
                <a:latin typeface="Arial"/>
                <a:cs typeface="Arial"/>
              </a:rPr>
              <a:t>lies </a:t>
            </a:r>
            <a:r>
              <a:rPr sz="2200" spc="-5" dirty="0">
                <a:latin typeface="Arial"/>
                <a:cs typeface="Arial"/>
              </a:rPr>
              <a:t>in a  unique arrangement of </a:t>
            </a:r>
            <a:r>
              <a:rPr sz="2200" dirty="0">
                <a:latin typeface="Arial"/>
                <a:cs typeface="Arial"/>
              </a:rPr>
              <a:t>its </a:t>
            </a:r>
            <a:r>
              <a:rPr sz="2200" spc="-5" dirty="0">
                <a:latin typeface="Arial"/>
                <a:cs typeface="Arial"/>
              </a:rPr>
              <a:t>DNA that facilitates a rapid  repair of radiation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damage.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It </a:t>
            </a:r>
            <a:r>
              <a:rPr sz="2200" dirty="0">
                <a:latin typeface="Arial"/>
                <a:cs typeface="Arial"/>
              </a:rPr>
              <a:t>is </a:t>
            </a:r>
            <a:r>
              <a:rPr sz="2200" spc="-5" dirty="0">
                <a:latin typeface="Arial"/>
                <a:cs typeface="Arial"/>
              </a:rPr>
              <a:t>similarly resistant to many mutagenic</a:t>
            </a:r>
            <a:r>
              <a:rPr sz="2200" spc="9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chemicals.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17906"/>
            <a:ext cx="173545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000000"/>
                </a:solidFill>
              </a:rPr>
              <a:t>B</a:t>
            </a:r>
            <a:r>
              <a:rPr sz="2600" spc="5" dirty="0">
                <a:solidFill>
                  <a:srgbClr val="000000"/>
                </a:solidFill>
              </a:rPr>
              <a:t>a</a:t>
            </a:r>
            <a:r>
              <a:rPr sz="2600" dirty="0">
                <a:solidFill>
                  <a:srgbClr val="000000"/>
                </a:solidFill>
              </a:rPr>
              <a:t>rop</a:t>
            </a:r>
            <a:r>
              <a:rPr sz="2600" spc="5" dirty="0">
                <a:solidFill>
                  <a:srgbClr val="000000"/>
                </a:solidFill>
              </a:rPr>
              <a:t>h</a:t>
            </a:r>
            <a:r>
              <a:rPr sz="2600" dirty="0">
                <a:solidFill>
                  <a:srgbClr val="000000"/>
                </a:solidFill>
              </a:rPr>
              <a:t>i</a:t>
            </a:r>
            <a:r>
              <a:rPr sz="2600" spc="-10" dirty="0">
                <a:solidFill>
                  <a:srgbClr val="000000"/>
                </a:solidFill>
              </a:rPr>
              <a:t>l</a:t>
            </a:r>
            <a:r>
              <a:rPr sz="2600" dirty="0">
                <a:solidFill>
                  <a:srgbClr val="000000"/>
                </a:solidFill>
              </a:rPr>
              <a:t>es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535940" y="958342"/>
            <a:ext cx="7743190" cy="511937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86385" marR="5080" indent="-274320" algn="just">
              <a:lnSpc>
                <a:spcPts val="2380"/>
              </a:lnSpc>
              <a:spcBef>
                <a:spcPts val="39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Microorganisms that can survive under immense hydrostatic  pressure.</a:t>
            </a:r>
            <a:endParaRPr sz="2200">
              <a:latin typeface="Arial"/>
              <a:cs typeface="Arial"/>
            </a:endParaRPr>
          </a:p>
          <a:p>
            <a:pPr marL="287020" indent="-274320" algn="just">
              <a:lnSpc>
                <a:spcPts val="2510"/>
              </a:lnSpc>
              <a:spcBef>
                <a:spcPts val="2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Generally found in ocean floors where pressure</a:t>
            </a:r>
            <a:r>
              <a:rPr sz="2200" spc="9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exceeds</a:t>
            </a:r>
            <a:endParaRPr sz="2200">
              <a:latin typeface="Arial"/>
              <a:cs typeface="Arial"/>
            </a:endParaRPr>
          </a:p>
          <a:p>
            <a:pPr marL="286385" algn="just">
              <a:lnSpc>
                <a:spcPts val="2510"/>
              </a:lnSpc>
            </a:pPr>
            <a:r>
              <a:rPr sz="2200" spc="-5" dirty="0">
                <a:latin typeface="Arial"/>
                <a:cs typeface="Arial"/>
              </a:rPr>
              <a:t>300 atm (38</a:t>
            </a:r>
            <a:r>
              <a:rPr sz="2200" spc="-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MPa).</a:t>
            </a:r>
            <a:endParaRPr sz="2200">
              <a:latin typeface="Arial"/>
              <a:cs typeface="Arial"/>
            </a:endParaRPr>
          </a:p>
          <a:p>
            <a:pPr marL="286385" marR="269875" indent="-274320" algn="just">
              <a:lnSpc>
                <a:spcPts val="2380"/>
              </a:lnSpc>
              <a:spcBef>
                <a:spcPts val="63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Some have been found at the bottom of the Pacific Ocean  (Mariana </a:t>
            </a:r>
            <a:r>
              <a:rPr sz="2200" spc="-10" dirty="0">
                <a:latin typeface="Arial"/>
                <a:cs typeface="Arial"/>
              </a:rPr>
              <a:t>Trench-10500 </a:t>
            </a:r>
            <a:r>
              <a:rPr sz="2200" spc="-5" dirty="0">
                <a:latin typeface="Arial"/>
                <a:cs typeface="Arial"/>
              </a:rPr>
              <a:t>m) where </a:t>
            </a:r>
            <a:r>
              <a:rPr sz="2200" dirty="0">
                <a:latin typeface="Arial"/>
                <a:cs typeface="Arial"/>
              </a:rPr>
              <a:t>pressure often </a:t>
            </a:r>
            <a:r>
              <a:rPr sz="2200" spc="-5" dirty="0">
                <a:latin typeface="Arial"/>
                <a:cs typeface="Arial"/>
              </a:rPr>
              <a:t>exceeds  </a:t>
            </a:r>
            <a:r>
              <a:rPr sz="2200" spc="-60" dirty="0">
                <a:latin typeface="Arial"/>
                <a:cs typeface="Arial"/>
              </a:rPr>
              <a:t>117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MPa.</a:t>
            </a:r>
            <a:endParaRPr sz="2200">
              <a:latin typeface="Arial"/>
              <a:cs typeface="Arial"/>
            </a:endParaRPr>
          </a:p>
          <a:p>
            <a:pPr marL="287020" indent="-274320" algn="just">
              <a:lnSpc>
                <a:spcPts val="2510"/>
              </a:lnSpc>
              <a:spcBef>
                <a:spcPts val="2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dirty="0">
                <a:latin typeface="Arial"/>
                <a:cs typeface="Arial"/>
              </a:rPr>
              <a:t>These </a:t>
            </a:r>
            <a:r>
              <a:rPr sz="2200" spc="-5" dirty="0">
                <a:latin typeface="Arial"/>
                <a:cs typeface="Arial"/>
              </a:rPr>
              <a:t>organisms cannot grow in </a:t>
            </a:r>
            <a:r>
              <a:rPr sz="2200" dirty="0">
                <a:latin typeface="Arial"/>
                <a:cs typeface="Arial"/>
              </a:rPr>
              <a:t>pressure </a:t>
            </a:r>
            <a:r>
              <a:rPr sz="2200" spc="-5" dirty="0">
                <a:latin typeface="Arial"/>
                <a:cs typeface="Arial"/>
              </a:rPr>
              <a:t>below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400-500</a:t>
            </a:r>
            <a:endParaRPr sz="2200">
              <a:latin typeface="Arial"/>
              <a:cs typeface="Arial"/>
            </a:endParaRPr>
          </a:p>
          <a:p>
            <a:pPr marL="286385">
              <a:lnSpc>
                <a:spcPts val="2510"/>
              </a:lnSpc>
            </a:pPr>
            <a:r>
              <a:rPr sz="2200" spc="-5" dirty="0">
                <a:latin typeface="Arial"/>
                <a:cs typeface="Arial"/>
              </a:rPr>
              <a:t>atm</a:t>
            </a:r>
            <a:endParaRPr sz="2200">
              <a:latin typeface="Arial"/>
              <a:cs typeface="Arial"/>
            </a:endParaRPr>
          </a:p>
          <a:p>
            <a:pPr marL="286385" marR="654050" indent="-274320">
              <a:lnSpc>
                <a:spcPts val="2380"/>
              </a:lnSpc>
              <a:spcBef>
                <a:spcPts val="63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25" dirty="0">
                <a:latin typeface="Arial"/>
                <a:cs typeface="Arial"/>
              </a:rPr>
              <a:t>True </a:t>
            </a:r>
            <a:r>
              <a:rPr sz="2200" spc="-5" dirty="0">
                <a:latin typeface="Arial"/>
                <a:cs typeface="Arial"/>
              </a:rPr>
              <a:t>obligate barophiles also comprises bacteria which  present in the gut of holothurians and amphipods  (crustaceans).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29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Arial"/>
                <a:cs typeface="Arial"/>
              </a:rPr>
              <a:t>Eg: </a:t>
            </a:r>
            <a:r>
              <a:rPr sz="2200" b="1" i="1" spc="-5" dirty="0">
                <a:solidFill>
                  <a:srgbClr val="B32C16"/>
                </a:solidFill>
                <a:latin typeface="Arial"/>
                <a:cs typeface="Arial"/>
              </a:rPr>
              <a:t>Photobacterium, Shewanella,</a:t>
            </a:r>
            <a:r>
              <a:rPr sz="2200" b="1" i="1" spc="75" dirty="0">
                <a:solidFill>
                  <a:srgbClr val="B32C16"/>
                </a:solidFill>
                <a:latin typeface="Arial"/>
                <a:cs typeface="Arial"/>
              </a:rPr>
              <a:t> </a:t>
            </a:r>
            <a:r>
              <a:rPr sz="2200" b="1" i="1" spc="-5" dirty="0">
                <a:solidFill>
                  <a:srgbClr val="B32C16"/>
                </a:solidFill>
                <a:latin typeface="Arial"/>
                <a:cs typeface="Arial"/>
              </a:rPr>
              <a:t>Colwellia</a:t>
            </a:r>
            <a:endParaRPr sz="2200">
              <a:latin typeface="Arial"/>
              <a:cs typeface="Arial"/>
            </a:endParaRPr>
          </a:p>
          <a:p>
            <a:pPr marL="245745" marR="824865" indent="-233679">
              <a:lnSpc>
                <a:spcPct val="112700"/>
              </a:lnSpc>
              <a:spcBef>
                <a:spcPts val="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dirty="0"/>
              <a:t>	</a:t>
            </a:r>
            <a:r>
              <a:rPr sz="2200" spc="-5" dirty="0">
                <a:latin typeface="Arial"/>
                <a:cs typeface="Arial"/>
              </a:rPr>
              <a:t>Some thermophilc archae such as </a:t>
            </a:r>
            <a:r>
              <a:rPr sz="2200" b="1" i="1" spc="-5" dirty="0">
                <a:solidFill>
                  <a:srgbClr val="B32C16"/>
                </a:solidFill>
                <a:latin typeface="Arial"/>
                <a:cs typeface="Arial"/>
              </a:rPr>
              <a:t>Pyrococcus spp.,  Methanococcus jannaschii </a:t>
            </a:r>
            <a:r>
              <a:rPr sz="2200" spc="-5" dirty="0">
                <a:latin typeface="Arial"/>
                <a:cs typeface="Arial"/>
              </a:rPr>
              <a:t>are barophiles</a:t>
            </a:r>
            <a:r>
              <a:rPr sz="2200" spc="114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too.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8469" y="647191"/>
            <a:ext cx="42316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u="heavy" dirty="0">
                <a:uFill>
                  <a:solidFill>
                    <a:srgbClr val="565F6C"/>
                  </a:solidFill>
                </a:uFill>
              </a:rPr>
              <a:t>S</a:t>
            </a:r>
            <a:r>
              <a:rPr sz="2400" u="heavy" dirty="0">
                <a:uFill>
                  <a:solidFill>
                    <a:srgbClr val="565F6C"/>
                  </a:solidFill>
                </a:uFill>
              </a:rPr>
              <a:t>OME </a:t>
            </a:r>
            <a:r>
              <a:rPr sz="2400" u="heavy" spc="-5" dirty="0">
                <a:uFill>
                  <a:solidFill>
                    <a:srgbClr val="565F6C"/>
                  </a:solidFill>
                </a:uFill>
              </a:rPr>
              <a:t>INTERESTING</a:t>
            </a:r>
            <a:r>
              <a:rPr sz="2400" u="heavy" spc="275" dirty="0">
                <a:uFill>
                  <a:solidFill>
                    <a:srgbClr val="565F6C"/>
                  </a:solidFill>
                </a:uFill>
              </a:rPr>
              <a:t> </a:t>
            </a:r>
            <a:r>
              <a:rPr sz="2400" u="heavy" spc="-30" dirty="0">
                <a:uFill>
                  <a:solidFill>
                    <a:srgbClr val="565F6C"/>
                  </a:solidFill>
                </a:uFill>
              </a:rPr>
              <a:t>FACTS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35940" y="1476502"/>
            <a:ext cx="799528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2319655" algn="l"/>
                <a:tab pos="4048760" algn="l"/>
                <a:tab pos="4862830" algn="l"/>
                <a:tab pos="6592570" algn="l"/>
                <a:tab pos="7762875" algn="l"/>
              </a:tabLst>
            </a:pPr>
            <a:r>
              <a:rPr sz="2400" b="1" i="1" spc="-5" dirty="0">
                <a:latin typeface="Arial"/>
                <a:cs typeface="Arial"/>
              </a:rPr>
              <a:t>Halomonas	t</a:t>
            </a:r>
            <a:r>
              <a:rPr sz="2400" b="1" i="1" spc="5" dirty="0">
                <a:latin typeface="Arial"/>
                <a:cs typeface="Arial"/>
              </a:rPr>
              <a:t>i</a:t>
            </a:r>
            <a:r>
              <a:rPr sz="2400" b="1" i="1" spc="-5" dirty="0">
                <a:latin typeface="Arial"/>
                <a:cs typeface="Arial"/>
              </a:rPr>
              <a:t>ta</a:t>
            </a:r>
            <a:r>
              <a:rPr sz="2400" b="1" i="1" spc="-20" dirty="0">
                <a:latin typeface="Arial"/>
                <a:cs typeface="Arial"/>
              </a:rPr>
              <a:t>n</a:t>
            </a:r>
            <a:r>
              <a:rPr sz="2400" b="1" i="1" spc="-5" dirty="0">
                <a:latin typeface="Arial"/>
                <a:cs typeface="Arial"/>
              </a:rPr>
              <a:t>icae</a:t>
            </a:r>
            <a:r>
              <a:rPr sz="2400" dirty="0">
                <a:latin typeface="Arial"/>
                <a:cs typeface="Arial"/>
              </a:rPr>
              <a:t>-	the	</a:t>
            </a:r>
            <a:r>
              <a:rPr sz="2400" spc="-5" dirty="0">
                <a:latin typeface="Arial"/>
                <a:cs typeface="Arial"/>
              </a:rPr>
              <a:t>bacteriu</a:t>
            </a:r>
            <a:r>
              <a:rPr sz="2400" dirty="0">
                <a:latin typeface="Arial"/>
                <a:cs typeface="Arial"/>
              </a:rPr>
              <a:t>m	</a:t>
            </a:r>
            <a:r>
              <a:rPr sz="2400" spc="-5" dirty="0">
                <a:latin typeface="Arial"/>
                <a:cs typeface="Arial"/>
              </a:rPr>
              <a:t>whi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is  </a:t>
            </a:r>
            <a:r>
              <a:rPr sz="2400" spc="-5" dirty="0">
                <a:latin typeface="Arial"/>
                <a:cs typeface="Arial"/>
              </a:rPr>
              <a:t>responsible </a:t>
            </a:r>
            <a:r>
              <a:rPr sz="2400" dirty="0">
                <a:latin typeface="Arial"/>
                <a:cs typeface="Arial"/>
              </a:rPr>
              <a:t>for rusting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RMS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Titanic.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84603"/>
            <a:ext cx="59175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2602230" algn="l"/>
                <a:tab pos="3746500" algn="l"/>
                <a:tab pos="4842510" algn="l"/>
                <a:tab pos="5685790" algn="l"/>
              </a:tabLst>
            </a:pPr>
            <a:r>
              <a:rPr sz="2400" b="1" i="1" spc="-5" dirty="0">
                <a:latin typeface="Arial"/>
                <a:cs typeface="Arial"/>
              </a:rPr>
              <a:t>Ps</a:t>
            </a:r>
            <a:r>
              <a:rPr sz="2400" b="1" i="1" spc="-15" dirty="0">
                <a:latin typeface="Arial"/>
                <a:cs typeface="Arial"/>
              </a:rPr>
              <a:t>e</a:t>
            </a:r>
            <a:r>
              <a:rPr sz="2400" b="1" i="1" spc="-5" dirty="0">
                <a:latin typeface="Arial"/>
                <a:cs typeface="Arial"/>
              </a:rPr>
              <a:t>udom</a:t>
            </a:r>
            <a:r>
              <a:rPr sz="2400" b="1" i="1" dirty="0">
                <a:latin typeface="Arial"/>
                <a:cs typeface="Arial"/>
              </a:rPr>
              <a:t>o</a:t>
            </a:r>
            <a:r>
              <a:rPr sz="2400" b="1" i="1" spc="-5" dirty="0">
                <a:latin typeface="Arial"/>
                <a:cs typeface="Arial"/>
              </a:rPr>
              <a:t>nas</a:t>
            </a:r>
            <a:r>
              <a:rPr sz="2400" b="1" i="1" dirty="0">
                <a:latin typeface="Arial"/>
                <a:cs typeface="Arial"/>
              </a:rPr>
              <a:t>	pu</a:t>
            </a:r>
            <a:r>
              <a:rPr sz="2400" b="1" i="1" spc="-15" dirty="0">
                <a:latin typeface="Arial"/>
                <a:cs typeface="Arial"/>
              </a:rPr>
              <a:t>t</a:t>
            </a:r>
            <a:r>
              <a:rPr sz="2400" b="1" i="1" dirty="0">
                <a:latin typeface="Arial"/>
                <a:cs typeface="Arial"/>
              </a:rPr>
              <a:t>i</a:t>
            </a:r>
            <a:r>
              <a:rPr sz="2400" b="1" i="1" spc="-10" dirty="0">
                <a:latin typeface="Arial"/>
                <a:cs typeface="Arial"/>
              </a:rPr>
              <a:t>d</a:t>
            </a:r>
            <a:r>
              <a:rPr sz="2400" b="1" i="1" spc="-5" dirty="0">
                <a:latin typeface="Arial"/>
                <a:cs typeface="Arial"/>
              </a:rPr>
              <a:t>a</a:t>
            </a:r>
            <a:r>
              <a:rPr sz="2400" b="1" i="1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(super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bug</a:t>
            </a:r>
            <a:r>
              <a:rPr sz="2400" spc="-5" dirty="0">
                <a:latin typeface="Arial"/>
                <a:cs typeface="Arial"/>
              </a:rPr>
              <a:t>)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259" y="2650363"/>
            <a:ext cx="61201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84985" algn="l"/>
                <a:tab pos="3112770" algn="l"/>
                <a:tab pos="4133850" algn="l"/>
                <a:tab pos="5327650" algn="l"/>
              </a:tabLst>
            </a:pPr>
            <a:r>
              <a:rPr sz="2400" spc="-5" dirty="0">
                <a:latin typeface="Arial"/>
                <a:cs typeface="Arial"/>
              </a:rPr>
              <a:t>eng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neered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bacteria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5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ich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literally</a:t>
            </a:r>
            <a:r>
              <a:rPr sz="2400" dirty="0">
                <a:latin typeface="Arial"/>
                <a:cs typeface="Arial"/>
              </a:rPr>
              <a:t>	“eats”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61784" y="2284603"/>
            <a:ext cx="18713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0380" marR="5080" indent="-488315">
              <a:lnSpc>
                <a:spcPct val="100000"/>
              </a:lnSpc>
              <a:spcBef>
                <a:spcPts val="100"/>
              </a:spcBef>
              <a:tabLst>
                <a:tab pos="414655" algn="l"/>
              </a:tabLst>
            </a:pPr>
            <a:r>
              <a:rPr sz="2400" spc="-5" dirty="0">
                <a:latin typeface="Arial"/>
                <a:cs typeface="Arial"/>
              </a:rPr>
              <a:t>a	genetic</a:t>
            </a:r>
            <a:r>
              <a:rPr sz="2400" dirty="0">
                <a:latin typeface="Arial"/>
                <a:cs typeface="Arial"/>
              </a:rPr>
              <a:t>ally  pe</a:t>
            </a:r>
            <a:r>
              <a:rPr sz="2400" spc="-15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roleum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259" y="3016122"/>
            <a:ext cx="66789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products. These are </a:t>
            </a:r>
            <a:r>
              <a:rPr sz="2400" dirty="0">
                <a:latin typeface="Arial"/>
                <a:cs typeface="Arial"/>
              </a:rPr>
              <a:t>very </a:t>
            </a:r>
            <a:r>
              <a:rPr sz="2400" spc="-5" dirty="0">
                <a:latin typeface="Arial"/>
                <a:cs typeface="Arial"/>
              </a:rPr>
              <a:t>much useful in oil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spills.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3457778"/>
            <a:ext cx="67176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1559560" algn="l"/>
                <a:tab pos="1984375" algn="l"/>
                <a:tab pos="2359660" algn="l"/>
                <a:tab pos="3309620" algn="l"/>
                <a:tab pos="3769360" algn="l"/>
                <a:tab pos="4415790" algn="l"/>
                <a:tab pos="5619750" algn="l"/>
              </a:tabLst>
            </a:pPr>
            <a:r>
              <a:rPr sz="2400" b="1" spc="-25" dirty="0">
                <a:latin typeface="Arial"/>
                <a:cs typeface="Arial"/>
              </a:rPr>
              <a:t>GFAJ-1	</a:t>
            </a:r>
            <a:r>
              <a:rPr sz="2400" spc="-5" dirty="0">
                <a:latin typeface="Arial"/>
                <a:cs typeface="Arial"/>
              </a:rPr>
              <a:t>is	</a:t>
            </a:r>
            <a:r>
              <a:rPr sz="2400" dirty="0">
                <a:latin typeface="Arial"/>
                <a:cs typeface="Arial"/>
              </a:rPr>
              <a:t>a	strain	</a:t>
            </a:r>
            <a:r>
              <a:rPr sz="2400" spc="-5" dirty="0">
                <a:latin typeface="Arial"/>
                <a:cs typeface="Arial"/>
              </a:rPr>
              <a:t>of	</a:t>
            </a:r>
            <a:r>
              <a:rPr sz="2400" dirty="0">
                <a:latin typeface="Arial"/>
                <a:cs typeface="Arial"/>
              </a:rPr>
              <a:t>rod	</a:t>
            </a:r>
            <a:r>
              <a:rPr sz="2400" spc="-5" dirty="0">
                <a:latin typeface="Arial"/>
                <a:cs typeface="Arial"/>
              </a:rPr>
              <a:t>shaped	bacteria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39050" y="3457778"/>
            <a:ext cx="8915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4025" algn="l"/>
              </a:tabLst>
            </a:pP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	the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3824096"/>
            <a:ext cx="7994650" cy="1565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715">
              <a:lnSpc>
                <a:spcPct val="100000"/>
              </a:lnSpc>
              <a:spcBef>
                <a:spcPts val="100"/>
              </a:spcBef>
              <a:tabLst>
                <a:tab pos="1326515" algn="l"/>
                <a:tab pos="4079240" algn="l"/>
                <a:tab pos="5103495" algn="l"/>
                <a:tab pos="5566410" algn="l"/>
                <a:tab pos="6148705" algn="l"/>
              </a:tabLst>
            </a:pPr>
            <a:r>
              <a:rPr sz="2400" dirty="0">
                <a:latin typeface="Arial"/>
                <a:cs typeface="Arial"/>
              </a:rPr>
              <a:t>fa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	</a:t>
            </a:r>
            <a:r>
              <a:rPr sz="2400" b="1" spc="-5" dirty="0">
                <a:latin typeface="Arial"/>
                <a:cs typeface="Arial"/>
              </a:rPr>
              <a:t>Ha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omona</a:t>
            </a:r>
            <a:r>
              <a:rPr sz="2400" b="1" spc="-15" dirty="0">
                <a:latin typeface="Arial"/>
                <a:cs typeface="Arial"/>
              </a:rPr>
              <a:t>d</a:t>
            </a:r>
            <a:r>
              <a:rPr sz="2400" b="1" spc="-5" dirty="0">
                <a:latin typeface="Arial"/>
                <a:cs typeface="Arial"/>
              </a:rPr>
              <a:t>aceae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which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e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emophil</a:t>
            </a:r>
            <a:r>
              <a:rPr sz="2400" dirty="0">
                <a:latin typeface="Arial"/>
                <a:cs typeface="Arial"/>
              </a:rPr>
              <a:t>e,  </a:t>
            </a:r>
            <a:r>
              <a:rPr sz="2400" spc="-5" dirty="0">
                <a:latin typeface="Arial"/>
                <a:cs typeface="Arial"/>
              </a:rPr>
              <a:t>highly </a:t>
            </a:r>
            <a:r>
              <a:rPr sz="2400" dirty="0">
                <a:latin typeface="Arial"/>
                <a:cs typeface="Arial"/>
              </a:rPr>
              <a:t>resistant to the </a:t>
            </a:r>
            <a:r>
              <a:rPr sz="2400" spc="-5" dirty="0">
                <a:latin typeface="Arial"/>
                <a:cs typeface="Arial"/>
              </a:rPr>
              <a:t>dangerous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poison-</a:t>
            </a:r>
            <a:r>
              <a:rPr sz="2400" b="1" spc="-5" dirty="0">
                <a:latin typeface="Arial"/>
                <a:cs typeface="Arial"/>
              </a:rPr>
              <a:t>Arsenic.</a:t>
            </a:r>
            <a:endParaRPr sz="24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1225550" algn="l"/>
                <a:tab pos="1811020" algn="l"/>
                <a:tab pos="3089910" algn="l"/>
                <a:tab pos="3487420" algn="l"/>
                <a:tab pos="4019550" algn="l"/>
                <a:tab pos="4925060" algn="l"/>
                <a:tab pos="6068060" algn="l"/>
                <a:tab pos="6908165" algn="l"/>
                <a:tab pos="7559040" algn="l"/>
              </a:tabLst>
            </a:pPr>
            <a:r>
              <a:rPr sz="2400" dirty="0">
                <a:latin typeface="Arial"/>
                <a:cs typeface="Arial"/>
              </a:rPr>
              <a:t>Th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re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are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chances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fe	forms	</a:t>
            </a:r>
            <a:r>
              <a:rPr sz="2400" spc="-5" dirty="0">
                <a:latin typeface="Arial"/>
                <a:cs typeface="Arial"/>
              </a:rPr>
              <a:t>bey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	e</a:t>
            </a:r>
            <a:r>
              <a:rPr sz="2400" spc="-5" dirty="0">
                <a:latin typeface="Arial"/>
                <a:cs typeface="Arial"/>
              </a:rPr>
              <a:t>arth	</a:t>
            </a:r>
            <a:r>
              <a:rPr sz="2400" spc="-10" dirty="0">
                <a:latin typeface="Arial"/>
                <a:cs typeface="Arial"/>
              </a:rPr>
              <a:t>an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	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e  field of </a:t>
            </a:r>
            <a:r>
              <a:rPr sz="2400" dirty="0">
                <a:latin typeface="Arial"/>
                <a:cs typeface="Arial"/>
              </a:rPr>
              <a:t>study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known </a:t>
            </a:r>
            <a:r>
              <a:rPr sz="2400" spc="-5" dirty="0">
                <a:latin typeface="Arial"/>
                <a:cs typeface="Arial"/>
              </a:rPr>
              <a:t>as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astrobiology.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2125" y="189433"/>
            <a:ext cx="470725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A</a:t>
            </a:r>
            <a:r>
              <a:rPr sz="2400" spc="-5" dirty="0"/>
              <a:t>STROBIOLOGY</a:t>
            </a:r>
            <a:r>
              <a:rPr sz="3000" spc="-5" dirty="0"/>
              <a:t>/</a:t>
            </a:r>
            <a:r>
              <a:rPr sz="2400" spc="-5" dirty="0"/>
              <a:t>EXOBIOLOGY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531876" y="912874"/>
            <a:ext cx="8232648" cy="5945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4807" y="862329"/>
            <a:ext cx="26066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ALKALIPHILES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366773"/>
            <a:ext cx="7797800" cy="4065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165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These are extremophilic microorganisms which thrives 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b="1" spc="-5" dirty="0">
                <a:latin typeface="Arial"/>
                <a:cs typeface="Arial"/>
              </a:rPr>
              <a:t>roughly </a:t>
            </a:r>
            <a:r>
              <a:rPr sz="2400" b="1" dirty="0">
                <a:latin typeface="Arial"/>
                <a:cs typeface="Arial"/>
              </a:rPr>
              <a:t>alkaline </a:t>
            </a:r>
            <a:r>
              <a:rPr sz="2400" b="1" spc="-5" dirty="0">
                <a:latin typeface="Arial"/>
                <a:cs typeface="Arial"/>
              </a:rPr>
              <a:t>environments </a:t>
            </a:r>
            <a:r>
              <a:rPr sz="2400" b="1" spc="-20" dirty="0">
                <a:latin typeface="Arial"/>
                <a:cs typeface="Arial"/>
              </a:rPr>
              <a:t>(8-11)</a:t>
            </a:r>
            <a:r>
              <a:rPr sz="2400" spc="-20" dirty="0">
                <a:latin typeface="Arial"/>
                <a:cs typeface="Arial"/>
              </a:rPr>
              <a:t>, </a:t>
            </a:r>
            <a:r>
              <a:rPr sz="2400" spc="-5" dirty="0">
                <a:latin typeface="Arial"/>
                <a:cs typeface="Arial"/>
              </a:rPr>
              <a:t>and have </a:t>
            </a:r>
            <a:r>
              <a:rPr sz="2400" dirty="0">
                <a:latin typeface="Arial"/>
                <a:cs typeface="Arial"/>
              </a:rPr>
              <a:t>an  </a:t>
            </a:r>
            <a:r>
              <a:rPr sz="2400" spc="-5" dirty="0">
                <a:latin typeface="Arial"/>
                <a:cs typeface="Arial"/>
              </a:rPr>
              <a:t>optimum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10" dirty="0">
                <a:latin typeface="Arial"/>
                <a:cs typeface="Arial"/>
              </a:rPr>
              <a:t>pH </a:t>
            </a:r>
            <a:r>
              <a:rPr sz="2400" spc="-5" dirty="0">
                <a:latin typeface="Arial"/>
                <a:cs typeface="Arial"/>
              </a:rPr>
              <a:t>around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10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6385" marR="31686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Organisms which needs high pH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survive are called  as </a:t>
            </a:r>
            <a:r>
              <a:rPr sz="2400" b="1" dirty="0">
                <a:latin typeface="Arial"/>
                <a:cs typeface="Arial"/>
              </a:rPr>
              <a:t>obligate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alkaliphiles.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There </a:t>
            </a:r>
            <a:r>
              <a:rPr sz="2400" dirty="0">
                <a:latin typeface="Arial"/>
                <a:cs typeface="Arial"/>
              </a:rPr>
              <a:t>are </a:t>
            </a:r>
            <a:r>
              <a:rPr sz="2400" spc="-5" dirty="0">
                <a:latin typeface="Arial"/>
                <a:cs typeface="Arial"/>
              </a:rPr>
              <a:t>facultative alkaliphiles and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haloalkaliphiles</a:t>
            </a:r>
            <a:endParaRPr sz="24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(needs </a:t>
            </a:r>
            <a:r>
              <a:rPr sz="2400" dirty="0">
                <a:latin typeface="Arial"/>
                <a:cs typeface="Arial"/>
              </a:rPr>
              <a:t>salty </a:t>
            </a:r>
            <a:r>
              <a:rPr sz="2400" spc="-5" dirty="0">
                <a:latin typeface="Arial"/>
                <a:cs typeface="Arial"/>
              </a:rPr>
              <a:t>environment as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well).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Most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alkaliphiles possess a </a:t>
            </a:r>
            <a:r>
              <a:rPr sz="2400" b="1" spc="-5" dirty="0">
                <a:latin typeface="Arial"/>
                <a:cs typeface="Arial"/>
              </a:rPr>
              <a:t>bacillus</a:t>
            </a:r>
            <a:r>
              <a:rPr sz="2400" b="1" spc="5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morphology.</a:t>
            </a:r>
            <a:endParaRPr sz="2400">
              <a:latin typeface="Arial"/>
              <a:cs typeface="Arial"/>
            </a:endParaRPr>
          </a:p>
          <a:p>
            <a:pPr marL="287020" marR="3153410" indent="-287020">
              <a:lnSpc>
                <a:spcPct val="1208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Eg</a:t>
            </a:r>
            <a:r>
              <a:rPr sz="2400" b="1" spc="-5" dirty="0">
                <a:latin typeface="Arial"/>
                <a:cs typeface="Arial"/>
              </a:rPr>
              <a:t>: </a:t>
            </a:r>
            <a:r>
              <a:rPr sz="2400" b="1" i="1" spc="-5" dirty="0">
                <a:solidFill>
                  <a:srgbClr val="B32C16"/>
                </a:solidFill>
                <a:latin typeface="Arial"/>
                <a:cs typeface="Arial"/>
              </a:rPr>
              <a:t>Bacillus halodurans </a:t>
            </a:r>
            <a:r>
              <a:rPr sz="2400" b="1" spc="-5" dirty="0">
                <a:solidFill>
                  <a:srgbClr val="B32C16"/>
                </a:solidFill>
                <a:latin typeface="Arial"/>
                <a:cs typeface="Arial"/>
              </a:rPr>
              <a:t>C125</a:t>
            </a:r>
            <a:r>
              <a:rPr sz="2400" b="1" i="1" spc="-5" dirty="0">
                <a:solidFill>
                  <a:srgbClr val="B32C16"/>
                </a:solidFill>
                <a:latin typeface="Arial"/>
                <a:cs typeface="Arial"/>
              </a:rPr>
              <a:t>,  </a:t>
            </a:r>
            <a:r>
              <a:rPr sz="2400" b="1" i="1" dirty="0">
                <a:solidFill>
                  <a:srgbClr val="B32C16"/>
                </a:solidFill>
                <a:latin typeface="Arial"/>
                <a:cs typeface="Arial"/>
              </a:rPr>
              <a:t>Bacillus firmus</a:t>
            </a:r>
            <a:r>
              <a:rPr sz="2400" b="1" i="1" spc="-50" dirty="0">
                <a:solidFill>
                  <a:srgbClr val="B32C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B32C16"/>
                </a:solidFill>
                <a:latin typeface="Arial"/>
                <a:cs typeface="Arial"/>
              </a:rPr>
              <a:t>OF4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54125"/>
            <a:ext cx="7313295" cy="451231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86385" marR="10795" indent="-274320" algn="just">
              <a:lnSpc>
                <a:spcPts val="2380"/>
              </a:lnSpc>
              <a:spcBef>
                <a:spcPts val="39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The </a:t>
            </a:r>
            <a:r>
              <a:rPr sz="2200" b="1" dirty="0">
                <a:latin typeface="Arial"/>
                <a:cs typeface="Arial"/>
              </a:rPr>
              <a:t>study </a:t>
            </a:r>
            <a:r>
              <a:rPr sz="2200" b="1" spc="-5" dirty="0">
                <a:latin typeface="Arial"/>
                <a:cs typeface="Arial"/>
              </a:rPr>
              <a:t>of </a:t>
            </a:r>
            <a:r>
              <a:rPr sz="2200" b="1" dirty="0">
                <a:latin typeface="Arial"/>
                <a:cs typeface="Arial"/>
              </a:rPr>
              <a:t>origin, evolution, distribution, and  </a:t>
            </a:r>
            <a:r>
              <a:rPr sz="2200" b="1" spc="-5" dirty="0">
                <a:latin typeface="Arial"/>
                <a:cs typeface="Arial"/>
              </a:rPr>
              <a:t>future </a:t>
            </a:r>
            <a:r>
              <a:rPr sz="2200" b="1" dirty="0">
                <a:latin typeface="Arial"/>
                <a:cs typeface="Arial"/>
              </a:rPr>
              <a:t>of life </a:t>
            </a:r>
            <a:r>
              <a:rPr sz="2200" b="1" spc="-5" dirty="0">
                <a:latin typeface="Arial"/>
                <a:cs typeface="Arial"/>
              </a:rPr>
              <a:t>in the universe and life forms that </a:t>
            </a:r>
            <a:r>
              <a:rPr sz="2200" b="1" dirty="0">
                <a:latin typeface="Arial"/>
                <a:cs typeface="Arial"/>
              </a:rPr>
              <a:t>are  </a:t>
            </a:r>
            <a:r>
              <a:rPr sz="2200" b="1" spc="-5" dirty="0">
                <a:latin typeface="Arial"/>
                <a:cs typeface="Arial"/>
              </a:rPr>
              <a:t>extraterrestrial.</a:t>
            </a:r>
            <a:endParaRPr sz="2200">
              <a:latin typeface="Arial"/>
              <a:cs typeface="Arial"/>
            </a:endParaRPr>
          </a:p>
          <a:p>
            <a:pPr marL="286385" marR="5080" indent="-274320" algn="just">
              <a:lnSpc>
                <a:spcPct val="90100"/>
              </a:lnSpc>
              <a:spcBef>
                <a:spcPts val="55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dirty="0">
                <a:latin typeface="Arial"/>
                <a:cs typeface="Arial"/>
              </a:rPr>
              <a:t>Astrobiology </a:t>
            </a:r>
            <a:r>
              <a:rPr sz="2200" b="1" spc="-5" dirty="0">
                <a:latin typeface="Arial"/>
                <a:cs typeface="Arial"/>
              </a:rPr>
              <a:t>arises a </a:t>
            </a:r>
            <a:r>
              <a:rPr sz="2200" b="1" dirty="0">
                <a:latin typeface="Arial"/>
                <a:cs typeface="Arial"/>
              </a:rPr>
              <a:t>question whether </a:t>
            </a:r>
            <a:r>
              <a:rPr sz="2200" b="1" spc="-5" dirty="0">
                <a:latin typeface="Arial"/>
                <a:cs typeface="Arial"/>
              </a:rPr>
              <a:t>life exists  </a:t>
            </a:r>
            <a:r>
              <a:rPr sz="2200" b="1" dirty="0">
                <a:latin typeface="Arial"/>
                <a:cs typeface="Arial"/>
              </a:rPr>
              <a:t>beyond </a:t>
            </a:r>
            <a:r>
              <a:rPr sz="2200" b="1" spc="-5" dirty="0">
                <a:latin typeface="Arial"/>
                <a:cs typeface="Arial"/>
              </a:rPr>
              <a:t>Earth </a:t>
            </a:r>
            <a:r>
              <a:rPr sz="2200" b="1" dirty="0">
                <a:latin typeface="Arial"/>
                <a:cs typeface="Arial"/>
              </a:rPr>
              <a:t>and </a:t>
            </a:r>
            <a:r>
              <a:rPr sz="2200" b="1" spc="-5" dirty="0">
                <a:latin typeface="Arial"/>
                <a:cs typeface="Arial"/>
              </a:rPr>
              <a:t>if </a:t>
            </a:r>
            <a:r>
              <a:rPr sz="2200" b="1" dirty="0">
                <a:latin typeface="Arial"/>
                <a:cs typeface="Arial"/>
              </a:rPr>
              <a:t>so, </a:t>
            </a:r>
            <a:r>
              <a:rPr sz="2200" b="1" spc="-5" dirty="0">
                <a:latin typeface="Arial"/>
                <a:cs typeface="Arial"/>
              </a:rPr>
              <a:t>how it can be </a:t>
            </a:r>
            <a:r>
              <a:rPr sz="2200" b="1" dirty="0">
                <a:latin typeface="Arial"/>
                <a:cs typeface="Arial"/>
              </a:rPr>
              <a:t>detected </a:t>
            </a:r>
            <a:r>
              <a:rPr sz="2200" b="1" spc="20" dirty="0">
                <a:latin typeface="Arial"/>
                <a:cs typeface="Arial"/>
              </a:rPr>
              <a:t>by  </a:t>
            </a:r>
            <a:r>
              <a:rPr sz="2200" b="1" spc="-5" dirty="0">
                <a:latin typeface="Arial"/>
                <a:cs typeface="Arial"/>
              </a:rPr>
              <a:t>humans.</a:t>
            </a:r>
            <a:endParaRPr sz="2200">
              <a:latin typeface="Arial"/>
              <a:cs typeface="Arial"/>
            </a:endParaRPr>
          </a:p>
          <a:p>
            <a:pPr marL="286385" marR="10160" indent="-274320" algn="just">
              <a:lnSpc>
                <a:spcPts val="2380"/>
              </a:lnSpc>
              <a:spcBef>
                <a:spcPts val="63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-5" dirty="0">
                <a:latin typeface="Arial"/>
                <a:cs typeface="Arial"/>
              </a:rPr>
              <a:t>Nucleic </a:t>
            </a:r>
            <a:r>
              <a:rPr sz="2200" b="1" dirty="0">
                <a:latin typeface="Arial"/>
                <a:cs typeface="Arial"/>
              </a:rPr>
              <a:t>acids </a:t>
            </a:r>
            <a:r>
              <a:rPr sz="2200" b="1" spc="-5" dirty="0">
                <a:latin typeface="Arial"/>
                <a:cs typeface="Arial"/>
              </a:rPr>
              <a:t>might </a:t>
            </a:r>
            <a:r>
              <a:rPr sz="2200" b="1" dirty="0">
                <a:latin typeface="Arial"/>
                <a:cs typeface="Arial"/>
              </a:rPr>
              <a:t>not </a:t>
            </a:r>
            <a:r>
              <a:rPr sz="2200" b="1" spc="-5" dirty="0">
                <a:latin typeface="Arial"/>
                <a:cs typeface="Arial"/>
              </a:rPr>
              <a:t>be the </a:t>
            </a:r>
            <a:r>
              <a:rPr sz="2200" b="1" dirty="0">
                <a:latin typeface="Arial"/>
                <a:cs typeface="Arial"/>
              </a:rPr>
              <a:t>only </a:t>
            </a:r>
            <a:r>
              <a:rPr sz="2200" b="1" spc="-5" dirty="0">
                <a:latin typeface="Arial"/>
                <a:cs typeface="Arial"/>
              </a:rPr>
              <a:t>biomolecules  </a:t>
            </a:r>
            <a:r>
              <a:rPr sz="2200" b="1" dirty="0">
                <a:latin typeface="Arial"/>
                <a:cs typeface="Arial"/>
              </a:rPr>
              <a:t>which </a:t>
            </a:r>
            <a:r>
              <a:rPr sz="2200" b="1" spc="-5" dirty="0">
                <a:latin typeface="Arial"/>
                <a:cs typeface="Arial"/>
              </a:rPr>
              <a:t>codes for</a:t>
            </a:r>
            <a:r>
              <a:rPr sz="2200" b="1" spc="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life.</a:t>
            </a:r>
            <a:endParaRPr sz="2200">
              <a:latin typeface="Arial"/>
              <a:cs typeface="Arial"/>
            </a:endParaRPr>
          </a:p>
          <a:p>
            <a:pPr marL="286385" marR="7620" indent="-274320" algn="just">
              <a:lnSpc>
                <a:spcPct val="90000"/>
              </a:lnSpc>
              <a:spcBef>
                <a:spcPts val="56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3980179" algn="l"/>
                <a:tab pos="6815455" algn="l"/>
              </a:tabLst>
            </a:pPr>
            <a:r>
              <a:rPr sz="2200" b="1" spc="-5" dirty="0">
                <a:latin typeface="Arial"/>
                <a:cs typeface="Arial"/>
              </a:rPr>
              <a:t>Astr</a:t>
            </a:r>
            <a:r>
              <a:rPr sz="2200" b="1" dirty="0">
                <a:latin typeface="Arial"/>
                <a:cs typeface="Arial"/>
              </a:rPr>
              <a:t>o</a:t>
            </a:r>
            <a:r>
              <a:rPr sz="2200" b="1" spc="-5" dirty="0">
                <a:latin typeface="Arial"/>
                <a:cs typeface="Arial"/>
              </a:rPr>
              <a:t>bio</a:t>
            </a:r>
            <a:r>
              <a:rPr sz="2200" b="1" spc="5" dirty="0">
                <a:latin typeface="Arial"/>
                <a:cs typeface="Arial"/>
              </a:rPr>
              <a:t>log</a:t>
            </a:r>
            <a:r>
              <a:rPr sz="2200" b="1" spc="-5" dirty="0">
                <a:latin typeface="Arial"/>
                <a:cs typeface="Arial"/>
              </a:rPr>
              <a:t>y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makes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use  of physics, </a:t>
            </a:r>
            <a:r>
              <a:rPr sz="2200" b="1" spc="-20" dirty="0">
                <a:latin typeface="Arial"/>
                <a:cs typeface="Arial"/>
              </a:rPr>
              <a:t>chemistry, astronomy, </a:t>
            </a:r>
            <a:r>
              <a:rPr sz="2200" b="1" spc="-25" dirty="0">
                <a:latin typeface="Arial"/>
                <a:cs typeface="Arial"/>
              </a:rPr>
              <a:t>biology, </a:t>
            </a:r>
            <a:r>
              <a:rPr sz="2200" b="1" spc="-5" dirty="0">
                <a:latin typeface="Arial"/>
                <a:cs typeface="Arial"/>
              </a:rPr>
              <a:t>molecula  r </a:t>
            </a:r>
            <a:r>
              <a:rPr sz="2200" b="1" spc="-20" dirty="0">
                <a:latin typeface="Arial"/>
                <a:cs typeface="Arial"/>
              </a:rPr>
              <a:t>biology, </a:t>
            </a:r>
            <a:r>
              <a:rPr sz="2200" b="1" spc="-25" dirty="0">
                <a:latin typeface="Arial"/>
                <a:cs typeface="Arial"/>
              </a:rPr>
              <a:t>ecology, </a:t>
            </a:r>
            <a:r>
              <a:rPr sz="2200" b="1" dirty="0">
                <a:latin typeface="Arial"/>
                <a:cs typeface="Arial"/>
              </a:rPr>
              <a:t>planetary science, </a:t>
            </a:r>
            <a:r>
              <a:rPr sz="2200" b="1" spc="-20" dirty="0">
                <a:latin typeface="Arial"/>
                <a:cs typeface="Arial"/>
              </a:rPr>
              <a:t>geography,  </a:t>
            </a:r>
            <a:r>
              <a:rPr sz="2200" b="1" spc="-5" dirty="0">
                <a:latin typeface="Arial"/>
                <a:cs typeface="Arial"/>
              </a:rPr>
              <a:t>and </a:t>
            </a:r>
            <a:r>
              <a:rPr sz="2200" b="1" dirty="0">
                <a:latin typeface="Arial"/>
                <a:cs typeface="Arial"/>
              </a:rPr>
              <a:t>geology to investigate the possibility of </a:t>
            </a:r>
            <a:r>
              <a:rPr sz="2200" b="1" spc="-5" dirty="0">
                <a:latin typeface="Arial"/>
                <a:cs typeface="Arial"/>
              </a:rPr>
              <a:t>life </a:t>
            </a:r>
            <a:r>
              <a:rPr sz="2200" b="1" spc="5" dirty="0">
                <a:latin typeface="Arial"/>
                <a:cs typeface="Arial"/>
              </a:rPr>
              <a:t>on  </a:t>
            </a:r>
            <a:r>
              <a:rPr sz="2200" b="1" dirty="0">
                <a:latin typeface="Arial"/>
                <a:cs typeface="Arial"/>
              </a:rPr>
              <a:t>other worlds and help recognize biosphere that  </a:t>
            </a:r>
            <a:r>
              <a:rPr sz="2200" b="1" spc="-5" dirty="0">
                <a:latin typeface="Arial"/>
                <a:cs typeface="Arial"/>
              </a:rPr>
              <a:t>might be different from the biosphere on</a:t>
            </a:r>
            <a:r>
              <a:rPr sz="2200" b="1" spc="1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Earth.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635253"/>
            <a:ext cx="3429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1564005" algn="l"/>
                <a:tab pos="3180080" algn="l"/>
              </a:tabLst>
            </a:pPr>
            <a:r>
              <a:rPr sz="2400" spc="-5" dirty="0">
                <a:latin typeface="Arial"/>
                <a:cs typeface="Arial"/>
              </a:rPr>
              <a:t>Recent	adv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es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74363" y="635253"/>
            <a:ext cx="3594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76070" algn="l"/>
                <a:tab pos="2920365" algn="l"/>
              </a:tabLst>
            </a:pP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anetary	scie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have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3986" y="1001014"/>
            <a:ext cx="17379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assu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ptions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4059" y="1001014"/>
            <a:ext cx="36963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498600" algn="l"/>
                <a:tab pos="1597660" algn="l"/>
                <a:tab pos="2111375" algn="l"/>
                <a:tab pos="2760980" algn="l"/>
                <a:tab pos="3258820" algn="l"/>
              </a:tabLst>
            </a:pPr>
            <a:r>
              <a:rPr sz="2400" dirty="0">
                <a:latin typeface="Arial"/>
                <a:cs typeface="Arial"/>
              </a:rPr>
              <a:t>changed	fundamental  </a:t>
            </a:r>
            <a:r>
              <a:rPr sz="2400" spc="-5" dirty="0">
                <a:latin typeface="Arial"/>
                <a:cs typeface="Arial"/>
              </a:rPr>
              <a:t>possib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ity		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fe	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the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65090" y="1366773"/>
            <a:ext cx="1262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universe,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63436" y="1001014"/>
            <a:ext cx="16078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7470">
              <a:lnSpc>
                <a:spcPct val="100000"/>
              </a:lnSpc>
              <a:spcBef>
                <a:spcPts val="100"/>
              </a:spcBef>
              <a:tabLst>
                <a:tab pos="1170940" algn="l"/>
              </a:tabLst>
            </a:pPr>
            <a:r>
              <a:rPr sz="2400" dirty="0">
                <a:latin typeface="Arial"/>
                <a:cs typeface="Arial"/>
              </a:rPr>
              <a:t>ab</a:t>
            </a:r>
            <a:r>
              <a:rPr sz="2400" spc="-5" dirty="0">
                <a:latin typeface="Arial"/>
                <a:cs typeface="Arial"/>
              </a:rPr>
              <a:t>out</a:t>
            </a:r>
            <a:r>
              <a:rPr sz="2400" dirty="0">
                <a:latin typeface="Arial"/>
                <a:cs typeface="Arial"/>
              </a:rPr>
              <a:t>	the  </a:t>
            </a:r>
            <a:r>
              <a:rPr sz="2400" spc="-5" dirty="0">
                <a:latin typeface="Arial"/>
                <a:cs typeface="Arial"/>
              </a:rPr>
              <a:t>rais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	the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4059" y="1732229"/>
            <a:ext cx="703834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98600" algn="l"/>
                <a:tab pos="1936114" algn="l"/>
                <a:tab pos="3356610" algn="l"/>
                <a:tab pos="4352290" algn="l"/>
                <a:tab pos="5484495" algn="l"/>
                <a:tab pos="6363970" algn="l"/>
              </a:tabLst>
            </a:pPr>
            <a:r>
              <a:rPr sz="2400" dirty="0">
                <a:latin typeface="Arial"/>
                <a:cs typeface="Arial"/>
              </a:rPr>
              <a:t>estimates	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h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ta</a:t>
            </a:r>
            <a:r>
              <a:rPr sz="2400" spc="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le	zo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es	around	other	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ta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search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extraterrestrial microbial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life.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4059" y="2906395"/>
            <a:ext cx="21920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extraterrestrially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9740" y="2540634"/>
            <a:ext cx="73113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320" marR="6985" indent="-274320" algn="r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74320" algn="l"/>
                <a:tab pos="1090930" algn="l"/>
                <a:tab pos="2708275" algn="l"/>
                <a:tab pos="3508375" algn="l"/>
                <a:tab pos="4766310" algn="l"/>
                <a:tab pos="5803900" algn="l"/>
                <a:tab pos="6656070" algn="l"/>
              </a:tabLst>
            </a:pP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-5" dirty="0">
                <a:latin typeface="Arial"/>
                <a:cs typeface="Arial"/>
              </a:rPr>
              <a:t>possibi</a:t>
            </a:r>
            <a:r>
              <a:rPr sz="2400" dirty="0">
                <a:latin typeface="Arial"/>
                <a:cs typeface="Arial"/>
              </a:rPr>
              <a:t>lity	that	</a:t>
            </a:r>
            <a:r>
              <a:rPr sz="2400" spc="-5" dirty="0">
                <a:latin typeface="Arial"/>
                <a:cs typeface="Arial"/>
              </a:rPr>
              <a:t>viruses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might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	exist</a:t>
            </a:r>
            <a:endParaRPr sz="2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tabLst>
                <a:tab pos="740410" algn="l"/>
                <a:tab pos="1665605" algn="l"/>
                <a:tab pos="3216910" algn="l"/>
                <a:tab pos="4338955" algn="l"/>
              </a:tabLst>
            </a:pPr>
            <a:r>
              <a:rPr sz="2400" spc="-10" dirty="0">
                <a:latin typeface="Arial"/>
                <a:cs typeface="Arial"/>
              </a:rPr>
              <a:t>ha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bee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propose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.	E</a:t>
            </a:r>
            <a:r>
              <a:rPr sz="2400" spc="-4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forts	to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715009" y="4487461"/>
          <a:ext cx="7073898" cy="7063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1175"/>
                <a:gridCol w="1424939"/>
                <a:gridCol w="789304"/>
                <a:gridCol w="3078480"/>
              </a:tblGrid>
              <a:tr h="353001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  <a:tabLst>
                          <a:tab pos="865505" algn="l"/>
                        </a:tabLst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the	Solar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655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System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2655"/>
                        </a:lnSpc>
                      </a:pPr>
                      <a:r>
                        <a:rPr sz="2400" spc="-10" dirty="0">
                          <a:latin typeface="Arial"/>
                          <a:cs typeface="Arial"/>
                        </a:rPr>
                        <a:t>in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2655"/>
                        </a:lnSpc>
                        <a:tabLst>
                          <a:tab pos="1170305" algn="l"/>
                          <a:tab pos="1831975" algn="l"/>
                        </a:tabLst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terms	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f	potential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53341">
                <a:tc>
                  <a:txBody>
                    <a:bodyPr/>
                    <a:lstStyle/>
                    <a:p>
                      <a:pPr marL="31750">
                        <a:lnSpc>
                          <a:spcPts val="268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habitability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68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and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ts val="268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the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680"/>
                        </a:lnSpc>
                        <a:tabLst>
                          <a:tab pos="2087880" algn="l"/>
                        </a:tabLst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ssibi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ity	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of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459740" y="3271850"/>
            <a:ext cx="7311390" cy="2663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discover </a:t>
            </a:r>
            <a:r>
              <a:rPr sz="2400" dirty="0">
                <a:latin typeface="Arial"/>
                <a:cs typeface="Arial"/>
              </a:rPr>
              <a:t>life </a:t>
            </a:r>
            <a:r>
              <a:rPr sz="2400" spc="-5" dirty="0">
                <a:latin typeface="Arial"/>
                <a:cs typeface="Arial"/>
              </a:rPr>
              <a:t>on </a:t>
            </a:r>
            <a:r>
              <a:rPr sz="2400" dirty="0">
                <a:latin typeface="Arial"/>
                <a:cs typeface="Arial"/>
              </a:rPr>
              <a:t>Mars, </a:t>
            </a:r>
            <a:r>
              <a:rPr sz="2400" spc="-5" dirty="0">
                <a:latin typeface="Arial"/>
                <a:cs typeface="Arial"/>
              </a:rPr>
              <a:t>either </a:t>
            </a:r>
            <a:r>
              <a:rPr sz="2400" dirty="0">
                <a:latin typeface="Arial"/>
                <a:cs typeface="Arial"/>
              </a:rPr>
              <a:t>currently </a:t>
            </a:r>
            <a:r>
              <a:rPr sz="2400" spc="-5" dirty="0">
                <a:latin typeface="Arial"/>
                <a:cs typeface="Arial"/>
              </a:rPr>
              <a:t>or in the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past,</a:t>
            </a:r>
            <a:endParaRPr sz="24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is an active area of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research.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Europa</a:t>
            </a:r>
            <a:r>
              <a:rPr sz="2400" b="1" spc="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has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emerged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as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one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top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locations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>
              <a:latin typeface="Times New Roman"/>
              <a:cs typeface="Times New Roman"/>
            </a:endParaRPr>
          </a:p>
          <a:p>
            <a:pPr marL="286385" marR="8255">
              <a:lnSpc>
                <a:spcPct val="100000"/>
              </a:lnSpc>
              <a:tabLst>
                <a:tab pos="1411605" algn="l"/>
                <a:tab pos="3502660" algn="l"/>
                <a:tab pos="4033520" algn="l"/>
                <a:tab pos="4684395" algn="l"/>
                <a:tab pos="5080635" algn="l"/>
                <a:tab pos="5645785" algn="l"/>
                <a:tab pos="7040880" algn="l"/>
              </a:tabLst>
            </a:pPr>
            <a:r>
              <a:rPr sz="2400" spc="-5" dirty="0">
                <a:latin typeface="Arial"/>
                <a:cs typeface="Arial"/>
              </a:rPr>
              <a:t>hosting	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ater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es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rial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fe	</a:t>
            </a:r>
            <a:r>
              <a:rPr sz="2400" spc="-5" dirty="0">
                <a:latin typeface="Arial"/>
                <a:cs typeface="Arial"/>
              </a:rPr>
              <a:t>due</a:t>
            </a:r>
            <a:r>
              <a:rPr sz="2400" dirty="0">
                <a:latin typeface="Arial"/>
                <a:cs typeface="Arial"/>
              </a:rPr>
              <a:t>	to	the	</a:t>
            </a:r>
            <a:r>
              <a:rPr sz="2400" spc="-5" dirty="0">
                <a:latin typeface="Arial"/>
                <a:cs typeface="Arial"/>
              </a:rPr>
              <a:t>presence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of  liquid water (somewhat an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ocean).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1777552"/>
            <a:ext cx="7124065" cy="245046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7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spc="-45" dirty="0">
                <a:latin typeface="Arial"/>
                <a:cs typeface="Arial"/>
              </a:rPr>
              <a:t>Two </a:t>
            </a:r>
            <a:r>
              <a:rPr sz="2400" dirty="0">
                <a:latin typeface="Arial"/>
                <a:cs typeface="Arial"/>
              </a:rPr>
              <a:t>methods for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surviving</a:t>
            </a:r>
            <a:endParaRPr sz="2400">
              <a:latin typeface="Arial"/>
              <a:cs typeface="Arial"/>
            </a:endParaRPr>
          </a:p>
          <a:p>
            <a:pPr marL="759460" marR="168910" lvl="1" indent="-457834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83333"/>
              <a:buAutoNum type="arabicPeriod"/>
              <a:tabLst>
                <a:tab pos="759460" algn="l"/>
                <a:tab pos="760095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cell will be having a unique cellular  machinery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works best in alkaline range </a:t>
            </a:r>
            <a:r>
              <a:rPr sz="2400" dirty="0">
                <a:latin typeface="Arial"/>
                <a:cs typeface="Arial"/>
              </a:rPr>
              <a:t>of  </a:t>
            </a:r>
            <a:r>
              <a:rPr sz="2400" spc="-5" dirty="0">
                <a:latin typeface="Arial"/>
                <a:cs typeface="Arial"/>
              </a:rPr>
              <a:t>pH.</a:t>
            </a:r>
            <a:endParaRPr sz="2400">
              <a:latin typeface="Arial"/>
              <a:cs typeface="Arial"/>
            </a:endParaRPr>
          </a:p>
          <a:p>
            <a:pPr marL="759460" lvl="1" indent="-45847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87500"/>
              <a:buAutoNum type="arabicPeriod"/>
              <a:tabLst>
                <a:tab pos="759460" algn="l"/>
                <a:tab pos="760095" algn="l"/>
              </a:tabLst>
            </a:pPr>
            <a:r>
              <a:rPr sz="2400" spc="-5" dirty="0">
                <a:latin typeface="Arial"/>
                <a:cs typeface="Arial"/>
              </a:rPr>
              <a:t>The cell will have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acidify </a:t>
            </a:r>
            <a:r>
              <a:rPr sz="2400" dirty="0">
                <a:latin typeface="Arial"/>
                <a:cs typeface="Arial"/>
              </a:rPr>
              <a:t>the cytosol to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nullify</a:t>
            </a:r>
            <a:endParaRPr sz="2400">
              <a:latin typeface="Arial"/>
              <a:cs typeface="Arial"/>
            </a:endParaRPr>
          </a:p>
          <a:p>
            <a:pPr marL="75946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effect </a:t>
            </a:r>
            <a:r>
              <a:rPr sz="2400" dirty="0">
                <a:latin typeface="Arial"/>
                <a:cs typeface="Arial"/>
              </a:rPr>
              <a:t>of the </a:t>
            </a:r>
            <a:r>
              <a:rPr sz="2400" spc="-5" dirty="0">
                <a:latin typeface="Arial"/>
                <a:cs typeface="Arial"/>
              </a:rPr>
              <a:t>high pH outside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cell.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40" y="1016253"/>
            <a:ext cx="7374255" cy="5010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025" marR="45085" indent="-28956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27660" algn="l"/>
              </a:tabLst>
            </a:pPr>
            <a:r>
              <a:rPr sz="2400" dirty="0">
                <a:latin typeface="Arial"/>
                <a:cs typeface="Arial"/>
              </a:rPr>
              <a:t>Experimental </a:t>
            </a:r>
            <a:r>
              <a:rPr sz="2400" spc="-5" dirty="0">
                <a:latin typeface="Arial"/>
                <a:cs typeface="Arial"/>
              </a:rPr>
              <a:t>studies revealed </a:t>
            </a:r>
            <a:r>
              <a:rPr sz="2400" dirty="0">
                <a:latin typeface="Arial"/>
                <a:cs typeface="Arial"/>
              </a:rPr>
              <a:t>that the cytosolic  enzymes </a:t>
            </a:r>
            <a:r>
              <a:rPr sz="2400" spc="-5" dirty="0">
                <a:latin typeface="Arial"/>
                <a:cs typeface="Arial"/>
              </a:rPr>
              <a:t>of alkaliphiles functions </a:t>
            </a:r>
            <a:r>
              <a:rPr sz="2400" dirty="0">
                <a:latin typeface="Arial"/>
                <a:cs typeface="Arial"/>
              </a:rPr>
              <a:t>best </a:t>
            </a:r>
            <a:r>
              <a:rPr sz="2400" spc="-5" dirty="0">
                <a:latin typeface="Arial"/>
                <a:cs typeface="Arial"/>
              </a:rPr>
              <a:t>in a neutral  pH </a:t>
            </a:r>
            <a:r>
              <a:rPr sz="2400" dirty="0">
                <a:latin typeface="Arial"/>
                <a:cs typeface="Arial"/>
              </a:rPr>
              <a:t>range </a:t>
            </a:r>
            <a:r>
              <a:rPr sz="2400" spc="-5" dirty="0">
                <a:latin typeface="Arial"/>
                <a:cs typeface="Arial"/>
              </a:rPr>
              <a:t>(7.5-8.5).</a:t>
            </a:r>
            <a:endParaRPr sz="2400">
              <a:latin typeface="Arial"/>
              <a:cs typeface="Arial"/>
            </a:endParaRPr>
          </a:p>
          <a:p>
            <a:pPr marL="327025" marR="42545" indent="-28956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27660" algn="l"/>
              </a:tabLst>
            </a:pPr>
            <a:r>
              <a:rPr sz="2400" dirty="0">
                <a:latin typeface="Arial"/>
                <a:cs typeface="Arial"/>
              </a:rPr>
              <a:t>This </a:t>
            </a:r>
            <a:r>
              <a:rPr sz="2400" spc="-5" dirty="0">
                <a:latin typeface="Arial"/>
                <a:cs typeface="Arial"/>
              </a:rPr>
              <a:t>shows </a:t>
            </a:r>
            <a:r>
              <a:rPr sz="2400" dirty="0">
                <a:latin typeface="Arial"/>
                <a:cs typeface="Arial"/>
              </a:rPr>
              <a:t>that for </a:t>
            </a:r>
            <a:r>
              <a:rPr sz="2400" spc="-5" dirty="0">
                <a:latin typeface="Arial"/>
                <a:cs typeface="Arial"/>
              </a:rPr>
              <a:t>surviving in </a:t>
            </a:r>
            <a:r>
              <a:rPr sz="2400" dirty="0">
                <a:latin typeface="Arial"/>
                <a:cs typeface="Arial"/>
              </a:rPr>
              <a:t>highly alkaline </a:t>
            </a:r>
            <a:r>
              <a:rPr sz="2400" spc="-10" dirty="0">
                <a:latin typeface="Arial"/>
                <a:cs typeface="Arial"/>
              </a:rPr>
              <a:t>pH,  </a:t>
            </a:r>
            <a:r>
              <a:rPr sz="2400" spc="-5" dirty="0">
                <a:latin typeface="Arial"/>
                <a:cs typeface="Arial"/>
              </a:rPr>
              <a:t>the cell </a:t>
            </a:r>
            <a:r>
              <a:rPr sz="2400" dirty="0">
                <a:latin typeface="Arial"/>
                <a:cs typeface="Arial"/>
              </a:rPr>
              <a:t>must </a:t>
            </a:r>
            <a:r>
              <a:rPr sz="2400" spc="-5" dirty="0">
                <a:latin typeface="Arial"/>
                <a:cs typeface="Arial"/>
              </a:rPr>
              <a:t>have some pH </a:t>
            </a:r>
            <a:r>
              <a:rPr sz="2400" dirty="0">
                <a:latin typeface="Arial"/>
                <a:cs typeface="Arial"/>
              </a:rPr>
              <a:t>regulatory </a:t>
            </a:r>
            <a:r>
              <a:rPr sz="2400" spc="-5" dirty="0">
                <a:latin typeface="Arial"/>
                <a:cs typeface="Arial"/>
              </a:rPr>
              <a:t>mechanism  </a:t>
            </a:r>
            <a:r>
              <a:rPr sz="2400" dirty="0">
                <a:latin typeface="Arial"/>
                <a:cs typeface="Arial"/>
              </a:rPr>
              <a:t>to protect </a:t>
            </a:r>
            <a:r>
              <a:rPr sz="2400" spc="-5" dirty="0">
                <a:latin typeface="Arial"/>
                <a:cs typeface="Arial"/>
              </a:rPr>
              <a:t>the plasma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membrane.</a:t>
            </a:r>
            <a:endParaRPr sz="2400">
              <a:latin typeface="Arial"/>
              <a:cs typeface="Arial"/>
            </a:endParaRPr>
          </a:p>
          <a:p>
            <a:pPr marL="327025" marR="42545" indent="-28956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27660" algn="l"/>
              </a:tabLst>
            </a:pP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mechanism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that the </a:t>
            </a:r>
            <a:r>
              <a:rPr sz="2400" spc="-5" dirty="0">
                <a:latin typeface="Arial"/>
                <a:cs typeface="Arial"/>
              </a:rPr>
              <a:t>cell </a:t>
            </a:r>
            <a:r>
              <a:rPr sz="2400" dirty="0">
                <a:latin typeface="Arial"/>
                <a:cs typeface="Arial"/>
              </a:rPr>
              <a:t>wall </a:t>
            </a:r>
            <a:r>
              <a:rPr sz="2400" spc="-5" dirty="0">
                <a:latin typeface="Arial"/>
                <a:cs typeface="Arial"/>
              </a:rPr>
              <a:t>contains acidic  </a:t>
            </a:r>
            <a:r>
              <a:rPr sz="2400" dirty="0">
                <a:latin typeface="Arial"/>
                <a:cs typeface="Arial"/>
              </a:rPr>
              <a:t>polymers </a:t>
            </a:r>
            <a:r>
              <a:rPr sz="2400" spc="-5" dirty="0">
                <a:latin typeface="Arial"/>
                <a:cs typeface="Arial"/>
              </a:rPr>
              <a:t>composed of residues such </a:t>
            </a:r>
            <a:r>
              <a:rPr sz="2400" spc="-10" dirty="0">
                <a:latin typeface="Arial"/>
                <a:cs typeface="Arial"/>
              </a:rPr>
              <a:t>as  </a:t>
            </a:r>
            <a:r>
              <a:rPr sz="2400" b="1" dirty="0">
                <a:latin typeface="Arial"/>
                <a:cs typeface="Arial"/>
              </a:rPr>
              <a:t>galacturonic </a:t>
            </a:r>
            <a:r>
              <a:rPr sz="2400" b="1" spc="-5" dirty="0">
                <a:latin typeface="Arial"/>
                <a:cs typeface="Arial"/>
              </a:rPr>
              <a:t>acid, gluconic acid, glutamic acid,  </a:t>
            </a:r>
            <a:r>
              <a:rPr sz="2400" b="1" dirty="0">
                <a:latin typeface="Arial"/>
                <a:cs typeface="Arial"/>
              </a:rPr>
              <a:t>aspartic </a:t>
            </a:r>
            <a:r>
              <a:rPr sz="2400" b="1" spc="-5" dirty="0">
                <a:latin typeface="Arial"/>
                <a:cs typeface="Arial"/>
              </a:rPr>
              <a:t>acid, and phosphoric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acid.</a:t>
            </a:r>
            <a:endParaRPr sz="2400">
              <a:latin typeface="Arial"/>
              <a:cs typeface="Arial"/>
            </a:endParaRPr>
          </a:p>
          <a:p>
            <a:pPr marL="327025" marR="43180" indent="-28956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27660" algn="l"/>
              </a:tabLst>
            </a:pPr>
            <a:r>
              <a:rPr sz="2400" dirty="0">
                <a:latin typeface="Arial"/>
                <a:cs typeface="Arial"/>
              </a:rPr>
              <a:t>This protects the </a:t>
            </a:r>
            <a:r>
              <a:rPr sz="2400" spc="-5" dirty="0">
                <a:latin typeface="Arial"/>
                <a:cs typeface="Arial"/>
              </a:rPr>
              <a:t>PM by preventing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entry </a:t>
            </a:r>
            <a:r>
              <a:rPr sz="2400" spc="-20" dirty="0">
                <a:latin typeface="Arial"/>
                <a:cs typeface="Arial"/>
              </a:rPr>
              <a:t>of  </a:t>
            </a:r>
            <a:r>
              <a:rPr sz="2400" dirty="0">
                <a:latin typeface="Arial"/>
                <a:cs typeface="Arial"/>
              </a:rPr>
              <a:t>hydroxide </a:t>
            </a:r>
            <a:r>
              <a:rPr sz="2400" spc="-5" dirty="0">
                <a:latin typeface="Arial"/>
                <a:cs typeface="Arial"/>
              </a:rPr>
              <a:t>ions and </a:t>
            </a:r>
            <a:r>
              <a:rPr sz="2400" dirty="0">
                <a:latin typeface="Arial"/>
                <a:cs typeface="Arial"/>
              </a:rPr>
              <a:t>allowing the entry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b="1" spc="-10" dirty="0">
                <a:latin typeface="Arial"/>
                <a:cs typeface="Arial"/>
              </a:rPr>
              <a:t>odium  </a:t>
            </a:r>
            <a:r>
              <a:rPr sz="2400" b="1" spc="-5" dirty="0">
                <a:latin typeface="Arial"/>
                <a:cs typeface="Arial"/>
              </a:rPr>
              <a:t>(Na</a:t>
            </a:r>
            <a:r>
              <a:rPr sz="2400" b="1" spc="-7" baseline="34722" dirty="0">
                <a:latin typeface="Arial"/>
                <a:cs typeface="Arial"/>
              </a:rPr>
              <a:t>+</a:t>
            </a:r>
            <a:r>
              <a:rPr sz="2400" b="1" spc="-5" dirty="0">
                <a:latin typeface="Arial"/>
                <a:cs typeface="Arial"/>
              </a:rPr>
              <a:t>) and hydronium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ions(H</a:t>
            </a:r>
            <a:r>
              <a:rPr sz="2400" b="1" spc="-7" baseline="24305" dirty="0">
                <a:latin typeface="Arial"/>
                <a:cs typeface="Arial"/>
              </a:rPr>
              <a:t>+</a:t>
            </a:r>
            <a:r>
              <a:rPr sz="2400" b="1" spc="-5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63854"/>
            <a:ext cx="18224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XER</a:t>
            </a:r>
            <a:r>
              <a:rPr sz="2200" u="heavy" spc="-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O</a:t>
            </a:r>
            <a:r>
              <a:rPr sz="22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PHILES</a:t>
            </a:r>
            <a:endParaRPr sz="2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6890" y="1314452"/>
          <a:ext cx="7347583" cy="6468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4975"/>
                <a:gridCol w="1925954"/>
                <a:gridCol w="1631950"/>
                <a:gridCol w="814704"/>
              </a:tblGrid>
              <a:tr h="323427">
                <a:tc>
                  <a:txBody>
                    <a:bodyPr/>
                    <a:lstStyle/>
                    <a:p>
                      <a:pPr marL="306070" indent="-274320">
                        <a:lnSpc>
                          <a:spcPts val="2430"/>
                        </a:lnSpc>
                        <a:buClr>
                          <a:srgbClr val="FD8537"/>
                        </a:buClr>
                        <a:buSzPct val="68181"/>
                        <a:buFont typeface="Wingdings"/>
                        <a:buChar char=""/>
                        <a:tabLst>
                          <a:tab pos="306070" algn="l"/>
                          <a:tab pos="715645" algn="l"/>
                          <a:tab pos="2200275" algn="l"/>
                        </a:tabLst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A	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xerophile	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(from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430"/>
                        </a:lnSpc>
                        <a:tabLst>
                          <a:tab pos="1121410" algn="l"/>
                        </a:tabLst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Greek	</a:t>
                      </a:r>
                      <a:r>
                        <a:rPr sz="2200" i="1" spc="-5" dirty="0">
                          <a:latin typeface="Arial"/>
                          <a:cs typeface="Arial"/>
                        </a:rPr>
                        <a:t>xēros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430"/>
                        </a:lnSpc>
                        <a:tabLst>
                          <a:tab pos="319405" algn="l"/>
                        </a:tabLst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,	meaning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43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"dry",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23427">
                <a:tc>
                  <a:txBody>
                    <a:bodyPr/>
                    <a:lstStyle/>
                    <a:p>
                      <a:pPr marL="305435">
                        <a:lnSpc>
                          <a:spcPts val="2445"/>
                        </a:lnSpc>
                        <a:tabLst>
                          <a:tab pos="1612265" algn="l"/>
                        </a:tabLst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and	</a:t>
                      </a:r>
                      <a:r>
                        <a:rPr sz="2200" i="1" dirty="0">
                          <a:latin typeface="Arial"/>
                          <a:cs typeface="Arial"/>
                        </a:rPr>
                        <a:t>philos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,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ts val="2445"/>
                        </a:lnSpc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meaning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2445"/>
                        </a:lnSpc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"loving"),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445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97840" y="1945589"/>
            <a:ext cx="7385050" cy="4095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4485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an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extremophilic</a:t>
            </a:r>
            <a:r>
              <a:rPr sz="2200" spc="13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organism</a:t>
            </a:r>
            <a:r>
              <a:rPr sz="2200" spc="114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that</a:t>
            </a:r>
            <a:r>
              <a:rPr sz="2200" spc="1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can</a:t>
            </a:r>
            <a:r>
              <a:rPr sz="2200" spc="1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grow</a:t>
            </a:r>
            <a:r>
              <a:rPr sz="2200" spc="1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and</a:t>
            </a:r>
            <a:r>
              <a:rPr sz="2200" spc="1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reproduce</a:t>
            </a:r>
            <a:endParaRPr sz="2200">
              <a:latin typeface="Arial"/>
              <a:cs typeface="Arial"/>
            </a:endParaRPr>
          </a:p>
          <a:p>
            <a:pPr marL="324485" algn="just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Arial"/>
                <a:cs typeface="Arial"/>
              </a:rPr>
              <a:t>in conditions with a </a:t>
            </a:r>
            <a:r>
              <a:rPr sz="2200" b="1" spc="-5" dirty="0">
                <a:latin typeface="Arial"/>
                <a:cs typeface="Arial"/>
              </a:rPr>
              <a:t>low availability of</a:t>
            </a:r>
            <a:r>
              <a:rPr sz="2200" b="1" spc="105" dirty="0">
                <a:latin typeface="Arial"/>
                <a:cs typeface="Arial"/>
              </a:rPr>
              <a:t> </a:t>
            </a:r>
            <a:r>
              <a:rPr sz="2200" b="1" spc="-20" dirty="0">
                <a:latin typeface="Arial"/>
                <a:cs typeface="Arial"/>
              </a:rPr>
              <a:t>water.</a:t>
            </a:r>
            <a:endParaRPr sz="2200">
              <a:latin typeface="Arial"/>
              <a:cs typeface="Arial"/>
            </a:endParaRPr>
          </a:p>
          <a:p>
            <a:pPr marL="324485" marR="4318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325120" algn="l"/>
              </a:tabLst>
            </a:pPr>
            <a:r>
              <a:rPr sz="2200" b="1" spc="-20" dirty="0">
                <a:latin typeface="Arial"/>
                <a:cs typeface="Arial"/>
              </a:rPr>
              <a:t>Water </a:t>
            </a:r>
            <a:r>
              <a:rPr sz="2200" b="1" dirty="0">
                <a:latin typeface="Arial"/>
                <a:cs typeface="Arial"/>
              </a:rPr>
              <a:t>activity </a:t>
            </a:r>
            <a:r>
              <a:rPr sz="2200" b="1" spc="5" dirty="0">
                <a:latin typeface="Arial"/>
                <a:cs typeface="Arial"/>
              </a:rPr>
              <a:t>(a</a:t>
            </a:r>
            <a:r>
              <a:rPr sz="2175" b="1" spc="7" baseline="-21072" dirty="0">
                <a:latin typeface="Arial"/>
                <a:cs typeface="Arial"/>
              </a:rPr>
              <a:t>w</a:t>
            </a:r>
            <a:r>
              <a:rPr sz="2200" b="1" spc="5" dirty="0">
                <a:latin typeface="Arial"/>
                <a:cs typeface="Arial"/>
              </a:rPr>
              <a:t>) </a:t>
            </a:r>
            <a:r>
              <a:rPr sz="2200" spc="-5" dirty="0">
                <a:latin typeface="Arial"/>
                <a:cs typeface="Arial"/>
              </a:rPr>
              <a:t>is a measure </a:t>
            </a:r>
            <a:r>
              <a:rPr sz="2200" dirty="0">
                <a:latin typeface="Arial"/>
                <a:cs typeface="Arial"/>
              </a:rPr>
              <a:t>of </a:t>
            </a:r>
            <a:r>
              <a:rPr sz="2200" spc="-5" dirty="0">
                <a:latin typeface="Arial"/>
                <a:cs typeface="Arial"/>
              </a:rPr>
              <a:t>the amount of </a:t>
            </a:r>
            <a:r>
              <a:rPr sz="2200" dirty="0">
                <a:latin typeface="Arial"/>
                <a:cs typeface="Arial"/>
              </a:rPr>
              <a:t>water  </a:t>
            </a:r>
            <a:r>
              <a:rPr sz="2200" spc="-5" dirty="0">
                <a:latin typeface="Arial"/>
                <a:cs typeface="Arial"/>
              </a:rPr>
              <a:t>within a substrate an organism can use to support  sexual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growth.</a:t>
            </a:r>
            <a:endParaRPr sz="2200">
              <a:latin typeface="Arial"/>
              <a:cs typeface="Arial"/>
            </a:endParaRPr>
          </a:p>
          <a:p>
            <a:pPr marL="323215" marR="41275" indent="-27305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323850" algn="l"/>
              </a:tabLst>
            </a:pPr>
            <a:r>
              <a:rPr sz="2200" spc="-5" dirty="0">
                <a:latin typeface="Arial"/>
                <a:cs typeface="Arial"/>
              </a:rPr>
              <a:t>Xerophiles are often </a:t>
            </a:r>
            <a:r>
              <a:rPr sz="2200" dirty="0">
                <a:latin typeface="Arial"/>
                <a:cs typeface="Arial"/>
              </a:rPr>
              <a:t>said </a:t>
            </a:r>
            <a:r>
              <a:rPr sz="2200" spc="-5" dirty="0">
                <a:latin typeface="Arial"/>
                <a:cs typeface="Arial"/>
              </a:rPr>
              <a:t>to be "</a:t>
            </a:r>
            <a:r>
              <a:rPr sz="2200" b="1" spc="-5" dirty="0">
                <a:latin typeface="Arial"/>
                <a:cs typeface="Arial"/>
              </a:rPr>
              <a:t>xerotolerant</a:t>
            </a:r>
            <a:r>
              <a:rPr sz="2200" spc="-5" dirty="0">
                <a:latin typeface="Arial"/>
                <a:cs typeface="Arial"/>
              </a:rPr>
              <a:t>", meaning  tolerant of dry </a:t>
            </a:r>
            <a:r>
              <a:rPr sz="2200" dirty="0">
                <a:latin typeface="Arial"/>
                <a:cs typeface="Arial"/>
              </a:rPr>
              <a:t>conditions. </a:t>
            </a:r>
            <a:r>
              <a:rPr sz="2200" spc="-5" dirty="0">
                <a:latin typeface="Arial"/>
                <a:cs typeface="Arial"/>
              </a:rPr>
              <a:t>They can survive in  environments with water activity below</a:t>
            </a:r>
            <a:r>
              <a:rPr sz="2200" spc="1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0.8.</a:t>
            </a:r>
            <a:endParaRPr sz="2200">
              <a:latin typeface="Arial"/>
              <a:cs typeface="Arial"/>
            </a:endParaRPr>
          </a:p>
          <a:p>
            <a:pPr marL="32512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325120" algn="l"/>
              </a:tabLst>
            </a:pPr>
            <a:r>
              <a:rPr sz="2200" b="1" spc="-5" dirty="0">
                <a:latin typeface="Arial"/>
                <a:cs typeface="Arial"/>
              </a:rPr>
              <a:t>Endoliths and halophiles </a:t>
            </a:r>
            <a:r>
              <a:rPr sz="2200" spc="-5" dirty="0">
                <a:latin typeface="Arial"/>
                <a:cs typeface="Arial"/>
              </a:rPr>
              <a:t>are often</a:t>
            </a:r>
            <a:r>
              <a:rPr sz="2200" spc="1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xerotolerant.</a:t>
            </a:r>
            <a:endParaRPr sz="2200">
              <a:latin typeface="Arial"/>
              <a:cs typeface="Arial"/>
            </a:endParaRPr>
          </a:p>
          <a:p>
            <a:pPr marL="325120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325120" algn="l"/>
              </a:tabLst>
            </a:pPr>
            <a:r>
              <a:rPr sz="2200" spc="-5" dirty="0">
                <a:latin typeface="Arial"/>
                <a:cs typeface="Arial"/>
              </a:rPr>
              <a:t>Eg: many molds </a:t>
            </a:r>
            <a:r>
              <a:rPr sz="2200" dirty="0">
                <a:latin typeface="Arial"/>
                <a:cs typeface="Arial"/>
              </a:rPr>
              <a:t>and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yeast,</a:t>
            </a:r>
            <a:endParaRPr sz="2200">
              <a:latin typeface="Arial"/>
              <a:cs typeface="Arial"/>
            </a:endParaRPr>
          </a:p>
          <a:p>
            <a:pPr marL="402590" algn="just">
              <a:lnSpc>
                <a:spcPct val="100000"/>
              </a:lnSpc>
              <a:spcBef>
                <a:spcPts val="600"/>
              </a:spcBef>
            </a:pPr>
            <a:r>
              <a:rPr sz="2200" b="1" i="1" spc="-5" dirty="0">
                <a:solidFill>
                  <a:srgbClr val="B32C16"/>
                </a:solidFill>
                <a:latin typeface="Arial"/>
                <a:cs typeface="Arial"/>
              </a:rPr>
              <a:t>Trichosporonoides</a:t>
            </a:r>
            <a:r>
              <a:rPr sz="2200" b="1" i="1" spc="30" dirty="0">
                <a:solidFill>
                  <a:srgbClr val="B32C16"/>
                </a:solidFill>
                <a:latin typeface="Arial"/>
                <a:cs typeface="Arial"/>
              </a:rPr>
              <a:t> </a:t>
            </a:r>
            <a:r>
              <a:rPr sz="2200" b="1" i="1" spc="-5" dirty="0">
                <a:solidFill>
                  <a:srgbClr val="B32C16"/>
                </a:solidFill>
                <a:latin typeface="Arial"/>
                <a:cs typeface="Arial"/>
              </a:rPr>
              <a:t>nigrescens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256743"/>
            <a:ext cx="19881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H</a:t>
            </a:r>
            <a:r>
              <a:rPr sz="2400" u="heavy" spc="-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A</a:t>
            </a:r>
            <a:r>
              <a:rPr sz="24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LO</a:t>
            </a:r>
            <a:r>
              <a:rPr sz="2400" u="heavy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P</a:t>
            </a:r>
            <a:r>
              <a:rPr sz="24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HIL</a:t>
            </a:r>
            <a:r>
              <a:rPr sz="2400" u="heavy" spc="-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</a:t>
            </a:r>
            <a:r>
              <a:rPr sz="24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83540" y="994917"/>
            <a:ext cx="7997190" cy="494601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86385" marR="5080" indent="-274320" algn="just">
              <a:lnSpc>
                <a:spcPts val="2300"/>
              </a:lnSpc>
              <a:spcBef>
                <a:spcPts val="66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This group comprises microorganisms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can thrive </a:t>
            </a:r>
            <a:r>
              <a:rPr sz="2400" spc="-10" dirty="0">
                <a:latin typeface="Arial"/>
                <a:cs typeface="Arial"/>
              </a:rPr>
              <a:t>in  </a:t>
            </a:r>
            <a:r>
              <a:rPr sz="2400" spc="-5" dirty="0">
                <a:latin typeface="Arial"/>
                <a:cs typeface="Arial"/>
              </a:rPr>
              <a:t>high </a:t>
            </a:r>
            <a:r>
              <a:rPr sz="2400" dirty="0">
                <a:latin typeface="Arial"/>
                <a:cs typeface="Arial"/>
              </a:rPr>
              <a:t>salty environments </a:t>
            </a:r>
            <a:r>
              <a:rPr sz="2400" spc="-5" dirty="0">
                <a:latin typeface="Arial"/>
                <a:cs typeface="Arial"/>
              </a:rPr>
              <a:t>such as The Great Salt Lake  and Dead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Sea.</a:t>
            </a:r>
            <a:endParaRPr sz="240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spcBef>
                <a:spcPts val="5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Most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halophiles belong </a:t>
            </a:r>
            <a:r>
              <a:rPr sz="2400" dirty="0">
                <a:latin typeface="Arial"/>
                <a:cs typeface="Arial"/>
              </a:rPr>
              <a:t>to the </a:t>
            </a:r>
            <a:r>
              <a:rPr sz="2400" spc="-5" dirty="0">
                <a:latin typeface="Arial"/>
                <a:cs typeface="Arial"/>
              </a:rPr>
              <a:t>Domain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Archae.</a:t>
            </a:r>
            <a:endParaRPr sz="240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spcBef>
                <a:spcPts val="3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Eg: </a:t>
            </a:r>
            <a:r>
              <a:rPr sz="2400" b="1" i="1" spc="-5" dirty="0">
                <a:latin typeface="Arial"/>
                <a:cs typeface="Arial"/>
              </a:rPr>
              <a:t>Salinibacter</a:t>
            </a:r>
            <a:r>
              <a:rPr sz="2400" b="1" i="1" spc="-10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ruber</a:t>
            </a:r>
            <a:endParaRPr sz="2400">
              <a:latin typeface="Arial"/>
              <a:cs typeface="Arial"/>
            </a:endParaRPr>
          </a:p>
          <a:p>
            <a:pPr marL="286385" marR="6350" indent="-274320" algn="just">
              <a:lnSpc>
                <a:spcPct val="8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There are eukaryotic </a:t>
            </a:r>
            <a:r>
              <a:rPr sz="2400" dirty="0">
                <a:latin typeface="Arial"/>
                <a:cs typeface="Arial"/>
              </a:rPr>
              <a:t>halophiles </a:t>
            </a:r>
            <a:r>
              <a:rPr sz="2400" spc="-5" dirty="0">
                <a:latin typeface="Arial"/>
                <a:cs typeface="Arial"/>
              </a:rPr>
              <a:t>such as </a:t>
            </a:r>
            <a:r>
              <a:rPr sz="2400" b="1" i="1" spc="-5" dirty="0">
                <a:latin typeface="Arial"/>
                <a:cs typeface="Arial"/>
              </a:rPr>
              <a:t>Dunaliella  salina </a:t>
            </a:r>
            <a:r>
              <a:rPr sz="2400" spc="-5" dirty="0">
                <a:latin typeface="Arial"/>
                <a:cs typeface="Arial"/>
              </a:rPr>
              <a:t>(algae) and </a:t>
            </a:r>
            <a:r>
              <a:rPr sz="2400" b="1" i="1" spc="-10" dirty="0">
                <a:latin typeface="Arial"/>
                <a:cs typeface="Arial"/>
              </a:rPr>
              <a:t>Wallemia </a:t>
            </a:r>
            <a:r>
              <a:rPr sz="2400" b="1" i="1" spc="-5" dirty="0">
                <a:latin typeface="Arial"/>
                <a:cs typeface="Arial"/>
              </a:rPr>
              <a:t>icthyophaga</a:t>
            </a:r>
            <a:r>
              <a:rPr sz="2400" b="1" i="1" spc="55" dirty="0"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fungus).</a:t>
            </a:r>
            <a:endParaRPr sz="2400">
              <a:latin typeface="Arial"/>
              <a:cs typeface="Arial"/>
            </a:endParaRPr>
          </a:p>
          <a:p>
            <a:pPr marL="287020" indent="-274320" algn="just">
              <a:lnSpc>
                <a:spcPts val="2595"/>
              </a:lnSpc>
              <a:spcBef>
                <a:spcPts val="2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Extreme </a:t>
            </a:r>
            <a:r>
              <a:rPr sz="2400" dirty="0">
                <a:latin typeface="Arial"/>
                <a:cs typeface="Arial"/>
              </a:rPr>
              <a:t>halophiles/obligate halophiles-adapted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  <a:p>
            <a:pPr marL="286385" algn="just">
              <a:lnSpc>
                <a:spcPts val="2595"/>
              </a:lnSpc>
            </a:pPr>
            <a:r>
              <a:rPr sz="2400" spc="-5" dirty="0">
                <a:latin typeface="Arial"/>
                <a:cs typeface="Arial"/>
              </a:rPr>
              <a:t>survive high </a:t>
            </a:r>
            <a:r>
              <a:rPr sz="2400" dirty="0">
                <a:latin typeface="Arial"/>
                <a:cs typeface="Arial"/>
              </a:rPr>
              <a:t>salt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concentrations</a:t>
            </a:r>
            <a:endParaRPr sz="2400">
              <a:latin typeface="Arial"/>
              <a:cs typeface="Arial"/>
            </a:endParaRPr>
          </a:p>
          <a:p>
            <a:pPr marL="286385" marR="5080" indent="-274320" algn="just">
              <a:lnSpc>
                <a:spcPct val="8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Organisms from Dead Sea often </a:t>
            </a:r>
            <a:r>
              <a:rPr sz="2400" dirty="0">
                <a:latin typeface="Arial"/>
                <a:cs typeface="Arial"/>
              </a:rPr>
              <a:t>requires </a:t>
            </a:r>
            <a:r>
              <a:rPr sz="2400" spc="-5" dirty="0">
                <a:latin typeface="Arial"/>
                <a:cs typeface="Arial"/>
              </a:rPr>
              <a:t>nearly 33%  salt (sea water has only 3%), and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inoculating loop  </a:t>
            </a:r>
            <a:r>
              <a:rPr sz="2400" dirty="0">
                <a:latin typeface="Arial"/>
                <a:cs typeface="Arial"/>
              </a:rPr>
              <a:t>must </a:t>
            </a:r>
            <a:r>
              <a:rPr sz="2400" spc="-5" dirty="0">
                <a:latin typeface="Arial"/>
                <a:cs typeface="Arial"/>
              </a:rPr>
              <a:t>be </a:t>
            </a:r>
            <a:r>
              <a:rPr sz="2400" dirty="0">
                <a:latin typeface="Arial"/>
                <a:cs typeface="Arial"/>
              </a:rPr>
              <a:t>dipped in </a:t>
            </a:r>
            <a:r>
              <a:rPr sz="2400" spc="-5" dirty="0">
                <a:latin typeface="Arial"/>
                <a:cs typeface="Arial"/>
              </a:rPr>
              <a:t>a saturated </a:t>
            </a:r>
            <a:r>
              <a:rPr sz="2400" dirty="0">
                <a:latin typeface="Arial"/>
                <a:cs typeface="Arial"/>
              </a:rPr>
              <a:t>salt </a:t>
            </a:r>
            <a:r>
              <a:rPr sz="2400" spc="-5" dirty="0">
                <a:latin typeface="Arial"/>
                <a:cs typeface="Arial"/>
              </a:rPr>
              <a:t>solution </a:t>
            </a:r>
            <a:r>
              <a:rPr sz="2400" dirty="0">
                <a:latin typeface="Arial"/>
                <a:cs typeface="Arial"/>
              </a:rPr>
              <a:t>to isolate  them.</a:t>
            </a:r>
            <a:endParaRPr sz="2400">
              <a:latin typeface="Arial"/>
              <a:cs typeface="Arial"/>
            </a:endParaRPr>
          </a:p>
          <a:p>
            <a:pPr marL="286385" marR="7620" indent="-274320" algn="just">
              <a:lnSpc>
                <a:spcPct val="8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Microorganisms </a:t>
            </a:r>
            <a:r>
              <a:rPr sz="2400" spc="-5" dirty="0">
                <a:latin typeface="Arial"/>
                <a:cs typeface="Arial"/>
              </a:rPr>
              <a:t>live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such high </a:t>
            </a:r>
            <a:r>
              <a:rPr sz="2400" dirty="0">
                <a:latin typeface="Arial"/>
                <a:cs typeface="Arial"/>
              </a:rPr>
              <a:t>salinity </a:t>
            </a:r>
            <a:r>
              <a:rPr sz="2400" spc="-10" dirty="0">
                <a:latin typeface="Arial"/>
                <a:cs typeface="Arial"/>
              </a:rPr>
              <a:t>are </a:t>
            </a:r>
            <a:r>
              <a:rPr sz="2400" spc="-5" dirty="0">
                <a:latin typeface="Arial"/>
                <a:cs typeface="Arial"/>
              </a:rPr>
              <a:t>termed </a:t>
            </a:r>
            <a:r>
              <a:rPr sz="2400" spc="-10" dirty="0">
                <a:latin typeface="Arial"/>
                <a:cs typeface="Arial"/>
              </a:rPr>
              <a:t>as  </a:t>
            </a:r>
            <a:r>
              <a:rPr sz="2400" spc="-5" dirty="0">
                <a:latin typeface="Arial"/>
                <a:cs typeface="Arial"/>
              </a:rPr>
              <a:t>extreme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halophiles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35254"/>
            <a:ext cx="7889240" cy="565023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Mechanism</a:t>
            </a:r>
            <a:endParaRPr sz="2400">
              <a:latin typeface="Arial"/>
              <a:cs typeface="Arial"/>
            </a:endParaRPr>
          </a:p>
          <a:p>
            <a:pPr marL="12700" marR="652780" indent="15240">
              <a:lnSpc>
                <a:spcPts val="2590"/>
              </a:lnSpc>
              <a:spcBef>
                <a:spcPts val="640"/>
              </a:spcBef>
            </a:pPr>
            <a:r>
              <a:rPr sz="2400" spc="-5" dirty="0">
                <a:latin typeface="Arial"/>
                <a:cs typeface="Arial"/>
              </a:rPr>
              <a:t>Mainly employ </a:t>
            </a:r>
            <a:r>
              <a:rPr sz="2400" dirty="0">
                <a:latin typeface="Arial"/>
                <a:cs typeface="Arial"/>
              </a:rPr>
              <a:t>two </a:t>
            </a:r>
            <a:r>
              <a:rPr sz="2400" spc="-5" dirty="0">
                <a:latin typeface="Arial"/>
                <a:cs typeface="Arial"/>
              </a:rPr>
              <a:t>mechanism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prevent desiccation  through </a:t>
            </a:r>
            <a:r>
              <a:rPr sz="2400" dirty="0">
                <a:latin typeface="Arial"/>
                <a:cs typeface="Arial"/>
              </a:rPr>
              <a:t>osmosis.</a:t>
            </a:r>
            <a:endParaRPr sz="2400">
              <a:latin typeface="Arial"/>
              <a:cs typeface="Arial"/>
            </a:endParaRPr>
          </a:p>
          <a:p>
            <a:pPr marL="27305">
              <a:lnSpc>
                <a:spcPts val="2740"/>
              </a:lnSpc>
              <a:spcBef>
                <a:spcPts val="275"/>
              </a:spcBef>
            </a:pPr>
            <a:r>
              <a:rPr sz="2400" spc="-5" dirty="0">
                <a:latin typeface="Arial"/>
                <a:cs typeface="Arial"/>
              </a:rPr>
              <a:t>Both strategies work </a:t>
            </a:r>
            <a:r>
              <a:rPr sz="2400" dirty="0">
                <a:latin typeface="Arial"/>
                <a:cs typeface="Arial"/>
              </a:rPr>
              <a:t>by </a:t>
            </a:r>
            <a:r>
              <a:rPr sz="2400" spc="-5" dirty="0">
                <a:latin typeface="Arial"/>
                <a:cs typeface="Arial"/>
              </a:rPr>
              <a:t>increasing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osmotic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40"/>
              </a:lnSpc>
            </a:pPr>
            <a:r>
              <a:rPr sz="2400" spc="-5" dirty="0">
                <a:latin typeface="Arial"/>
                <a:cs typeface="Arial"/>
              </a:rPr>
              <a:t>concentration </a:t>
            </a:r>
            <a:r>
              <a:rPr sz="2400" dirty="0">
                <a:latin typeface="Arial"/>
                <a:cs typeface="Arial"/>
              </a:rPr>
              <a:t>of the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cell.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300">
              <a:latin typeface="Times New Roman"/>
              <a:cs typeface="Times New Roman"/>
            </a:endParaRPr>
          </a:p>
          <a:p>
            <a:pPr marL="12700" marR="5080">
              <a:lnSpc>
                <a:spcPct val="90000"/>
              </a:lnSpc>
            </a:pPr>
            <a:r>
              <a:rPr sz="2050" spc="-5" dirty="0">
                <a:latin typeface="Arial"/>
                <a:cs typeface="Arial"/>
              </a:rPr>
              <a:t>1.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first </a:t>
            </a:r>
            <a:r>
              <a:rPr sz="2400" spc="-5" dirty="0">
                <a:latin typeface="Arial"/>
                <a:cs typeface="Arial"/>
              </a:rPr>
              <a:t>method (followed </a:t>
            </a:r>
            <a:r>
              <a:rPr sz="2400" dirty="0">
                <a:latin typeface="Arial"/>
                <a:cs typeface="Arial"/>
              </a:rPr>
              <a:t>my most </a:t>
            </a:r>
            <a:r>
              <a:rPr sz="2400" spc="-5" dirty="0">
                <a:latin typeface="Arial"/>
                <a:cs typeface="Arial"/>
              </a:rPr>
              <a:t>halophiles including  bacteria, </a:t>
            </a:r>
            <a:r>
              <a:rPr sz="2400" dirty="0">
                <a:latin typeface="Arial"/>
                <a:cs typeface="Arial"/>
              </a:rPr>
              <a:t>archae etc) </a:t>
            </a:r>
            <a:r>
              <a:rPr sz="2400" spc="-5" dirty="0">
                <a:latin typeface="Arial"/>
                <a:cs typeface="Arial"/>
              </a:rPr>
              <a:t>organic compounds </a:t>
            </a:r>
            <a:r>
              <a:rPr sz="2400" dirty="0">
                <a:latin typeface="Arial"/>
                <a:cs typeface="Arial"/>
              </a:rPr>
              <a:t>are </a:t>
            </a:r>
            <a:r>
              <a:rPr sz="2400" spc="-5" dirty="0">
                <a:latin typeface="Arial"/>
                <a:cs typeface="Arial"/>
              </a:rPr>
              <a:t>accumulated  in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cytoplasm.</a:t>
            </a:r>
            <a:endParaRPr sz="2400">
              <a:latin typeface="Arial"/>
              <a:cs typeface="Arial"/>
            </a:endParaRPr>
          </a:p>
          <a:p>
            <a:pPr marL="12700" marR="461645">
              <a:lnSpc>
                <a:spcPts val="2590"/>
              </a:lnSpc>
              <a:spcBef>
                <a:spcPts val="640"/>
              </a:spcBef>
              <a:buSzPct val="64583"/>
              <a:buFont typeface="Wingdings"/>
              <a:buChar char=""/>
              <a:tabLst>
                <a:tab pos="203835" algn="l"/>
              </a:tabLst>
            </a:pPr>
            <a:r>
              <a:rPr sz="2400" spc="-5" dirty="0">
                <a:latin typeface="Arial"/>
                <a:cs typeface="Arial"/>
              </a:rPr>
              <a:t>They are known as </a:t>
            </a:r>
            <a:r>
              <a:rPr sz="2400" b="1" spc="-5" dirty="0">
                <a:latin typeface="Arial"/>
                <a:cs typeface="Arial"/>
              </a:rPr>
              <a:t>osmoprotectants or compatible  solutes.</a:t>
            </a:r>
            <a:endParaRPr sz="2400">
              <a:latin typeface="Arial"/>
              <a:cs typeface="Arial"/>
            </a:endParaRPr>
          </a:p>
          <a:p>
            <a:pPr marL="203200" indent="-191135">
              <a:lnSpc>
                <a:spcPct val="100000"/>
              </a:lnSpc>
              <a:spcBef>
                <a:spcPts val="275"/>
              </a:spcBef>
              <a:buSzPct val="64583"/>
              <a:buFont typeface="Wingdings"/>
              <a:buChar char=""/>
              <a:tabLst>
                <a:tab pos="203835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include </a:t>
            </a:r>
            <a:r>
              <a:rPr sz="2400" b="1" spc="-5" dirty="0">
                <a:latin typeface="Arial"/>
                <a:cs typeface="Arial"/>
              </a:rPr>
              <a:t>sugars, aminoacids, polyols, betaines</a:t>
            </a:r>
            <a:r>
              <a:rPr sz="2400" b="1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  <a:p>
            <a:pPr marL="12700" marR="479425" indent="15240">
              <a:lnSpc>
                <a:spcPts val="2590"/>
              </a:lnSpc>
              <a:spcBef>
                <a:spcPts val="645"/>
              </a:spcBef>
            </a:pPr>
            <a:r>
              <a:rPr sz="2400" spc="-5" dirty="0">
                <a:latin typeface="Arial"/>
                <a:cs typeface="Arial"/>
              </a:rPr>
              <a:t>These compounds can be synthesised or accumulated  </a:t>
            </a:r>
            <a:r>
              <a:rPr sz="2400" dirty="0">
                <a:latin typeface="Arial"/>
                <a:cs typeface="Arial"/>
              </a:rPr>
              <a:t>from the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environment.</a:t>
            </a:r>
            <a:endParaRPr sz="2400">
              <a:latin typeface="Arial"/>
              <a:cs typeface="Arial"/>
            </a:endParaRPr>
          </a:p>
          <a:p>
            <a:pPr marL="203200" indent="-191135">
              <a:lnSpc>
                <a:spcPct val="100000"/>
              </a:lnSpc>
              <a:spcBef>
                <a:spcPts val="275"/>
              </a:spcBef>
              <a:buSzPct val="64583"/>
              <a:buFont typeface="Wingdings"/>
              <a:buChar char=""/>
              <a:tabLst>
                <a:tab pos="203835" algn="l"/>
              </a:tabLst>
            </a:pPr>
            <a:r>
              <a:rPr sz="2400" spc="-5" dirty="0">
                <a:latin typeface="Arial"/>
                <a:cs typeface="Arial"/>
              </a:rPr>
              <a:t>Eg</a:t>
            </a:r>
            <a:r>
              <a:rPr sz="2400" b="1" spc="-5" dirty="0">
                <a:latin typeface="Arial"/>
                <a:cs typeface="Arial"/>
              </a:rPr>
              <a:t>: </a:t>
            </a:r>
            <a:r>
              <a:rPr sz="2400" b="1" i="1" spc="-5" dirty="0">
                <a:solidFill>
                  <a:srgbClr val="B32C16"/>
                </a:solidFill>
                <a:latin typeface="Arial"/>
                <a:cs typeface="Arial"/>
              </a:rPr>
              <a:t>Ectothiorhodospira</a:t>
            </a:r>
            <a:r>
              <a:rPr sz="2400" b="1" i="1" dirty="0">
                <a:solidFill>
                  <a:srgbClr val="B32C16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B32C16"/>
                </a:solidFill>
                <a:latin typeface="Arial"/>
                <a:cs typeface="Arial"/>
              </a:rPr>
              <a:t>halochloris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840" y="591058"/>
            <a:ext cx="7987665" cy="45980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08000" marR="43180" indent="-457834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Arial"/>
                <a:cs typeface="Arial"/>
              </a:rPr>
              <a:t>2. The second is the </a:t>
            </a:r>
            <a:r>
              <a:rPr sz="2800" dirty="0">
                <a:latin typeface="Arial"/>
                <a:cs typeface="Arial"/>
              </a:rPr>
              <a:t>selective </a:t>
            </a:r>
            <a:r>
              <a:rPr sz="2800" spc="-5" dirty="0">
                <a:latin typeface="Arial"/>
                <a:cs typeface="Arial"/>
              </a:rPr>
              <a:t>influx of </a:t>
            </a:r>
            <a:r>
              <a:rPr sz="2800" b="1" spc="-5" dirty="0">
                <a:latin typeface="Arial"/>
                <a:cs typeface="Arial"/>
              </a:rPr>
              <a:t>potassium  ions </a:t>
            </a:r>
            <a:r>
              <a:rPr sz="2800" b="1" dirty="0">
                <a:latin typeface="Arial"/>
                <a:cs typeface="Arial"/>
              </a:rPr>
              <a:t>(K</a:t>
            </a:r>
            <a:r>
              <a:rPr sz="2775" b="1" baseline="33033" dirty="0">
                <a:latin typeface="Arial"/>
                <a:cs typeface="Arial"/>
              </a:rPr>
              <a:t>+</a:t>
            </a:r>
            <a:r>
              <a:rPr sz="2800" b="1" dirty="0">
                <a:latin typeface="Arial"/>
                <a:cs typeface="Arial"/>
              </a:rPr>
              <a:t>) </a:t>
            </a:r>
            <a:r>
              <a:rPr sz="2800" spc="-5" dirty="0">
                <a:latin typeface="Arial"/>
                <a:cs typeface="Arial"/>
              </a:rPr>
              <a:t>into the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cytoplasm.</a:t>
            </a:r>
            <a:endParaRPr sz="2800">
              <a:latin typeface="Arial"/>
              <a:cs typeface="Arial"/>
            </a:endParaRPr>
          </a:p>
          <a:p>
            <a:pPr marL="508000" marR="727075" indent="-457834">
              <a:lnSpc>
                <a:spcPts val="3020"/>
              </a:lnSpc>
              <a:spcBef>
                <a:spcPts val="605"/>
              </a:spcBef>
              <a:buSzPct val="69642"/>
              <a:buFont typeface="Wingdings"/>
              <a:buChar char=""/>
              <a:tabLst>
                <a:tab pos="508000" algn="l"/>
                <a:tab pos="508634" algn="l"/>
              </a:tabLst>
            </a:pPr>
            <a:r>
              <a:rPr sz="2800" spc="-5" dirty="0">
                <a:latin typeface="Arial"/>
                <a:cs typeface="Arial"/>
              </a:rPr>
              <a:t>This </a:t>
            </a:r>
            <a:r>
              <a:rPr sz="2800" dirty="0">
                <a:latin typeface="Arial"/>
                <a:cs typeface="Arial"/>
              </a:rPr>
              <a:t>adaptation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restricted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moderately  halophilic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organisms.</a:t>
            </a:r>
            <a:endParaRPr sz="2800">
              <a:latin typeface="Arial"/>
              <a:cs typeface="Arial"/>
            </a:endParaRPr>
          </a:p>
          <a:p>
            <a:pPr marL="508000" marR="466725" indent="-457834">
              <a:lnSpc>
                <a:spcPts val="3020"/>
              </a:lnSpc>
              <a:spcBef>
                <a:spcPts val="610"/>
              </a:spcBef>
              <a:buSzPct val="69642"/>
              <a:buFont typeface="Wingdings"/>
              <a:buChar char=""/>
              <a:tabLst>
                <a:tab pos="508000" algn="l"/>
                <a:tab pos="508634" algn="l"/>
              </a:tabLst>
            </a:pPr>
            <a:r>
              <a:rPr sz="2800" spc="-5" dirty="0">
                <a:latin typeface="Arial"/>
                <a:cs typeface="Arial"/>
              </a:rPr>
              <a:t>The entire </a:t>
            </a:r>
            <a:r>
              <a:rPr sz="2800" dirty="0">
                <a:latin typeface="Arial"/>
                <a:cs typeface="Arial"/>
              </a:rPr>
              <a:t>intracellular </a:t>
            </a:r>
            <a:r>
              <a:rPr sz="2800" spc="-5" dirty="0">
                <a:latin typeface="Arial"/>
                <a:cs typeface="Arial"/>
              </a:rPr>
              <a:t>machinery (enzymes,  </a:t>
            </a:r>
            <a:r>
              <a:rPr sz="2800" dirty="0">
                <a:latin typeface="Arial"/>
                <a:cs typeface="Arial"/>
              </a:rPr>
              <a:t>structural proteins etc) </a:t>
            </a:r>
            <a:r>
              <a:rPr sz="2800" spc="-5" dirty="0">
                <a:latin typeface="Arial"/>
                <a:cs typeface="Arial"/>
              </a:rPr>
              <a:t>is highly adapted to  withstand the high </a:t>
            </a:r>
            <a:r>
              <a:rPr sz="2800" dirty="0">
                <a:latin typeface="Arial"/>
                <a:cs typeface="Arial"/>
              </a:rPr>
              <a:t>saline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environment.</a:t>
            </a:r>
            <a:endParaRPr sz="2800">
              <a:latin typeface="Arial"/>
              <a:cs typeface="Arial"/>
            </a:endParaRPr>
          </a:p>
          <a:p>
            <a:pPr marL="508000" indent="-457834">
              <a:lnSpc>
                <a:spcPts val="3190"/>
              </a:lnSpc>
              <a:spcBef>
                <a:spcPts val="229"/>
              </a:spcBef>
              <a:buSzPct val="69642"/>
              <a:buFont typeface="Wingdings"/>
              <a:buChar char=""/>
              <a:tabLst>
                <a:tab pos="508000" algn="l"/>
                <a:tab pos="508634" algn="l"/>
              </a:tabLst>
            </a:pPr>
            <a:r>
              <a:rPr sz="2800" spc="-5" dirty="0">
                <a:latin typeface="Arial"/>
                <a:cs typeface="Arial"/>
              </a:rPr>
              <a:t>Eg: Bacteria comes under the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Family</a:t>
            </a:r>
            <a:endParaRPr sz="2800">
              <a:latin typeface="Arial"/>
              <a:cs typeface="Arial"/>
            </a:endParaRPr>
          </a:p>
          <a:p>
            <a:pPr marL="508000">
              <a:lnSpc>
                <a:spcPts val="3190"/>
              </a:lnSpc>
            </a:pPr>
            <a:r>
              <a:rPr sz="2800" b="1" spc="-5" dirty="0">
                <a:solidFill>
                  <a:srgbClr val="B32C16"/>
                </a:solidFill>
                <a:latin typeface="Arial"/>
                <a:cs typeface="Arial"/>
              </a:rPr>
              <a:t>Halobacteriaceae</a:t>
            </a:r>
            <a:endParaRPr sz="2800">
              <a:latin typeface="Arial"/>
              <a:cs typeface="Arial"/>
            </a:endParaRPr>
          </a:p>
          <a:p>
            <a:pPr marL="508000" marR="122555" indent="-457834">
              <a:lnSpc>
                <a:spcPts val="3020"/>
              </a:lnSpc>
              <a:spcBef>
                <a:spcPts val="650"/>
              </a:spcBef>
              <a:buSzPct val="69642"/>
              <a:buFont typeface="Wingdings"/>
              <a:buChar char=""/>
              <a:tabLst>
                <a:tab pos="508000" algn="l"/>
                <a:tab pos="508634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b="1" spc="-5" dirty="0">
                <a:latin typeface="Arial"/>
                <a:cs typeface="Arial"/>
              </a:rPr>
              <a:t>16S rRNA </a:t>
            </a:r>
            <a:r>
              <a:rPr sz="2800" dirty="0">
                <a:latin typeface="Arial"/>
                <a:cs typeface="Arial"/>
              </a:rPr>
              <a:t>studies </a:t>
            </a:r>
            <a:r>
              <a:rPr sz="2800" spc="-5" dirty="0">
                <a:latin typeface="Arial"/>
                <a:cs typeface="Arial"/>
              </a:rPr>
              <a:t>opens a broad </a:t>
            </a:r>
            <a:r>
              <a:rPr sz="2800" dirty="0">
                <a:latin typeface="Arial"/>
                <a:cs typeface="Arial"/>
              </a:rPr>
              <a:t>range </a:t>
            </a:r>
            <a:r>
              <a:rPr sz="2800" spc="-5" dirty="0">
                <a:latin typeface="Arial"/>
                <a:cs typeface="Arial"/>
              </a:rPr>
              <a:t>of  </a:t>
            </a:r>
            <a:r>
              <a:rPr sz="2800" dirty="0">
                <a:latin typeface="Arial"/>
                <a:cs typeface="Arial"/>
              </a:rPr>
              <a:t>information </a:t>
            </a:r>
            <a:r>
              <a:rPr sz="2800" spc="-5" dirty="0">
                <a:latin typeface="Arial"/>
                <a:cs typeface="Arial"/>
              </a:rPr>
              <a:t>on the </a:t>
            </a:r>
            <a:r>
              <a:rPr sz="2800" dirty="0">
                <a:latin typeface="Arial"/>
                <a:cs typeface="Arial"/>
              </a:rPr>
              <a:t>field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evolution.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282" y="633729"/>
            <a:ext cx="20745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ENDOLITHS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641094"/>
            <a:ext cx="7292340" cy="3104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29845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Endolith is an organism (archae, </a:t>
            </a:r>
            <a:r>
              <a:rPr sz="2400" dirty="0">
                <a:latin typeface="Arial"/>
                <a:cs typeface="Arial"/>
              </a:rPr>
              <a:t>bacterium, fungus,  </a:t>
            </a:r>
            <a:r>
              <a:rPr sz="2400" spc="-5" dirty="0">
                <a:latin typeface="Arial"/>
                <a:cs typeface="Arial"/>
              </a:rPr>
              <a:t>lichen or algae)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lives in nutritionally poor  environments such as inside a </a:t>
            </a:r>
            <a:r>
              <a:rPr sz="2400" dirty="0">
                <a:latin typeface="Arial"/>
                <a:cs typeface="Arial"/>
              </a:rPr>
              <a:t>rock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something.</a:t>
            </a:r>
            <a:endParaRPr sz="2400">
              <a:latin typeface="Arial"/>
              <a:cs typeface="Arial"/>
            </a:endParaRPr>
          </a:p>
          <a:p>
            <a:pPr marL="286385" marR="40640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Particularly interesting in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area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astrobiology  (exobiology).</a:t>
            </a:r>
            <a:endParaRPr sz="24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These organisms opens a clue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life beyond  earth. There </a:t>
            </a:r>
            <a:r>
              <a:rPr sz="2400" dirty="0">
                <a:latin typeface="Arial"/>
                <a:cs typeface="Arial"/>
              </a:rPr>
              <a:t>are </a:t>
            </a:r>
            <a:r>
              <a:rPr sz="2400" spc="-5" dirty="0">
                <a:latin typeface="Arial"/>
                <a:cs typeface="Arial"/>
              </a:rPr>
              <a:t>chances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having life on endolithic  environments such as </a:t>
            </a:r>
            <a:r>
              <a:rPr sz="2400" dirty="0">
                <a:latin typeface="Arial"/>
                <a:cs typeface="Arial"/>
              </a:rPr>
              <a:t>mars </a:t>
            </a:r>
            <a:r>
              <a:rPr sz="2400" spc="-5" dirty="0">
                <a:latin typeface="Arial"/>
                <a:cs typeface="Arial"/>
              </a:rPr>
              <a:t>and other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planets.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1360</Words>
  <Application>Microsoft Office PowerPoint</Application>
  <PresentationFormat>On-screen Show (4:3)</PresentationFormat>
  <Paragraphs>155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ALKALIPHILES</vt:lpstr>
      <vt:lpstr>Slide 3</vt:lpstr>
      <vt:lpstr>Slide 4</vt:lpstr>
      <vt:lpstr>XEROPHILES</vt:lpstr>
      <vt:lpstr>HALOPHILES</vt:lpstr>
      <vt:lpstr>Slide 7</vt:lpstr>
      <vt:lpstr>Slide 8</vt:lpstr>
      <vt:lpstr>ENDOLITHS</vt:lpstr>
      <vt:lpstr>Characteristics</vt:lpstr>
      <vt:lpstr>Slide 11</vt:lpstr>
      <vt:lpstr>Slide 12</vt:lpstr>
      <vt:lpstr>Obligate Anaerobes</vt:lpstr>
      <vt:lpstr>Slide 14</vt:lpstr>
      <vt:lpstr>Slide 15</vt:lpstr>
      <vt:lpstr>Radiation</vt:lpstr>
      <vt:lpstr>Barophiles</vt:lpstr>
      <vt:lpstr>SOME INTERESTING FACTS</vt:lpstr>
      <vt:lpstr>ASTROBIOLOGY/EXOBIOLOGY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Dell</cp:lastModifiedBy>
  <cp:revision>2</cp:revision>
  <dcterms:created xsi:type="dcterms:W3CDTF">2020-09-25T05:32:50Z</dcterms:created>
  <dcterms:modified xsi:type="dcterms:W3CDTF">2020-10-08T08:46:31Z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2014-07-29T00:00:00Z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2020-09-25T00:00:00Z</vt:filetime>
  </property>
</Properties>
</file>