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72" r:id="rId11"/>
    <p:sldId id="265" r:id="rId12"/>
    <p:sldId id="266" r:id="rId13"/>
    <p:sldId id="267" r:id="rId14"/>
    <p:sldId id="268" r:id="rId15"/>
    <p:sldId id="269" r:id="rId16"/>
    <p:sldId id="270" r:id="rId17"/>
    <p:sldId id="273" r:id="rId18"/>
    <p:sldId id="280" r:id="rId19"/>
    <p:sldId id="284" r:id="rId20"/>
    <p:sldId id="285" r:id="rId21"/>
    <p:sldId id="274" r:id="rId22"/>
    <p:sldId id="275" r:id="rId23"/>
    <p:sldId id="281" r:id="rId24"/>
    <p:sldId id="288" r:id="rId25"/>
    <p:sldId id="276" r:id="rId26"/>
    <p:sldId id="277" r:id="rId27"/>
    <p:sldId id="289" r:id="rId28"/>
    <p:sldId id="283" r:id="rId29"/>
    <p:sldId id="271" r:id="rId30"/>
    <p:sldId id="28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AB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589" autoAdjust="0"/>
  </p:normalViewPr>
  <p:slideViewPr>
    <p:cSldViewPr>
      <p:cViewPr varScale="1">
        <p:scale>
          <a:sx n="76" d="100"/>
          <a:sy n="76" d="100"/>
        </p:scale>
        <p:origin x="-1800" y="-112"/>
      </p:cViewPr>
      <p:guideLst>
        <p:guide orient="horz" pos="2160"/>
        <p:guide pos="2880"/>
      </p:guideLst>
    </p:cSldViewPr>
  </p:slideViewPr>
  <p:outlineViewPr>
    <p:cViewPr>
      <p:scale>
        <a:sx n="33" d="100"/>
        <a:sy n="33" d="100"/>
      </p:scale>
      <p:origin x="0" y="186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2648FC9-C68E-EF4D-8AF2-A25E9C5C15C3}" type="slidenum">
              <a:rPr lang="en-US"/>
              <a:pPr/>
              <a:t>‹#›</a:t>
            </a:fld>
            <a:endParaRPr lang="en-US"/>
          </a:p>
        </p:txBody>
      </p:sp>
    </p:spTree>
    <p:extLst>
      <p:ext uri="{BB962C8B-B14F-4D97-AF65-F5344CB8AC3E}">
        <p14:creationId xmlns:p14="http://schemas.microsoft.com/office/powerpoint/2010/main" val="2434087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519F41-8973-7D4A-9EB0-83A4E761FE98}" type="slidenum">
              <a:rPr lang="en-US"/>
              <a:pPr/>
              <a:t>‹#›</a:t>
            </a:fld>
            <a:endParaRPr lang="en-US"/>
          </a:p>
        </p:txBody>
      </p:sp>
    </p:spTree>
    <p:extLst>
      <p:ext uri="{BB962C8B-B14F-4D97-AF65-F5344CB8AC3E}">
        <p14:creationId xmlns:p14="http://schemas.microsoft.com/office/powerpoint/2010/main" val="326080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EB6953-7772-7A4B-870F-00A23C967F78}" type="slidenum">
              <a:rPr lang="en-US"/>
              <a:pPr/>
              <a:t>‹#›</a:t>
            </a:fld>
            <a:endParaRPr lang="en-US"/>
          </a:p>
        </p:txBody>
      </p:sp>
    </p:spTree>
    <p:extLst>
      <p:ext uri="{BB962C8B-B14F-4D97-AF65-F5344CB8AC3E}">
        <p14:creationId xmlns:p14="http://schemas.microsoft.com/office/powerpoint/2010/main" val="414922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A08AD7-0627-FF4B-91EB-A5A144462FEA}" type="slidenum">
              <a:rPr lang="en-US"/>
              <a:pPr/>
              <a:t>‹#›</a:t>
            </a:fld>
            <a:endParaRPr lang="en-US"/>
          </a:p>
        </p:txBody>
      </p:sp>
    </p:spTree>
    <p:extLst>
      <p:ext uri="{BB962C8B-B14F-4D97-AF65-F5344CB8AC3E}">
        <p14:creationId xmlns:p14="http://schemas.microsoft.com/office/powerpoint/2010/main" val="5379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F82742-20DB-BA47-A3F4-AB1801F3037E}" type="slidenum">
              <a:rPr lang="en-US"/>
              <a:pPr/>
              <a:t>‹#›</a:t>
            </a:fld>
            <a:endParaRPr lang="en-US"/>
          </a:p>
        </p:txBody>
      </p:sp>
    </p:spTree>
    <p:extLst>
      <p:ext uri="{BB962C8B-B14F-4D97-AF65-F5344CB8AC3E}">
        <p14:creationId xmlns:p14="http://schemas.microsoft.com/office/powerpoint/2010/main" val="207715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25F02A-0EE8-A040-85CB-A8AAD25CD9D3}" type="slidenum">
              <a:rPr lang="en-US"/>
              <a:pPr/>
              <a:t>‹#›</a:t>
            </a:fld>
            <a:endParaRPr lang="en-US"/>
          </a:p>
        </p:txBody>
      </p:sp>
    </p:spTree>
    <p:extLst>
      <p:ext uri="{BB962C8B-B14F-4D97-AF65-F5344CB8AC3E}">
        <p14:creationId xmlns:p14="http://schemas.microsoft.com/office/powerpoint/2010/main" val="1001429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2B630D-DB14-CA43-B630-CD6FB2AA8798}" type="slidenum">
              <a:rPr lang="en-US"/>
              <a:pPr/>
              <a:t>‹#›</a:t>
            </a:fld>
            <a:endParaRPr lang="en-US"/>
          </a:p>
        </p:txBody>
      </p:sp>
    </p:spTree>
    <p:extLst>
      <p:ext uri="{BB962C8B-B14F-4D97-AF65-F5344CB8AC3E}">
        <p14:creationId xmlns:p14="http://schemas.microsoft.com/office/powerpoint/2010/main" val="1585114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635D53-6CEB-D544-9093-C51CEEFDFF72}" type="slidenum">
              <a:rPr lang="en-US"/>
              <a:pPr/>
              <a:t>‹#›</a:t>
            </a:fld>
            <a:endParaRPr lang="en-US"/>
          </a:p>
        </p:txBody>
      </p:sp>
    </p:spTree>
    <p:extLst>
      <p:ext uri="{BB962C8B-B14F-4D97-AF65-F5344CB8AC3E}">
        <p14:creationId xmlns:p14="http://schemas.microsoft.com/office/powerpoint/2010/main" val="99257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8B5EDD-F0A1-AD40-9EE2-3EACA938AE28}" type="slidenum">
              <a:rPr lang="en-US"/>
              <a:pPr/>
              <a:t>‹#›</a:t>
            </a:fld>
            <a:endParaRPr lang="en-US"/>
          </a:p>
        </p:txBody>
      </p:sp>
    </p:spTree>
    <p:extLst>
      <p:ext uri="{BB962C8B-B14F-4D97-AF65-F5344CB8AC3E}">
        <p14:creationId xmlns:p14="http://schemas.microsoft.com/office/powerpoint/2010/main" val="293868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7C7FFA4-4D03-1542-88E1-DFF387D167FD}" type="slidenum">
              <a:rPr lang="en-US"/>
              <a:pPr/>
              <a:t>‹#›</a:t>
            </a:fld>
            <a:endParaRPr lang="en-US"/>
          </a:p>
        </p:txBody>
      </p:sp>
    </p:spTree>
    <p:extLst>
      <p:ext uri="{BB962C8B-B14F-4D97-AF65-F5344CB8AC3E}">
        <p14:creationId xmlns:p14="http://schemas.microsoft.com/office/powerpoint/2010/main" val="21598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3FAF72-DAFB-484D-AE13-990D30B16211}" type="slidenum">
              <a:rPr lang="en-US"/>
              <a:pPr/>
              <a:t>‹#›</a:t>
            </a:fld>
            <a:endParaRPr lang="en-US"/>
          </a:p>
        </p:txBody>
      </p:sp>
    </p:spTree>
    <p:extLst>
      <p:ext uri="{BB962C8B-B14F-4D97-AF65-F5344CB8AC3E}">
        <p14:creationId xmlns:p14="http://schemas.microsoft.com/office/powerpoint/2010/main" val="51377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E0D316-85D8-5E4C-8DD4-5D67D86FFFAC}" type="slidenum">
              <a:rPr lang="en-US"/>
              <a:pPr/>
              <a:t>‹#›</a:t>
            </a:fld>
            <a:endParaRPr lang="en-US"/>
          </a:p>
        </p:txBody>
      </p:sp>
    </p:spTree>
    <p:extLst>
      <p:ext uri="{BB962C8B-B14F-4D97-AF65-F5344CB8AC3E}">
        <p14:creationId xmlns:p14="http://schemas.microsoft.com/office/powerpoint/2010/main" val="38839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ABFF">
            <a:alpha val="53000"/>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78933E04-2161-B948-9E59-94E469E37AF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6000" dirty="0">
                <a:solidFill>
                  <a:schemeClr val="accent2"/>
                </a:solidFill>
              </a:rPr>
              <a:t>Sale</a:t>
            </a:r>
            <a:br>
              <a:rPr lang="en-US" sz="6000" dirty="0">
                <a:solidFill>
                  <a:schemeClr val="accent2"/>
                </a:solidFill>
              </a:rPr>
            </a:b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28600" y="381000"/>
            <a:ext cx="8686800" cy="5257800"/>
          </a:xfrm>
        </p:spPr>
        <p:txBody>
          <a:bodyPr/>
          <a:lstStyle/>
          <a:p>
            <a:pPr algn="just">
              <a:lnSpc>
                <a:spcPct val="90000"/>
              </a:lnSpc>
            </a:pPr>
            <a:r>
              <a:rPr lang="en-US" dirty="0">
                <a:solidFill>
                  <a:srgbClr val="000000"/>
                </a:solidFill>
              </a:rPr>
              <a:t>Legal disability means an incompetency imposed under a law or a statute. When a person is declared as an insolvent, his property vests in the official receiver, and he is incompetent to transfer the same. </a:t>
            </a:r>
          </a:p>
          <a:p>
            <a:pPr algn="just">
              <a:lnSpc>
                <a:spcPct val="90000"/>
              </a:lnSpc>
            </a:pPr>
            <a:r>
              <a:rPr lang="en-US" dirty="0">
                <a:solidFill>
                  <a:srgbClr val="000000"/>
                </a:solidFill>
              </a:rPr>
              <a:t>Similarly a judgment debtor is no capable to sell the property, that is to be sold in the execution of a decree under the order of the court. Besides, any property cannot be sold when it is under the management of the Court of Wards</a:t>
            </a:r>
            <a:r>
              <a:rPr lang="en-US" dirty="0" smtClean="0">
                <a:solidFill>
                  <a:srgbClr val="000000"/>
                </a:solidFill>
              </a:rPr>
              <a:t>.</a:t>
            </a:r>
          </a:p>
          <a:p>
            <a:pPr algn="just">
              <a:lnSpc>
                <a:spcPct val="90000"/>
              </a:lnSpc>
            </a:pPr>
            <a:r>
              <a:rPr lang="en-US" dirty="0" smtClean="0">
                <a:solidFill>
                  <a:srgbClr val="000000"/>
                </a:solidFill>
              </a:rPr>
              <a:t>However, a minor can be a buyer of property if the consideration is paid in full and there is no future liability pending on him.</a:t>
            </a:r>
            <a:endParaRPr lang="en-US"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304800"/>
            <a:ext cx="8382000" cy="6553200"/>
          </a:xfrm>
        </p:spPr>
        <p:txBody>
          <a:bodyPr/>
          <a:lstStyle/>
          <a:p>
            <a:pPr algn="just">
              <a:lnSpc>
                <a:spcPct val="80000"/>
              </a:lnSpc>
            </a:pPr>
            <a:r>
              <a:rPr lang="en-US" sz="2800" dirty="0">
                <a:solidFill>
                  <a:schemeClr val="accent2"/>
                </a:solidFill>
              </a:rPr>
              <a:t>Authority to dispose: </a:t>
            </a:r>
            <a:r>
              <a:rPr lang="en-US" sz="2800" dirty="0">
                <a:solidFill>
                  <a:srgbClr val="000000"/>
                </a:solidFill>
              </a:rPr>
              <a:t>The transferor should either be the owner of the property or should have an authority to dispose of it. The Karta of a Joint </a:t>
            </a:r>
            <a:r>
              <a:rPr lang="en-US" sz="2800" dirty="0" err="1">
                <a:solidFill>
                  <a:srgbClr val="000000"/>
                </a:solidFill>
              </a:rPr>
              <a:t>hindu</a:t>
            </a:r>
            <a:r>
              <a:rPr lang="en-US" sz="2800" dirty="0">
                <a:solidFill>
                  <a:srgbClr val="000000"/>
                </a:solidFill>
              </a:rPr>
              <a:t> family property is </a:t>
            </a:r>
            <a:r>
              <a:rPr lang="en-US" sz="2800" dirty="0" err="1">
                <a:solidFill>
                  <a:srgbClr val="000000"/>
                </a:solidFill>
              </a:rPr>
              <a:t>authorised</a:t>
            </a:r>
            <a:r>
              <a:rPr lang="en-US" sz="2800" dirty="0">
                <a:solidFill>
                  <a:srgbClr val="000000"/>
                </a:solidFill>
              </a:rPr>
              <a:t> to transfer the property under certain specified circumstances. </a:t>
            </a:r>
          </a:p>
          <a:p>
            <a:pPr algn="just">
              <a:lnSpc>
                <a:spcPct val="80000"/>
              </a:lnSpc>
            </a:pPr>
            <a:r>
              <a:rPr lang="en-US" sz="2800" dirty="0">
                <a:solidFill>
                  <a:srgbClr val="000000"/>
                </a:solidFill>
              </a:rPr>
              <a:t>Similarly, the guardian of the property of a minor is empowered to sell it with the permission of a court and without such permission the sale would be invalid.</a:t>
            </a:r>
          </a:p>
          <a:p>
            <a:pPr algn="just">
              <a:lnSpc>
                <a:spcPct val="80000"/>
              </a:lnSpc>
            </a:pPr>
            <a:r>
              <a:rPr lang="en-US" sz="2800" dirty="0">
                <a:solidFill>
                  <a:srgbClr val="000000"/>
                </a:solidFill>
              </a:rPr>
              <a:t>An agent having a power of attorney to sell the property can also sell it without being the owner of the property. Where the sale was executed after getting a general power of attorney, without obtaining the requisite permission of the court, the sale deed is invalid and would not confer any title on the transferee. </a:t>
            </a:r>
          </a:p>
          <a:p>
            <a:pPr algn="just">
              <a:lnSpc>
                <a:spcPct val="80000"/>
              </a:lnSpc>
            </a:pPr>
            <a:endParaRPr lang="en-US" sz="2800" dirty="0">
              <a:solidFill>
                <a:schemeClr val="accent2"/>
              </a:solidFill>
            </a:endParaRPr>
          </a:p>
          <a:p>
            <a:pPr algn="just">
              <a:lnSpc>
                <a:spcPct val="80000"/>
              </a:lnSpc>
            </a:pPr>
            <a:endParaRPr lang="en-US" sz="2800"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609600"/>
            <a:ext cx="8305800" cy="5516563"/>
          </a:xfrm>
          <a:ln>
            <a:noFill/>
            <a:miter lim="800000"/>
            <a:headEnd/>
            <a:tailEnd/>
          </a:ln>
        </p:spPr>
        <p:txBody>
          <a:bodyPr/>
          <a:lstStyle/>
          <a:p>
            <a:pPr algn="just"/>
            <a:r>
              <a:rPr lang="en-US" sz="2800" dirty="0">
                <a:solidFill>
                  <a:schemeClr val="tx2"/>
                </a:solidFill>
              </a:rPr>
              <a:t>Subject matter</a:t>
            </a:r>
            <a:r>
              <a:rPr lang="en-US" sz="2800" dirty="0">
                <a:solidFill>
                  <a:schemeClr val="accent2"/>
                </a:solidFill>
              </a:rPr>
              <a:t>: An immoveable property. </a:t>
            </a:r>
          </a:p>
          <a:p>
            <a:pPr algn="just"/>
            <a:r>
              <a:rPr lang="en-US" sz="2800" dirty="0">
                <a:solidFill>
                  <a:schemeClr val="accent2"/>
                </a:solidFill>
              </a:rPr>
              <a:t>An immoveable property may be tangible (land, house, tree) or intangible (right to fisheries, right to way etc.)</a:t>
            </a:r>
          </a:p>
          <a:p>
            <a:pPr algn="just"/>
            <a:r>
              <a:rPr lang="en-US" sz="2800" dirty="0">
                <a:solidFill>
                  <a:schemeClr val="tx2"/>
                </a:solidFill>
              </a:rPr>
              <a:t>Price</a:t>
            </a:r>
            <a:r>
              <a:rPr lang="en-US" sz="2800" dirty="0">
                <a:solidFill>
                  <a:schemeClr val="accent2"/>
                </a:solidFill>
              </a:rPr>
              <a:t>: Consideration for sale of property. Price is the essence of contract of sale. It must be something which is of value in the eye of law but it cannot be illusory.</a:t>
            </a:r>
          </a:p>
          <a:p>
            <a:pPr algn="just"/>
            <a:r>
              <a:rPr lang="en-US" sz="2800" dirty="0">
                <a:solidFill>
                  <a:schemeClr val="tx2"/>
                </a:solidFill>
              </a:rPr>
              <a:t>Partly paid or promised</a:t>
            </a:r>
            <a:r>
              <a:rPr lang="en-US" sz="2800" dirty="0">
                <a:solidFill>
                  <a:schemeClr val="accent2"/>
                </a:solidFill>
              </a:rPr>
              <a:t>: General rule is that price has to be paid at the time of execution of conveyance, yet the parties can deviate from this general rule as per their agreement. </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p:txBody>
          <a:bodyPr/>
          <a:lstStyle/>
          <a:p>
            <a:pPr algn="just"/>
            <a:r>
              <a:rPr lang="en-US"/>
              <a:t>Sale deed executed in consideration of nikah? </a:t>
            </a:r>
            <a:r>
              <a:rPr lang="en-US">
                <a:solidFill>
                  <a:schemeClr val="accent2"/>
                </a:solidFill>
              </a:rPr>
              <a:t>Munna Khan v. Ashrafunnisan Air 1983 All 363. Not a price.</a:t>
            </a:r>
          </a:p>
          <a:p>
            <a:pPr algn="just"/>
            <a:r>
              <a:rPr lang="en-US">
                <a:solidFill>
                  <a:schemeClr val="accent2"/>
                </a:solidFill>
              </a:rPr>
              <a:t>AIR 1978 AP 1: The property transferred by a person to concubine cannot be termed as sale. Adulterous intercourse cannot be a substitute for price paid or promised nor can it be valid consideration. </a:t>
            </a:r>
          </a:p>
          <a:p>
            <a:pPr algn="just"/>
            <a:endParaRPr lang="en-US">
              <a:solidFill>
                <a:schemeClr val="accent2"/>
              </a:solidFill>
            </a:endParaRPr>
          </a:p>
          <a:p>
            <a:pPr algn="just"/>
            <a:endParaRPr lang="en-US">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457200"/>
            <a:ext cx="8229600" cy="6096000"/>
          </a:xfrm>
        </p:spPr>
        <p:txBody>
          <a:bodyPr/>
          <a:lstStyle/>
          <a:p>
            <a:pPr algn="just"/>
            <a:r>
              <a:rPr lang="en-US" sz="2800" dirty="0">
                <a:solidFill>
                  <a:srgbClr val="0000FF"/>
                </a:solidFill>
              </a:rPr>
              <a:t>Non payment of price:</a:t>
            </a:r>
          </a:p>
          <a:p>
            <a:pPr algn="just"/>
            <a:r>
              <a:rPr lang="en-US" sz="2800" dirty="0"/>
              <a:t>Important to point out here that non payment of price does not affect the passing of title from seller to purchaser, subject to the condition that sale has been completed by execution and registration of conveyance. </a:t>
            </a:r>
          </a:p>
          <a:p>
            <a:pPr algn="just"/>
            <a:r>
              <a:rPr lang="en-US" sz="2800" dirty="0"/>
              <a:t>The seller may claim through a separate suit for purchasing money. Where a suit has been filed by the purchaser against seller to recover possession, the court cannot compel the purchaser through the same case to pay money to seller, nor can the decree of possession can be passed as conditional on the payment of purchase money.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533400"/>
            <a:ext cx="8229600" cy="6324600"/>
          </a:xfrm>
        </p:spPr>
        <p:txBody>
          <a:bodyPr/>
          <a:lstStyle/>
          <a:p>
            <a:pPr algn="just"/>
            <a:r>
              <a:rPr lang="en-US" sz="2800" dirty="0"/>
              <a:t>Therefore it must be clear that the question whether title passes on the basis of execution and registration of a deed or only on payment of consideration- it depends upon the intention of the parties, which can be gathered from the deed.</a:t>
            </a:r>
          </a:p>
          <a:p>
            <a:pPr algn="just"/>
            <a:r>
              <a:rPr lang="en-US" sz="2800" dirty="0"/>
              <a:t>Payment of price is not a sine qua non to the completion of the sale. </a:t>
            </a:r>
            <a:r>
              <a:rPr lang="en-US" sz="2800" dirty="0">
                <a:solidFill>
                  <a:srgbClr val="0000FF"/>
                </a:solidFill>
              </a:rPr>
              <a:t>If the intention is that property should pass on the time of registration, the sale shall be complete when deed is registered- it does not matter whether price has been paid or not. </a:t>
            </a:r>
            <a:r>
              <a:rPr lang="en-US" sz="2800" dirty="0"/>
              <a:t>Here the purchaser would be entitled for possession and can recover it by suing.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dirty="0"/>
              <a:t>Difference b/w Sale and Hire </a:t>
            </a:r>
            <a:r>
              <a:rPr lang="en-US" sz="4000" dirty="0" smtClean="0"/>
              <a:t>Purchase </a:t>
            </a:r>
            <a:r>
              <a:rPr lang="en-US" sz="4000" dirty="0"/>
              <a:t>agreement. </a:t>
            </a:r>
          </a:p>
        </p:txBody>
      </p:sp>
      <p:sp>
        <p:nvSpPr>
          <p:cNvPr id="16387" name="Rectangle 3"/>
          <p:cNvSpPr>
            <a:spLocks noGrp="1" noChangeArrowheads="1"/>
          </p:cNvSpPr>
          <p:nvPr>
            <p:ph type="body" idx="1"/>
          </p:nvPr>
        </p:nvSpPr>
        <p:spPr>
          <a:xfrm>
            <a:off x="457200" y="1600200"/>
            <a:ext cx="8229600" cy="5105400"/>
          </a:xfrm>
        </p:spPr>
        <p:txBody>
          <a:bodyPr/>
          <a:lstStyle/>
          <a:p>
            <a:pPr algn="just"/>
            <a:r>
              <a:rPr lang="en-US" sz="2800"/>
              <a:t>A sale is different from a hire purchase agreement. A hire purchase agreement may culminate in a sale, but till it does so, there exists a right in favour of the transferor rescind the agreement and take back the possession of his property. In hire purchase property payment through installment is an accepted feature of a hire purchase agreement, the terms of payment of consideration in a sale are purely dependent upon the agreement between the parties.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a:t>Difference between                                   Sale and Exchange</a:t>
            </a:r>
          </a:p>
        </p:txBody>
      </p:sp>
      <p:sp>
        <p:nvSpPr>
          <p:cNvPr id="21507" name="Rectangle 3"/>
          <p:cNvSpPr>
            <a:spLocks noGrp="1" noChangeArrowheads="1"/>
          </p:cNvSpPr>
          <p:nvPr>
            <p:ph type="body" idx="1"/>
          </p:nvPr>
        </p:nvSpPr>
        <p:spPr/>
        <p:txBody>
          <a:bodyPr/>
          <a:lstStyle/>
          <a:p>
            <a:pPr algn="just"/>
            <a:r>
              <a:rPr lang="en-US"/>
              <a:t>Sale is transfer of ownership in a property in lieu of consideration while in exchange there is a transfer of ownership in exchange for something that is not money. The another distinguishing feature of sale and exchange is that in a sale a right of pre-emption may exist but it cannot exist in case of an exchange.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a:t>Difference b/w                                         sale and agreement to sell</a:t>
            </a:r>
          </a:p>
        </p:txBody>
      </p:sp>
      <p:sp>
        <p:nvSpPr>
          <p:cNvPr id="28675" name="Rectangle 3"/>
          <p:cNvSpPr>
            <a:spLocks noGrp="1" noChangeArrowheads="1"/>
          </p:cNvSpPr>
          <p:nvPr>
            <p:ph type="body" idx="1"/>
          </p:nvPr>
        </p:nvSpPr>
        <p:spPr>
          <a:xfrm>
            <a:off x="457200" y="1600200"/>
            <a:ext cx="8229600" cy="5257800"/>
          </a:xfrm>
        </p:spPr>
        <p:txBody>
          <a:bodyPr/>
          <a:lstStyle/>
          <a:p>
            <a:pPr algn="just"/>
            <a:r>
              <a:rPr lang="en-US"/>
              <a:t>Sale means contract plus </a:t>
            </a:r>
            <a:r>
              <a:rPr lang="en-US" smtClean="0"/>
              <a:t>transfer = conveyance</a:t>
            </a:r>
            <a:r>
              <a:rPr lang="en-US"/>
              <a:t>. </a:t>
            </a:r>
            <a:r>
              <a:rPr lang="en-US" dirty="0"/>
              <a:t>It is a transfer of property also where agreement to sell is a simple agreement. Sale in an executed contract where agreement to sell is an </a:t>
            </a:r>
            <a:r>
              <a:rPr lang="en-US" dirty="0" err="1"/>
              <a:t>executory</a:t>
            </a:r>
            <a:r>
              <a:rPr lang="en-US" dirty="0"/>
              <a:t> contract. </a:t>
            </a:r>
          </a:p>
          <a:p>
            <a:pPr algn="just"/>
            <a:r>
              <a:rPr lang="en-US" dirty="0"/>
              <a:t>Passing of title: Sale effects transfer of ownership while agreement to sell does not create any interest in the subject matter of the contract.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534400" cy="960438"/>
          </a:xfrm>
        </p:spPr>
        <p:txBody>
          <a:bodyPr/>
          <a:lstStyle/>
          <a:p>
            <a:r>
              <a:rPr lang="en-US" sz="4000" dirty="0"/>
              <a:t>Difference b/w                                         </a:t>
            </a:r>
            <a:r>
              <a:rPr lang="en-US" sz="4000" dirty="0" smtClean="0"/>
              <a:t>Contract to Sell and Contract of Sale</a:t>
            </a:r>
            <a:endParaRPr lang="en-US" sz="4000" dirty="0"/>
          </a:p>
        </p:txBody>
      </p:sp>
      <p:sp>
        <p:nvSpPr>
          <p:cNvPr id="28675" name="Rectangle 3"/>
          <p:cNvSpPr>
            <a:spLocks noGrp="1" noChangeArrowheads="1"/>
          </p:cNvSpPr>
          <p:nvPr>
            <p:ph type="body" idx="1"/>
          </p:nvPr>
        </p:nvSpPr>
        <p:spPr>
          <a:xfrm>
            <a:off x="0" y="1600200"/>
            <a:ext cx="8991600" cy="5257800"/>
          </a:xfrm>
        </p:spPr>
        <p:txBody>
          <a:bodyPr/>
          <a:lstStyle/>
          <a:p>
            <a:pPr algn="just"/>
            <a:r>
              <a:rPr lang="en-US" sz="2400" dirty="0" smtClean="0"/>
              <a:t>A </a:t>
            </a:r>
            <a:r>
              <a:rPr lang="en-US" sz="2400" u="sng" dirty="0" smtClean="0">
                <a:solidFill>
                  <a:srgbClr val="0000FF"/>
                </a:solidFill>
              </a:rPr>
              <a:t>Contract to Sell or Contract for Sale</a:t>
            </a:r>
            <a:r>
              <a:rPr lang="en-US" sz="2400" dirty="0" smtClean="0">
                <a:solidFill>
                  <a:srgbClr val="0000FF"/>
                </a:solidFill>
              </a:rPr>
              <a:t> </a:t>
            </a:r>
            <a:r>
              <a:rPr lang="en-US" sz="2400" dirty="0" smtClean="0"/>
              <a:t>is an agreement between a buyer and a seller whereby the seller promises to sell something to the buyer and the buyer promises to buy it. But generally, in this kind of contract, the ownership of the subject matter is not transferred to the buyer upon the signing of the contract. There are usually conditions to be complied with by one or both of the parties. And the transfer of ownership will only happen when those conditions are met.</a:t>
            </a:r>
          </a:p>
          <a:p>
            <a:pPr algn="just"/>
            <a:r>
              <a:rPr lang="en-US" sz="2400" dirty="0" smtClean="0"/>
              <a:t>A </a:t>
            </a:r>
            <a:r>
              <a:rPr lang="en-US" sz="2400" u="sng" dirty="0" smtClean="0">
                <a:solidFill>
                  <a:srgbClr val="0000FF"/>
                </a:solidFill>
              </a:rPr>
              <a:t>Contract of Sale</a:t>
            </a:r>
            <a:r>
              <a:rPr lang="en-US" sz="2400" dirty="0" smtClean="0">
                <a:solidFill>
                  <a:srgbClr val="0000FF"/>
                </a:solidFill>
              </a:rPr>
              <a:t> </a:t>
            </a:r>
            <a:r>
              <a:rPr lang="en-US" sz="2400" dirty="0" smtClean="0"/>
              <a:t>is an agreement between a buyer and a seller whereby the seller agrees to give or deliver something to the buyer for a certain price which the buyer agrees to pay. In contracts like this, when the buyer pays and the seller delivers, the transfer of ownership is also done at the same time.</a:t>
            </a:r>
            <a:endParaRPr lang="en-US" sz="2400" dirty="0"/>
          </a:p>
        </p:txBody>
      </p:sp>
    </p:spTree>
    <p:extLst>
      <p:ext uri="{BB962C8B-B14F-4D97-AF65-F5344CB8AC3E}">
        <p14:creationId xmlns:p14="http://schemas.microsoft.com/office/powerpoint/2010/main" val="245155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3562"/>
          </a:xfrm>
        </p:spPr>
        <p:txBody>
          <a:bodyPr/>
          <a:lstStyle/>
          <a:p>
            <a:r>
              <a:rPr lang="en-US" sz="4000" dirty="0"/>
              <a:t>Points to be discussed</a:t>
            </a:r>
          </a:p>
        </p:txBody>
      </p:sp>
      <p:sp>
        <p:nvSpPr>
          <p:cNvPr id="3075" name="Rectangle 3"/>
          <p:cNvSpPr>
            <a:spLocks noGrp="1" noChangeArrowheads="1"/>
          </p:cNvSpPr>
          <p:nvPr>
            <p:ph type="body" idx="1"/>
          </p:nvPr>
        </p:nvSpPr>
        <p:spPr>
          <a:xfrm>
            <a:off x="457200" y="838200"/>
            <a:ext cx="8229600" cy="6019800"/>
          </a:xfrm>
        </p:spPr>
        <p:txBody>
          <a:bodyPr/>
          <a:lstStyle/>
          <a:p>
            <a:r>
              <a:rPr lang="en-US" sz="2800" dirty="0">
                <a:solidFill>
                  <a:schemeClr val="accent2"/>
                </a:solidFill>
              </a:rPr>
              <a:t>Sale as a mode of transfer of ownership.</a:t>
            </a:r>
          </a:p>
          <a:p>
            <a:r>
              <a:rPr lang="en-US" sz="2800" dirty="0">
                <a:solidFill>
                  <a:schemeClr val="accent2"/>
                </a:solidFill>
              </a:rPr>
              <a:t>Sale: Meaning and definition, Essentials.</a:t>
            </a:r>
          </a:p>
          <a:p>
            <a:pPr lvl="1"/>
            <a:r>
              <a:rPr lang="en-US" sz="2400" dirty="0">
                <a:solidFill>
                  <a:schemeClr val="accent2"/>
                </a:solidFill>
              </a:rPr>
              <a:t>Parties to a sale</a:t>
            </a:r>
          </a:p>
          <a:p>
            <a:pPr lvl="1"/>
            <a:r>
              <a:rPr lang="en-US" sz="2400" dirty="0">
                <a:solidFill>
                  <a:schemeClr val="accent2"/>
                </a:solidFill>
              </a:rPr>
              <a:t>Subject matter of sale</a:t>
            </a:r>
          </a:p>
          <a:p>
            <a:pPr lvl="1"/>
            <a:r>
              <a:rPr lang="en-US" sz="2400" dirty="0">
                <a:solidFill>
                  <a:schemeClr val="accent2"/>
                </a:solidFill>
              </a:rPr>
              <a:t>Price </a:t>
            </a:r>
          </a:p>
          <a:p>
            <a:pPr lvl="1"/>
            <a:r>
              <a:rPr lang="en-US" sz="2400" dirty="0">
                <a:solidFill>
                  <a:schemeClr val="accent2"/>
                </a:solidFill>
              </a:rPr>
              <a:t>Mode of executing a sale</a:t>
            </a:r>
          </a:p>
          <a:p>
            <a:r>
              <a:rPr lang="en-US" sz="2800" dirty="0">
                <a:solidFill>
                  <a:schemeClr val="accent2"/>
                </a:solidFill>
              </a:rPr>
              <a:t>Registration</a:t>
            </a:r>
          </a:p>
          <a:p>
            <a:r>
              <a:rPr lang="en-US" sz="2800" dirty="0">
                <a:solidFill>
                  <a:schemeClr val="accent2"/>
                </a:solidFill>
              </a:rPr>
              <a:t>Difference between sale and exchange</a:t>
            </a:r>
          </a:p>
          <a:p>
            <a:r>
              <a:rPr lang="en-US" sz="2800" dirty="0">
                <a:solidFill>
                  <a:schemeClr val="accent2"/>
                </a:solidFill>
              </a:rPr>
              <a:t>Difference between sale and a hire purchase agreement. </a:t>
            </a:r>
          </a:p>
          <a:p>
            <a:r>
              <a:rPr lang="en-US" sz="2800" dirty="0">
                <a:solidFill>
                  <a:schemeClr val="accent2"/>
                </a:solidFill>
              </a:rPr>
              <a:t>Difference between sale and agreement to sale</a:t>
            </a:r>
          </a:p>
          <a:p>
            <a:r>
              <a:rPr lang="en-US" sz="2800" dirty="0">
                <a:solidFill>
                  <a:schemeClr val="accent2"/>
                </a:solidFill>
              </a:rPr>
              <a:t>Rights and liabilities of buyer and seller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838200"/>
            <a:ext cx="4038600" cy="4525963"/>
          </a:xfrm>
        </p:spPr>
        <p:txBody>
          <a:bodyPr/>
          <a:lstStyle/>
          <a:p>
            <a:r>
              <a:rPr lang="en-US" sz="2400" b="1" dirty="0" smtClean="0"/>
              <a:t>Contract of Sale</a:t>
            </a:r>
            <a:r>
              <a:rPr lang="en-US" sz="2400" dirty="0" smtClean="0"/>
              <a:t> </a:t>
            </a:r>
          </a:p>
          <a:p>
            <a:r>
              <a:rPr lang="en-US" sz="2400" dirty="0" smtClean="0"/>
              <a:t>There is a transfer of ownership </a:t>
            </a:r>
          </a:p>
          <a:p>
            <a:endParaRPr lang="en-US" sz="2400" dirty="0" smtClean="0"/>
          </a:p>
          <a:p>
            <a:endParaRPr lang="en-US" sz="1800" dirty="0" smtClean="0"/>
          </a:p>
          <a:p>
            <a:r>
              <a:rPr lang="en-US" sz="2400" dirty="0" smtClean="0"/>
              <a:t>Conveys a legal title to the buyer.</a:t>
            </a:r>
          </a:p>
          <a:p>
            <a:r>
              <a:rPr lang="en-US" sz="2400" dirty="0" smtClean="0"/>
              <a:t>Creates a right </a:t>
            </a:r>
            <a:r>
              <a:rPr lang="en-US" sz="2400" i="1" dirty="0" smtClean="0"/>
              <a:t>in rem </a:t>
            </a:r>
          </a:p>
          <a:p>
            <a:r>
              <a:rPr lang="en-US" sz="2400" dirty="0" smtClean="0"/>
              <a:t>Mandates registration where sale is of immovable property of </a:t>
            </a:r>
            <a:r>
              <a:rPr lang="en-US" sz="2400" dirty="0" err="1" smtClean="0"/>
              <a:t>Rs</a:t>
            </a:r>
            <a:r>
              <a:rPr lang="en-US" sz="2400" dirty="0" smtClean="0"/>
              <a:t>. 100 or more.</a:t>
            </a:r>
            <a:endParaRPr lang="en-US" sz="2400" dirty="0"/>
          </a:p>
        </p:txBody>
      </p:sp>
      <p:sp>
        <p:nvSpPr>
          <p:cNvPr id="4" name="Content Placeholder 3"/>
          <p:cNvSpPr>
            <a:spLocks noGrp="1"/>
          </p:cNvSpPr>
          <p:nvPr>
            <p:ph sz="half" idx="2"/>
          </p:nvPr>
        </p:nvSpPr>
        <p:spPr>
          <a:xfrm>
            <a:off x="4419600" y="838200"/>
            <a:ext cx="4343400" cy="4525963"/>
          </a:xfrm>
        </p:spPr>
        <p:txBody>
          <a:bodyPr/>
          <a:lstStyle/>
          <a:p>
            <a:pPr algn="just"/>
            <a:r>
              <a:rPr lang="en-US" sz="2400" b="1" dirty="0" smtClean="0"/>
              <a:t>Contract for sale</a:t>
            </a:r>
          </a:p>
          <a:p>
            <a:pPr algn="just"/>
            <a:r>
              <a:rPr lang="en-US" sz="2400" dirty="0" smtClean="0"/>
              <a:t>There is merely an agreement for the sale of property in terms agreed between parties.</a:t>
            </a:r>
          </a:p>
          <a:p>
            <a:r>
              <a:rPr lang="en-US" sz="2400" dirty="0" smtClean="0"/>
              <a:t>Does not create any interest in the property.</a:t>
            </a:r>
            <a:endParaRPr lang="en-US" sz="2400" b="1" dirty="0" smtClean="0"/>
          </a:p>
          <a:p>
            <a:r>
              <a:rPr lang="en-US" sz="2400" dirty="0" smtClean="0"/>
              <a:t>Creates a right </a:t>
            </a:r>
            <a:r>
              <a:rPr lang="en-US" sz="2400" i="1" dirty="0" smtClean="0"/>
              <a:t>in </a:t>
            </a:r>
            <a:r>
              <a:rPr lang="en-US" sz="2400" i="1" dirty="0" err="1" smtClean="0"/>
              <a:t>personam</a:t>
            </a:r>
            <a:endParaRPr lang="en-US" sz="2400" i="1" dirty="0" smtClean="0"/>
          </a:p>
          <a:p>
            <a:r>
              <a:rPr lang="en-US" sz="2400" dirty="0" smtClean="0"/>
              <a:t>Does not require registration.</a:t>
            </a:r>
            <a:endParaRPr lang="en-US" sz="2400" dirty="0"/>
          </a:p>
        </p:txBody>
      </p:sp>
    </p:spTree>
    <p:extLst>
      <p:ext uri="{BB962C8B-B14F-4D97-AF65-F5344CB8AC3E}">
        <p14:creationId xmlns:p14="http://schemas.microsoft.com/office/powerpoint/2010/main" val="3556512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Formalities for Effecting sale</a:t>
            </a:r>
          </a:p>
        </p:txBody>
      </p:sp>
      <p:sp>
        <p:nvSpPr>
          <p:cNvPr id="22531" name="Rectangle 3"/>
          <p:cNvSpPr>
            <a:spLocks noGrp="1" noChangeArrowheads="1"/>
          </p:cNvSpPr>
          <p:nvPr>
            <p:ph type="body" idx="1"/>
          </p:nvPr>
        </p:nvSpPr>
        <p:spPr>
          <a:xfrm>
            <a:off x="457200" y="1295400"/>
            <a:ext cx="8229600" cy="4525963"/>
          </a:xfrm>
        </p:spPr>
        <p:txBody>
          <a:bodyPr/>
          <a:lstStyle/>
          <a:p>
            <a:pPr algn="just"/>
            <a:r>
              <a:rPr lang="en-US" sz="2400" dirty="0"/>
              <a:t>Section 54 lays down a specific method for the execution of a sale deed with respect to immovable property and completion of sale. It is complete generally by these formalities: writing, executing, </a:t>
            </a:r>
            <a:r>
              <a:rPr lang="en-US" sz="2400" dirty="0" smtClean="0"/>
              <a:t>attesting and </a:t>
            </a:r>
            <a:r>
              <a:rPr lang="en-US" sz="2400" dirty="0"/>
              <a:t>registering sale deed. </a:t>
            </a:r>
            <a:endParaRPr lang="en-US" sz="2400" dirty="0" smtClean="0"/>
          </a:p>
          <a:p>
            <a:pPr algn="just"/>
            <a:r>
              <a:rPr lang="en-US" sz="2400" dirty="0" smtClean="0"/>
              <a:t>Sale can be made in 2 ways:</a:t>
            </a:r>
          </a:p>
          <a:p>
            <a:pPr algn="just"/>
            <a:r>
              <a:rPr lang="en-US" sz="2400" dirty="0" smtClean="0"/>
              <a:t>Where the value of Tangible Immovable Property is Rs.100 or more than that or in the case of a reversion or other intangible thing, sale can only be made through Registered Instrument.</a:t>
            </a:r>
          </a:p>
          <a:p>
            <a:pPr algn="just"/>
            <a:r>
              <a:rPr lang="en-US" sz="2400" dirty="0" smtClean="0"/>
              <a:t>Where the value of Tangible Immovable Property is less than Rs.100 , sale can be made through Delivery of Possession</a:t>
            </a:r>
          </a:p>
          <a:p>
            <a:pPr algn="just"/>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Registration</a:t>
            </a:r>
          </a:p>
        </p:txBody>
      </p:sp>
      <p:sp>
        <p:nvSpPr>
          <p:cNvPr id="23555" name="Rectangle 3"/>
          <p:cNvSpPr>
            <a:spLocks noGrp="1" noChangeArrowheads="1"/>
          </p:cNvSpPr>
          <p:nvPr>
            <p:ph type="body" idx="1"/>
          </p:nvPr>
        </p:nvSpPr>
        <p:spPr>
          <a:xfrm>
            <a:off x="457200" y="1600200"/>
            <a:ext cx="8229600" cy="5257800"/>
          </a:xfrm>
        </p:spPr>
        <p:txBody>
          <a:bodyPr/>
          <a:lstStyle/>
          <a:p>
            <a:pPr algn="just"/>
            <a:r>
              <a:rPr lang="en-US"/>
              <a:t>Sale of tangible immovable property of the value of Rs. 100/- or more can only be made in writing. The deed must be attested and also registered. </a:t>
            </a:r>
          </a:p>
          <a:p>
            <a:pPr algn="just"/>
            <a:r>
              <a:rPr lang="en-US"/>
              <a:t>If by a single document, both movable and immovable properties are transferred, and the value of the immovable property is more than 100/- rupees- such transfer should take place with the help of written, attested and registered document.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Mode of Transfer</a:t>
            </a:r>
          </a:p>
        </p:txBody>
      </p:sp>
      <p:sp>
        <p:nvSpPr>
          <p:cNvPr id="29699" name="Rectangle 3"/>
          <p:cNvSpPr>
            <a:spLocks noGrp="1" noChangeArrowheads="1"/>
          </p:cNvSpPr>
          <p:nvPr>
            <p:ph type="body" idx="1"/>
          </p:nvPr>
        </p:nvSpPr>
        <p:spPr/>
        <p:txBody>
          <a:bodyPr/>
          <a:lstStyle/>
          <a:p>
            <a:r>
              <a:rPr lang="en-US"/>
              <a:t>Delivery of possession</a:t>
            </a:r>
          </a:p>
          <a:p>
            <a:r>
              <a:rPr lang="en-US"/>
              <a:t>Registration of sale deed.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143000"/>
          </a:xfrm>
        </p:spPr>
        <p:txBody>
          <a:bodyPr/>
          <a:lstStyle/>
          <a:p>
            <a:r>
              <a:rPr lang="en-US" dirty="0"/>
              <a:t>Rights and Liabilities of Seller and Buyer – Sec 55</a:t>
            </a:r>
          </a:p>
        </p:txBody>
      </p:sp>
    </p:spTree>
    <p:extLst>
      <p:ext uri="{BB962C8B-B14F-4D97-AF65-F5344CB8AC3E}">
        <p14:creationId xmlns:p14="http://schemas.microsoft.com/office/powerpoint/2010/main" val="1779468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0" y="685800"/>
            <a:ext cx="9144000" cy="5715000"/>
          </a:xfrm>
        </p:spPr>
        <p:txBody>
          <a:bodyPr/>
          <a:lstStyle/>
          <a:p>
            <a:pPr algn="just">
              <a:lnSpc>
                <a:spcPct val="80000"/>
              </a:lnSpc>
            </a:pPr>
            <a:r>
              <a:rPr lang="en-US" sz="2800" dirty="0">
                <a:solidFill>
                  <a:schemeClr val="accent2"/>
                </a:solidFill>
              </a:rPr>
              <a:t>D</a:t>
            </a:r>
            <a:r>
              <a:rPr lang="en-US" sz="2800" dirty="0" smtClean="0">
                <a:solidFill>
                  <a:schemeClr val="accent2"/>
                </a:solidFill>
              </a:rPr>
              <a:t>uties </a:t>
            </a:r>
            <a:r>
              <a:rPr lang="en-US" sz="2800" dirty="0">
                <a:solidFill>
                  <a:schemeClr val="accent2"/>
                </a:solidFill>
              </a:rPr>
              <a:t>on the </a:t>
            </a:r>
            <a:r>
              <a:rPr lang="en-US" sz="2800" dirty="0" smtClean="0">
                <a:solidFill>
                  <a:schemeClr val="accent2"/>
                </a:solidFill>
              </a:rPr>
              <a:t>seller before completion of Sale </a:t>
            </a:r>
            <a:r>
              <a:rPr lang="en-US" sz="2800" dirty="0" smtClean="0"/>
              <a:t>- </a:t>
            </a:r>
            <a:r>
              <a:rPr lang="en-US" sz="2800" dirty="0"/>
              <a:t>six duties to be performed before passing of ownership </a:t>
            </a:r>
            <a:endParaRPr lang="en-US" sz="2800" dirty="0" smtClean="0"/>
          </a:p>
          <a:p>
            <a:pPr algn="just">
              <a:lnSpc>
                <a:spcPct val="80000"/>
              </a:lnSpc>
            </a:pPr>
            <a:endParaRPr lang="en-US" sz="2800" dirty="0"/>
          </a:p>
          <a:p>
            <a:pPr algn="just">
              <a:lnSpc>
                <a:spcPct val="80000"/>
              </a:lnSpc>
            </a:pPr>
            <a:r>
              <a:rPr lang="en-US" sz="2800" dirty="0" smtClean="0"/>
              <a:t>Disclosure </a:t>
            </a:r>
            <a:r>
              <a:rPr lang="en-US" sz="2800" dirty="0"/>
              <a:t>of material defects of property. </a:t>
            </a:r>
            <a:r>
              <a:rPr lang="en-US" sz="2800" dirty="0">
                <a:solidFill>
                  <a:schemeClr val="accent2"/>
                </a:solidFill>
              </a:rPr>
              <a:t>55(1)(a)</a:t>
            </a:r>
          </a:p>
          <a:p>
            <a:pPr algn="just">
              <a:lnSpc>
                <a:spcPct val="80000"/>
              </a:lnSpc>
            </a:pPr>
            <a:r>
              <a:rPr lang="en-US" sz="2800" dirty="0"/>
              <a:t>Allowing the buyer to examine documents. </a:t>
            </a:r>
            <a:r>
              <a:rPr lang="en-US" sz="2800" dirty="0">
                <a:solidFill>
                  <a:schemeClr val="accent2"/>
                </a:solidFill>
              </a:rPr>
              <a:t>55(1)(b)</a:t>
            </a:r>
          </a:p>
          <a:p>
            <a:pPr algn="just">
              <a:lnSpc>
                <a:spcPct val="80000"/>
              </a:lnSpc>
            </a:pPr>
            <a:r>
              <a:rPr lang="en-US" sz="2800" dirty="0"/>
              <a:t>To answer queries of the buyer. </a:t>
            </a:r>
            <a:r>
              <a:rPr lang="en-US" sz="2800" dirty="0">
                <a:solidFill>
                  <a:schemeClr val="accent2"/>
                </a:solidFill>
              </a:rPr>
              <a:t>55(1)(c)</a:t>
            </a:r>
          </a:p>
          <a:p>
            <a:pPr algn="just">
              <a:lnSpc>
                <a:spcPct val="80000"/>
              </a:lnSpc>
            </a:pPr>
            <a:r>
              <a:rPr lang="en-US" sz="2800" dirty="0"/>
              <a:t>To execute a proper conveyance in buyer</a:t>
            </a:r>
            <a:r>
              <a:rPr lang="ja-JP" altLang="en-US" sz="2800" dirty="0">
                <a:latin typeface="Arial"/>
              </a:rPr>
              <a:t>’</a:t>
            </a:r>
            <a:r>
              <a:rPr lang="en-US" sz="2800" dirty="0"/>
              <a:t>s </a:t>
            </a:r>
            <a:r>
              <a:rPr lang="en-US" sz="2800" dirty="0" err="1"/>
              <a:t>favour</a:t>
            </a:r>
            <a:r>
              <a:rPr lang="en-US" sz="2800" dirty="0"/>
              <a:t>. </a:t>
            </a:r>
            <a:r>
              <a:rPr lang="en-US" sz="2800" dirty="0">
                <a:solidFill>
                  <a:schemeClr val="accent2"/>
                </a:solidFill>
              </a:rPr>
              <a:t>55(1)(d)</a:t>
            </a:r>
          </a:p>
          <a:p>
            <a:pPr algn="just">
              <a:lnSpc>
                <a:spcPct val="80000"/>
              </a:lnSpc>
            </a:pPr>
            <a:r>
              <a:rPr lang="en-US" sz="2800" dirty="0"/>
              <a:t>To take care of property and related documents in between the date of contract to sell and actual execution of sale deed. </a:t>
            </a:r>
            <a:r>
              <a:rPr lang="en-US" sz="2800" dirty="0">
                <a:solidFill>
                  <a:schemeClr val="accent2"/>
                </a:solidFill>
              </a:rPr>
              <a:t>55(1)(e)</a:t>
            </a:r>
          </a:p>
          <a:p>
            <a:pPr algn="just">
              <a:lnSpc>
                <a:spcPct val="80000"/>
              </a:lnSpc>
            </a:pPr>
            <a:r>
              <a:rPr lang="en-US" sz="2800" dirty="0"/>
              <a:t>To pay public charges due till date of sale. </a:t>
            </a:r>
            <a:r>
              <a:rPr lang="en-US" sz="2800" dirty="0">
                <a:solidFill>
                  <a:schemeClr val="accent2"/>
                </a:solidFill>
              </a:rPr>
              <a:t>55(1)(g)</a:t>
            </a:r>
          </a:p>
          <a:p>
            <a:pPr algn="just">
              <a:lnSpc>
                <a:spcPct val="80000"/>
              </a:lnSpc>
            </a:pPr>
            <a:endParaRPr lang="en-US" sz="2800" dirty="0"/>
          </a:p>
        </p:txBody>
      </p:sp>
      <p:sp>
        <p:nvSpPr>
          <p:cNvPr id="4" name="Rectangle 2"/>
          <p:cNvSpPr>
            <a:spLocks noGrp="1" noChangeArrowheads="1"/>
          </p:cNvSpPr>
          <p:nvPr>
            <p:ph type="title"/>
          </p:nvPr>
        </p:nvSpPr>
        <p:spPr>
          <a:xfrm>
            <a:off x="457200" y="0"/>
            <a:ext cx="8229600" cy="808038"/>
          </a:xfrm>
        </p:spPr>
        <p:txBody>
          <a:bodyPr/>
          <a:lstStyle/>
          <a:p>
            <a:r>
              <a:rPr lang="en-US" dirty="0" smtClean="0"/>
              <a:t>Liabilities </a:t>
            </a:r>
            <a:r>
              <a:rPr lang="en-US" dirty="0"/>
              <a:t>of the Seller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808038"/>
          </a:xfrm>
        </p:spPr>
        <p:txBody>
          <a:bodyPr/>
          <a:lstStyle/>
          <a:p>
            <a:r>
              <a:rPr lang="en-US" dirty="0" smtClean="0"/>
              <a:t>Liabilities </a:t>
            </a:r>
            <a:r>
              <a:rPr lang="en-US" dirty="0"/>
              <a:t>of the Seller</a:t>
            </a:r>
          </a:p>
        </p:txBody>
      </p:sp>
      <p:sp>
        <p:nvSpPr>
          <p:cNvPr id="25603" name="Rectangle 3"/>
          <p:cNvSpPr>
            <a:spLocks noGrp="1" noChangeArrowheads="1"/>
          </p:cNvSpPr>
          <p:nvPr>
            <p:ph type="body" idx="1"/>
          </p:nvPr>
        </p:nvSpPr>
        <p:spPr>
          <a:xfrm>
            <a:off x="0" y="914400"/>
            <a:ext cx="8915400" cy="5211763"/>
          </a:xfrm>
        </p:spPr>
        <p:txBody>
          <a:bodyPr/>
          <a:lstStyle/>
          <a:p>
            <a:pPr algn="just"/>
            <a:r>
              <a:rPr lang="en-US" sz="2400" dirty="0"/>
              <a:t>After completion of Sale </a:t>
            </a:r>
            <a:r>
              <a:rPr lang="en-US" sz="2400" dirty="0" smtClean="0"/>
              <a:t>– </a:t>
            </a:r>
          </a:p>
          <a:p>
            <a:pPr algn="just"/>
            <a:r>
              <a:rPr lang="en-US" sz="2400" dirty="0" smtClean="0"/>
              <a:t>To </a:t>
            </a:r>
            <a:r>
              <a:rPr lang="en-US" sz="2400" dirty="0"/>
              <a:t>deliver </a:t>
            </a:r>
            <a:r>
              <a:rPr lang="en-US" sz="2400" dirty="0" smtClean="0"/>
              <a:t>possession </a:t>
            </a:r>
            <a:r>
              <a:rPr lang="en-US" sz="2400" dirty="0">
                <a:solidFill>
                  <a:schemeClr val="accent2"/>
                </a:solidFill>
              </a:rPr>
              <a:t>55(1)(f</a:t>
            </a:r>
            <a:r>
              <a:rPr lang="en-US" sz="2400" dirty="0" smtClean="0">
                <a:solidFill>
                  <a:schemeClr val="accent2"/>
                </a:solidFill>
              </a:rPr>
              <a:t>) - </a:t>
            </a:r>
            <a:r>
              <a:rPr lang="en-US" sz="2400" dirty="0"/>
              <a:t>The seller is bound to give, on being so required, the buyer, or such person as he directs, such possession of the property as its nature admits. </a:t>
            </a:r>
            <a:endParaRPr lang="en-US" sz="2400" dirty="0" smtClean="0">
              <a:solidFill>
                <a:schemeClr val="accent2"/>
              </a:solidFill>
            </a:endParaRPr>
          </a:p>
          <a:p>
            <a:pPr algn="just"/>
            <a:r>
              <a:rPr lang="en-US" sz="2400" dirty="0" smtClean="0"/>
              <a:t>Implied </a:t>
            </a:r>
            <a:r>
              <a:rPr lang="en-US" sz="2400" dirty="0"/>
              <a:t>Covenant for </a:t>
            </a:r>
            <a:r>
              <a:rPr lang="en-US" sz="2400" dirty="0" err="1"/>
              <a:t>Tiltle</a:t>
            </a:r>
            <a:r>
              <a:rPr lang="en-US" sz="2400" dirty="0"/>
              <a:t> </a:t>
            </a:r>
            <a:r>
              <a:rPr lang="en-US" sz="2400" dirty="0">
                <a:solidFill>
                  <a:schemeClr val="accent2"/>
                </a:solidFill>
              </a:rPr>
              <a:t>[S.55 (2)] -</a:t>
            </a:r>
            <a:r>
              <a:rPr lang="en-US" sz="2400" dirty="0" smtClean="0"/>
              <a:t> </a:t>
            </a:r>
            <a:r>
              <a:rPr lang="en-US" sz="2400" dirty="0"/>
              <a:t>The seller shall be deemed to contract with the buyer that the interest which the seller professes to transfer to the buyer subsists and that he has power to transfer the </a:t>
            </a:r>
            <a:r>
              <a:rPr lang="en-US" sz="2400" dirty="0" smtClean="0"/>
              <a:t>same.</a:t>
            </a:r>
          </a:p>
          <a:p>
            <a:pPr algn="just"/>
            <a:r>
              <a:rPr lang="en-US" sz="2400" dirty="0"/>
              <a:t>To Deliver Title-deeds on Receipt of </a:t>
            </a:r>
            <a:r>
              <a:rPr lang="en-US" sz="2400" dirty="0" smtClean="0"/>
              <a:t>Price </a:t>
            </a:r>
            <a:r>
              <a:rPr lang="en-US" sz="2400" dirty="0" smtClean="0">
                <a:solidFill>
                  <a:schemeClr val="accent2"/>
                </a:solidFill>
              </a:rPr>
              <a:t>[</a:t>
            </a:r>
            <a:r>
              <a:rPr lang="en-US" sz="2400" dirty="0">
                <a:solidFill>
                  <a:schemeClr val="accent2"/>
                </a:solidFill>
              </a:rPr>
              <a:t>S. 55 (3)] </a:t>
            </a:r>
            <a:r>
              <a:rPr lang="en-US" sz="2400" dirty="0" smtClean="0"/>
              <a:t>- </a:t>
            </a:r>
            <a:r>
              <a:rPr lang="en-US" sz="2400" dirty="0"/>
              <a:t>Where the whole of the purchase-money has been paid to the seller, he is also bound to deliver to the buyer all documents of title relating to the property which are in the seller's possession or </a:t>
            </a:r>
            <a:r>
              <a:rPr lang="en-US" sz="2400" dirty="0" smtClean="0"/>
              <a:t>power, unless otherwise specified.</a:t>
            </a:r>
            <a:endParaRPr lang="en-US" sz="2400" dirty="0"/>
          </a:p>
          <a:p>
            <a:pPr algn="just">
              <a:lnSpc>
                <a:spcPct val="80000"/>
              </a:lnSpc>
            </a:pPr>
            <a:endParaRPr lang="en-US" sz="2400" dirty="0">
              <a:solidFill>
                <a:schemeClr val="accent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808038"/>
          </a:xfrm>
        </p:spPr>
        <p:txBody>
          <a:bodyPr/>
          <a:lstStyle/>
          <a:p>
            <a:r>
              <a:rPr lang="en-US" dirty="0"/>
              <a:t>Rights of the Seller</a:t>
            </a:r>
          </a:p>
        </p:txBody>
      </p:sp>
      <p:sp>
        <p:nvSpPr>
          <p:cNvPr id="25603" name="Rectangle 3"/>
          <p:cNvSpPr>
            <a:spLocks noGrp="1" noChangeArrowheads="1"/>
          </p:cNvSpPr>
          <p:nvPr>
            <p:ph type="body" idx="1"/>
          </p:nvPr>
        </p:nvSpPr>
        <p:spPr>
          <a:xfrm>
            <a:off x="0" y="914400"/>
            <a:ext cx="8915400" cy="5211763"/>
          </a:xfrm>
        </p:spPr>
        <p:txBody>
          <a:bodyPr/>
          <a:lstStyle/>
          <a:p>
            <a:pPr algn="just"/>
            <a:r>
              <a:rPr lang="en-US" sz="2500" dirty="0"/>
              <a:t>SELLER’S RIGHT BEFORE SALE </a:t>
            </a:r>
            <a:r>
              <a:rPr lang="en-US" sz="2500" dirty="0" smtClean="0"/>
              <a:t>- Right </a:t>
            </a:r>
            <a:r>
              <a:rPr lang="en-US" sz="2500" dirty="0"/>
              <a:t>to take Rents and Profits [S. 55 (4) (a)] </a:t>
            </a:r>
            <a:endParaRPr lang="en-US" sz="2500" dirty="0" smtClean="0"/>
          </a:p>
          <a:p>
            <a:pPr algn="just"/>
            <a:r>
              <a:rPr lang="en-US" sz="2500" dirty="0" smtClean="0"/>
              <a:t>The </a:t>
            </a:r>
            <a:r>
              <a:rPr lang="en-US" sz="2500" dirty="0"/>
              <a:t>seller is entitled- to the rents and profits of the property till the ownership thereof passes to the buyer. </a:t>
            </a:r>
            <a:endParaRPr lang="en-US" sz="2500" dirty="0" smtClean="0"/>
          </a:p>
          <a:p>
            <a:pPr algn="just"/>
            <a:r>
              <a:rPr lang="en-US" sz="2500" dirty="0" smtClean="0"/>
              <a:t>SELLER’S </a:t>
            </a:r>
            <a:r>
              <a:rPr lang="en-US" sz="2500" dirty="0"/>
              <a:t>RIGHT AFTER </a:t>
            </a:r>
            <a:r>
              <a:rPr lang="en-US" sz="2500" dirty="0" smtClean="0"/>
              <a:t>SALE- Charge </a:t>
            </a:r>
            <a:r>
              <a:rPr lang="en-US" sz="2500" dirty="0"/>
              <a:t>upon Property for Unpaid price [S. 55 (4) (b)] </a:t>
            </a:r>
            <a:endParaRPr lang="en-US" sz="2500" dirty="0" smtClean="0"/>
          </a:p>
          <a:p>
            <a:pPr algn="just"/>
            <a:r>
              <a:rPr lang="en-US" sz="2500" dirty="0" smtClean="0"/>
              <a:t>The </a:t>
            </a:r>
            <a:r>
              <a:rPr lang="en-US" sz="2500" dirty="0"/>
              <a:t>seller is entitled- where the ownership of the property has passed to the buyer before payment of the whole of the purchase-money, to a charge upon the property in the hands of the buyer, any transferee without consideration or any transferee with notice of the non-payment, for the amount of the purchase- money, or any part thereof remaining unpaid, and for interest on such amount or part from the date on which possession has been delivered. </a:t>
            </a:r>
          </a:p>
        </p:txBody>
      </p:sp>
    </p:spTree>
    <p:extLst>
      <p:ext uri="{BB962C8B-B14F-4D97-AF65-F5344CB8AC3E}">
        <p14:creationId xmlns:p14="http://schemas.microsoft.com/office/powerpoint/2010/main" val="1121329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Liabilities </a:t>
            </a:r>
            <a:r>
              <a:rPr lang="en-US" dirty="0"/>
              <a:t>of Buyer</a:t>
            </a:r>
          </a:p>
        </p:txBody>
      </p:sp>
      <p:sp>
        <p:nvSpPr>
          <p:cNvPr id="31747" name="Rectangle 3"/>
          <p:cNvSpPr>
            <a:spLocks noGrp="1" noChangeArrowheads="1"/>
          </p:cNvSpPr>
          <p:nvPr>
            <p:ph type="body" idx="1"/>
          </p:nvPr>
        </p:nvSpPr>
        <p:spPr/>
        <p:txBody>
          <a:bodyPr/>
          <a:lstStyle/>
          <a:p>
            <a:pPr algn="just"/>
            <a:r>
              <a:rPr lang="en-US" sz="2600" u="sng" dirty="0"/>
              <a:t>Duties of Buyer before Sale:</a:t>
            </a:r>
            <a:endParaRPr lang="en-US" sz="2600" dirty="0"/>
          </a:p>
          <a:p>
            <a:pPr algn="just"/>
            <a:r>
              <a:rPr lang="en-US" sz="2600" dirty="0"/>
              <a:t>The buyer bound to disclose, facts which materially increases the value of property, Section 55(5)(a) of the Act provides that, “the buyer is bound to disclose to the seller any fact as to the nature or extent of the seller’s interest in the property of which the buyer is aware, but of which he has reason to believe that the seller is not aware, and which materially increases the value of such interest”</a:t>
            </a:r>
          </a:p>
          <a:p>
            <a:pPr algn="just"/>
            <a:r>
              <a:rPr lang="en-US" sz="2600" dirty="0"/>
              <a:t>Section 55(5) (b).- Buyer is bound to pay the price of property to </a:t>
            </a:r>
            <a:r>
              <a:rPr lang="en-US" sz="2600" dirty="0" smtClean="0"/>
              <a:t>Seller</a:t>
            </a:r>
            <a:endParaRPr lang="en-US" sz="2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Liabilities of </a:t>
            </a:r>
            <a:r>
              <a:rPr lang="en-US" dirty="0" smtClean="0"/>
              <a:t>Buyer</a:t>
            </a:r>
            <a:endParaRPr lang="en-US" dirty="0"/>
          </a:p>
        </p:txBody>
      </p:sp>
      <p:sp>
        <p:nvSpPr>
          <p:cNvPr id="17411" name="Rectangle 3"/>
          <p:cNvSpPr>
            <a:spLocks noGrp="1" noChangeArrowheads="1"/>
          </p:cNvSpPr>
          <p:nvPr>
            <p:ph type="body" idx="1"/>
          </p:nvPr>
        </p:nvSpPr>
        <p:spPr/>
        <p:txBody>
          <a:bodyPr/>
          <a:lstStyle/>
          <a:p>
            <a:pPr algn="just"/>
            <a:r>
              <a:rPr lang="en-US" sz="2600" u="sng" dirty="0"/>
              <a:t>Duties of buyer after Sale :</a:t>
            </a:r>
            <a:endParaRPr lang="en-US" sz="2600" dirty="0"/>
          </a:p>
          <a:p>
            <a:pPr algn="just"/>
            <a:r>
              <a:rPr lang="en-US" sz="2600" dirty="0"/>
              <a:t>Section 55 (5) (c) - The buyer is bound to bear any loss arising from the destruction, injury or decrease in value of the property not caused by the seller where the ownership of the property has passed to the buyer.</a:t>
            </a:r>
          </a:p>
          <a:p>
            <a:pPr algn="just"/>
            <a:r>
              <a:rPr lang="en-US" sz="2600" dirty="0"/>
              <a:t>Section 55(5) (d) - The buyer is liable to pay the outgoings, e.g., Government dues, rents, revenue or taxes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838200"/>
            <a:ext cx="8229600" cy="5257800"/>
          </a:xfrm>
        </p:spPr>
        <p:txBody>
          <a:bodyPr/>
          <a:lstStyle/>
          <a:p>
            <a:pPr algn="just"/>
            <a:r>
              <a:rPr lang="en-US" dirty="0">
                <a:solidFill>
                  <a:schemeClr val="accent2"/>
                </a:solidFill>
              </a:rPr>
              <a:t>Sale implies an absolute transfer of rights in the property sold. No rights are left in the transferor. The term sale has been defined under section 54 of the 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28600" y="685800"/>
            <a:ext cx="8763000" cy="4678363"/>
          </a:xfrm>
        </p:spPr>
        <p:txBody>
          <a:bodyPr/>
          <a:lstStyle/>
          <a:p>
            <a:pPr algn="just"/>
            <a:r>
              <a:rPr lang="en-US" sz="2600" u="sng" dirty="0"/>
              <a:t>Buyer’s right before sale- </a:t>
            </a:r>
            <a:endParaRPr lang="en-US" sz="2600" dirty="0"/>
          </a:p>
          <a:p>
            <a:pPr algn="just"/>
            <a:r>
              <a:rPr lang="en-US" sz="2600" dirty="0"/>
              <a:t>Section 55(6) (a) - Buyer is entitled to (unless he has improperly declined to accept delivery of property):</a:t>
            </a:r>
          </a:p>
          <a:p>
            <a:pPr algn="just"/>
            <a:r>
              <a:rPr lang="en-US" sz="2600" dirty="0"/>
              <a:t>A charge on the property for the purchase money properly paid by him in anticipation not the delivery.</a:t>
            </a:r>
          </a:p>
          <a:p>
            <a:pPr algn="just"/>
            <a:r>
              <a:rPr lang="en-US" sz="2600" dirty="0"/>
              <a:t>(ii) Interest on such purchase money.</a:t>
            </a:r>
          </a:p>
          <a:p>
            <a:pPr algn="just"/>
            <a:r>
              <a:rPr lang="en-US" sz="2600" dirty="0"/>
              <a:t>The earnest , and cost awarded to him in a suit to compel specific performance of the contract or to obtain a decree for its recession in case he properly declines to accept delivery.</a:t>
            </a:r>
          </a:p>
          <a:p>
            <a:pPr algn="just"/>
            <a:r>
              <a:rPr lang="en-US" sz="2600" u="sng" dirty="0"/>
              <a:t>Buyer’s right after Sale-</a:t>
            </a:r>
            <a:endParaRPr lang="en-US" sz="2600" dirty="0"/>
          </a:p>
          <a:p>
            <a:pPr algn="just"/>
            <a:r>
              <a:rPr lang="en-US" sz="2600" dirty="0"/>
              <a:t>Section 55 (6) (a) - Buyer is entitled to receive any benefit of any appreciation of the property or increase in its value and to the rents and profits thereof</a:t>
            </a:r>
            <a:r>
              <a:rPr lang="en-US" sz="2600" dirty="0" smtClean="0"/>
              <a:t>.</a:t>
            </a:r>
            <a:endParaRPr lang="en-US" sz="2600" dirty="0"/>
          </a:p>
        </p:txBody>
      </p:sp>
      <p:sp>
        <p:nvSpPr>
          <p:cNvPr id="4" name="Rectangle 2"/>
          <p:cNvSpPr>
            <a:spLocks noGrp="1" noChangeArrowheads="1"/>
          </p:cNvSpPr>
          <p:nvPr>
            <p:ph type="title"/>
          </p:nvPr>
        </p:nvSpPr>
        <p:spPr>
          <a:xfrm>
            <a:off x="457200" y="0"/>
            <a:ext cx="8229600" cy="747180"/>
          </a:xfrm>
        </p:spPr>
        <p:txBody>
          <a:bodyPr/>
          <a:lstStyle/>
          <a:p>
            <a:r>
              <a:rPr lang="en-US" dirty="0" smtClean="0"/>
              <a:t>Rights </a:t>
            </a:r>
            <a:r>
              <a:rPr lang="en-US" dirty="0"/>
              <a:t>of </a:t>
            </a:r>
            <a:r>
              <a:rPr lang="en-US" dirty="0" smtClean="0"/>
              <a:t>Buyer</a:t>
            </a:r>
            <a:endParaRPr lang="en-US" dirty="0"/>
          </a:p>
        </p:txBody>
      </p:sp>
    </p:spTree>
    <p:extLst>
      <p:ext uri="{BB962C8B-B14F-4D97-AF65-F5344CB8AC3E}">
        <p14:creationId xmlns:p14="http://schemas.microsoft.com/office/powerpoint/2010/main" val="277707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685800"/>
          </a:xfrm>
        </p:spPr>
        <p:txBody>
          <a:bodyPr/>
          <a:lstStyle/>
          <a:p>
            <a:r>
              <a:rPr lang="en-US" sz="4000"/>
              <a:t>Section 54. Sale</a:t>
            </a:r>
          </a:p>
        </p:txBody>
      </p:sp>
      <p:sp>
        <p:nvSpPr>
          <p:cNvPr id="5123" name="Rectangle 3"/>
          <p:cNvSpPr>
            <a:spLocks noGrp="1" noChangeArrowheads="1"/>
          </p:cNvSpPr>
          <p:nvPr>
            <p:ph type="body" idx="1"/>
          </p:nvPr>
        </p:nvSpPr>
        <p:spPr>
          <a:xfrm>
            <a:off x="381000" y="1143000"/>
            <a:ext cx="8458200" cy="5334000"/>
          </a:xfrm>
        </p:spPr>
        <p:txBody>
          <a:bodyPr/>
          <a:lstStyle/>
          <a:p>
            <a:pPr algn="just"/>
            <a:r>
              <a:rPr lang="ja-JP" altLang="en-US" sz="2800" dirty="0">
                <a:solidFill>
                  <a:schemeClr val="tx2"/>
                </a:solidFill>
                <a:latin typeface="Arial"/>
              </a:rPr>
              <a:t>‘</a:t>
            </a:r>
            <a:r>
              <a:rPr lang="en-US" sz="2800" dirty="0">
                <a:solidFill>
                  <a:schemeClr val="tx2"/>
                </a:solidFill>
              </a:rPr>
              <a:t>Sale</a:t>
            </a:r>
            <a:r>
              <a:rPr lang="ja-JP" altLang="en-US" sz="2800" dirty="0">
                <a:solidFill>
                  <a:schemeClr val="tx2"/>
                </a:solidFill>
                <a:latin typeface="Arial"/>
              </a:rPr>
              <a:t>’</a:t>
            </a:r>
            <a:r>
              <a:rPr lang="en-US" sz="2800" dirty="0">
                <a:solidFill>
                  <a:schemeClr val="tx2"/>
                </a:solidFill>
              </a:rPr>
              <a:t> is a transfer of ownership in exchange for a price paid or promised or part paid and part promised.</a:t>
            </a:r>
          </a:p>
          <a:p>
            <a:pPr algn="just"/>
            <a:r>
              <a:rPr lang="en-US" sz="2800" dirty="0">
                <a:solidFill>
                  <a:schemeClr val="tx2"/>
                </a:solidFill>
              </a:rPr>
              <a:t>Sale how made- Such transfer, in the case of tangible immoveable property of the value of one hundred rupees and upwards, or in the case of a reversion or other intangible thing, can be made only by a registered instrument.</a:t>
            </a:r>
          </a:p>
          <a:p>
            <a:pPr algn="just"/>
            <a:r>
              <a:rPr lang="en-US" sz="2800" dirty="0">
                <a:solidFill>
                  <a:schemeClr val="tx2"/>
                </a:solidFill>
              </a:rPr>
              <a:t>In the case of tangible immovable property of a value less than one hundred rupees, such transfer may be made either by a registered instrument or by delivery of property.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81000" y="685800"/>
            <a:ext cx="8229600" cy="4525963"/>
          </a:xfrm>
        </p:spPr>
        <p:txBody>
          <a:bodyPr/>
          <a:lstStyle/>
          <a:p>
            <a:pPr algn="just">
              <a:lnSpc>
                <a:spcPct val="90000"/>
              </a:lnSpc>
            </a:pPr>
            <a:r>
              <a:rPr lang="en-US" sz="2800" dirty="0"/>
              <a:t>Delivery of tangible immoveable property takes place when the seller places the buyer, or such person as he directs, in possession of the property. </a:t>
            </a:r>
          </a:p>
          <a:p>
            <a:pPr algn="just">
              <a:lnSpc>
                <a:spcPct val="90000"/>
              </a:lnSpc>
            </a:pPr>
            <a:r>
              <a:rPr lang="en-US" sz="2800" b="1" dirty="0"/>
              <a:t>Contract for sale- </a:t>
            </a:r>
            <a:r>
              <a:rPr lang="en-US" sz="2800" dirty="0"/>
              <a:t>A contract for sale of immoveable property is a contract that a sale of such property shall take place on terms settled between the parties. </a:t>
            </a:r>
          </a:p>
          <a:p>
            <a:pPr algn="just">
              <a:lnSpc>
                <a:spcPct val="90000"/>
              </a:lnSpc>
            </a:pPr>
            <a:r>
              <a:rPr lang="en-US" sz="2800" dirty="0"/>
              <a:t>It does not, of itself, create any interest in or charge on such property.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457200"/>
            <a:ext cx="8305800" cy="6019800"/>
          </a:xfrm>
          <a:ln>
            <a:noFill/>
            <a:miter lim="800000"/>
            <a:headEnd/>
            <a:tailEnd/>
          </a:ln>
        </p:spPr>
        <p:txBody>
          <a:bodyPr/>
          <a:lstStyle/>
          <a:p>
            <a:pPr algn="just"/>
            <a:r>
              <a:rPr lang="en-US" sz="2800" dirty="0">
                <a:solidFill>
                  <a:schemeClr val="accent2"/>
                </a:solidFill>
              </a:rPr>
              <a:t>Section 54 defines the term Sale as a transfer of ownership in exchange for a price paid or promised or part paid or part promised. In fact, an owner has three basic rights over his property, right of title, an exclusive right to possess and enjoy the property and an exclusive right to alienate it. In a sale of property, all these rights are conveyed by the owner in </a:t>
            </a:r>
            <a:r>
              <a:rPr lang="en-US" sz="2800" dirty="0" err="1">
                <a:solidFill>
                  <a:schemeClr val="accent2"/>
                </a:solidFill>
              </a:rPr>
              <a:t>favour</a:t>
            </a:r>
            <a:r>
              <a:rPr lang="en-US" sz="2800" dirty="0">
                <a:solidFill>
                  <a:schemeClr val="accent2"/>
                </a:solidFill>
              </a:rPr>
              <a:t> of the transferee who is called a buyer. The buyer gets totality of rights, therefore it is called absolute transfer.</a:t>
            </a:r>
          </a:p>
          <a:p>
            <a:pPr algn="just"/>
            <a:r>
              <a:rPr lang="en-US" sz="2800" dirty="0">
                <a:solidFill>
                  <a:schemeClr val="tx2"/>
                </a:solidFill>
              </a:rPr>
              <a:t>While in  a lease, there is a transfer of a right to possess and enjoy the property but the title and a right of alienation remain with the owner. </a:t>
            </a:r>
            <a:r>
              <a:rPr lang="en-US" sz="2800" dirty="0">
                <a:solidFill>
                  <a:schemeClr val="accent2"/>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838200"/>
            <a:ext cx="8229600" cy="5287963"/>
          </a:xfrm>
        </p:spPr>
        <p:txBody>
          <a:bodyPr/>
          <a:lstStyle/>
          <a:p>
            <a:pPr algn="just">
              <a:lnSpc>
                <a:spcPct val="90000"/>
              </a:lnSpc>
            </a:pPr>
            <a:r>
              <a:rPr lang="en-US" dirty="0"/>
              <a:t>Similarly in mortgage, what is transferred is a right to cause the property to be sold in the event of non payment of loan by the mortgagor. </a:t>
            </a:r>
          </a:p>
          <a:p>
            <a:pPr algn="just">
              <a:lnSpc>
                <a:spcPct val="90000"/>
              </a:lnSpc>
            </a:pPr>
            <a:r>
              <a:rPr lang="en-US" dirty="0">
                <a:solidFill>
                  <a:schemeClr val="accent2"/>
                </a:solidFill>
              </a:rPr>
              <a:t>In a sale, all rights are transferred in </a:t>
            </a:r>
            <a:r>
              <a:rPr lang="en-US" dirty="0" err="1">
                <a:solidFill>
                  <a:schemeClr val="accent2"/>
                </a:solidFill>
              </a:rPr>
              <a:t>favour</a:t>
            </a:r>
            <a:r>
              <a:rPr lang="en-US" dirty="0">
                <a:solidFill>
                  <a:schemeClr val="accent2"/>
                </a:solidFill>
              </a:rPr>
              <a:t> of the transferee. Whether a transaction amounts to sale or not would depend upon the substance of the transfer.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28600" y="381000"/>
            <a:ext cx="8686800" cy="6248400"/>
          </a:xfrm>
        </p:spPr>
        <p:txBody>
          <a:bodyPr/>
          <a:lstStyle/>
          <a:p>
            <a:pPr algn="just">
              <a:lnSpc>
                <a:spcPct val="90000"/>
              </a:lnSpc>
            </a:pPr>
            <a:r>
              <a:rPr lang="en-US" dirty="0">
                <a:solidFill>
                  <a:schemeClr val="accent2"/>
                </a:solidFill>
              </a:rPr>
              <a:t>Therefore, in </a:t>
            </a:r>
            <a:r>
              <a:rPr lang="en-US" dirty="0" err="1">
                <a:solidFill>
                  <a:schemeClr val="accent2"/>
                </a:solidFill>
              </a:rPr>
              <a:t>Vidyadhar</a:t>
            </a:r>
            <a:r>
              <a:rPr lang="en-US" dirty="0">
                <a:solidFill>
                  <a:schemeClr val="accent2"/>
                </a:solidFill>
              </a:rPr>
              <a:t> v. </a:t>
            </a:r>
            <a:r>
              <a:rPr lang="en-US" dirty="0" err="1">
                <a:solidFill>
                  <a:schemeClr val="accent2"/>
                </a:solidFill>
              </a:rPr>
              <a:t>Mankirao</a:t>
            </a:r>
            <a:r>
              <a:rPr lang="en-US" dirty="0">
                <a:solidFill>
                  <a:schemeClr val="accent2"/>
                </a:solidFill>
              </a:rPr>
              <a:t> and another JU 1999 (2) SC 183, </a:t>
            </a:r>
            <a:r>
              <a:rPr lang="en-US" dirty="0">
                <a:solidFill>
                  <a:srgbClr val="000000"/>
                </a:solidFill>
              </a:rPr>
              <a:t>it was held that in order to constitute a sale, there must a transfer of ownership from one person to another, i.e., transfer of all rights and interests in the properties which are possessed by that person, are transferred by him to another person. The transferor does not retain any part of his interest or right in that property or else it would not be a sale. The definition clearly points out that price which is an essential ingredient of the transaction of sale, might have been paid, partly paid and partly promised to be paid.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228600"/>
            <a:ext cx="8229600" cy="1143000"/>
          </a:xfrm>
        </p:spPr>
        <p:txBody>
          <a:bodyPr/>
          <a:lstStyle/>
          <a:p>
            <a:r>
              <a:rPr lang="en-US" dirty="0">
                <a:solidFill>
                  <a:schemeClr val="accent2"/>
                </a:solidFill>
              </a:rPr>
              <a:t>Essentials </a:t>
            </a:r>
          </a:p>
        </p:txBody>
      </p:sp>
      <p:sp>
        <p:nvSpPr>
          <p:cNvPr id="10243" name="Rectangle 3"/>
          <p:cNvSpPr>
            <a:spLocks noGrp="1" noChangeArrowheads="1"/>
          </p:cNvSpPr>
          <p:nvPr>
            <p:ph type="body" idx="1"/>
          </p:nvPr>
        </p:nvSpPr>
        <p:spPr>
          <a:xfrm>
            <a:off x="152400" y="762000"/>
            <a:ext cx="8991600" cy="6096000"/>
          </a:xfrm>
        </p:spPr>
        <p:txBody>
          <a:bodyPr/>
          <a:lstStyle/>
          <a:p>
            <a:pPr algn="just">
              <a:lnSpc>
                <a:spcPct val="90000"/>
              </a:lnSpc>
            </a:pPr>
            <a:r>
              <a:rPr lang="en-US" sz="2400" dirty="0">
                <a:solidFill>
                  <a:srgbClr val="000000"/>
                </a:solidFill>
              </a:rPr>
              <a:t>Parties: Seller and buyer</a:t>
            </a:r>
          </a:p>
          <a:p>
            <a:pPr algn="just">
              <a:lnSpc>
                <a:spcPct val="90000"/>
              </a:lnSpc>
            </a:pPr>
            <a:r>
              <a:rPr lang="en-US" sz="2400" dirty="0">
                <a:solidFill>
                  <a:srgbClr val="000000"/>
                </a:solidFill>
              </a:rPr>
              <a:t>Seller must be a person competent to contract and he must have title to the property or authority to transfer it, if it is not his own. </a:t>
            </a:r>
          </a:p>
          <a:p>
            <a:pPr algn="just">
              <a:lnSpc>
                <a:spcPct val="90000"/>
              </a:lnSpc>
            </a:pPr>
            <a:r>
              <a:rPr lang="en-US" sz="2400" dirty="0">
                <a:solidFill>
                  <a:srgbClr val="000000"/>
                </a:solidFill>
              </a:rPr>
              <a:t>The buyer is a person who is not disqualified to be a transferee under section 6(h). A minor is a competent transferee in a transaction of sale. Even a mortgage or a gift can be executed in </a:t>
            </a:r>
            <a:r>
              <a:rPr lang="en-US" sz="2400" dirty="0" err="1">
                <a:solidFill>
                  <a:srgbClr val="000000"/>
                </a:solidFill>
              </a:rPr>
              <a:t>favour</a:t>
            </a:r>
            <a:r>
              <a:rPr lang="en-US" sz="2400" dirty="0">
                <a:solidFill>
                  <a:srgbClr val="000000"/>
                </a:solidFill>
              </a:rPr>
              <a:t> of a minor, but a minor cannot take a lease in his </a:t>
            </a:r>
            <a:r>
              <a:rPr lang="en-US" sz="2400" dirty="0" err="1">
                <a:solidFill>
                  <a:srgbClr val="000000"/>
                </a:solidFill>
              </a:rPr>
              <a:t>favour</a:t>
            </a:r>
            <a:r>
              <a:rPr lang="en-US" sz="2400" dirty="0">
                <a:solidFill>
                  <a:srgbClr val="000000"/>
                </a:solidFill>
              </a:rPr>
              <a:t> because it is to be executed by both the parties. Therefore, a lease deed executed by minor is void. </a:t>
            </a:r>
          </a:p>
          <a:p>
            <a:pPr algn="just">
              <a:lnSpc>
                <a:spcPct val="90000"/>
              </a:lnSpc>
            </a:pPr>
            <a:r>
              <a:rPr lang="en-US" sz="2400" dirty="0">
                <a:solidFill>
                  <a:srgbClr val="000000"/>
                </a:solidFill>
              </a:rPr>
              <a:t>For a buyer, there are three qualifications: financial capacity to pay, willingness to buy. However, an officer performing an official duty in connection with the sale of the property cannot purchase the same. </a:t>
            </a:r>
          </a:p>
          <a:p>
            <a:pPr algn="just">
              <a:lnSpc>
                <a:spcPct val="90000"/>
              </a:lnSpc>
            </a:pPr>
            <a:r>
              <a:rPr lang="en-US" sz="2400" dirty="0">
                <a:solidFill>
                  <a:srgbClr val="000000"/>
                </a:solidFill>
              </a:rPr>
              <a:t>For a seller, personal capacity- means physical, mental and absence of legal disability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245</TotalTime>
  <Words>2856</Words>
  <Application>Microsoft Macintosh PowerPoint</Application>
  <PresentationFormat>On-screen Show (4:3)</PresentationFormat>
  <Paragraphs>118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Sale </vt:lpstr>
      <vt:lpstr>Points to be discussed</vt:lpstr>
      <vt:lpstr>PowerPoint Presentation</vt:lpstr>
      <vt:lpstr>Section 54. Sale</vt:lpstr>
      <vt:lpstr>PowerPoint Presentation</vt:lpstr>
      <vt:lpstr>PowerPoint Presentation</vt:lpstr>
      <vt:lpstr>PowerPoint Presentation</vt:lpstr>
      <vt:lpstr>PowerPoint Presentation</vt:lpstr>
      <vt:lpstr>Essentials </vt:lpstr>
      <vt:lpstr>PowerPoint Presentation</vt:lpstr>
      <vt:lpstr>PowerPoint Presentation</vt:lpstr>
      <vt:lpstr>PowerPoint Presentation</vt:lpstr>
      <vt:lpstr>PowerPoint Presentation</vt:lpstr>
      <vt:lpstr>PowerPoint Presentation</vt:lpstr>
      <vt:lpstr>PowerPoint Presentation</vt:lpstr>
      <vt:lpstr>Difference b/w Sale and Hire Purchase agreement. </vt:lpstr>
      <vt:lpstr>Difference between                                   Sale and Exchange</vt:lpstr>
      <vt:lpstr>Difference b/w                                         sale and agreement to sell</vt:lpstr>
      <vt:lpstr>Difference b/w                                         Contract to Sell and Contract of Sale</vt:lpstr>
      <vt:lpstr>PowerPoint Presentation</vt:lpstr>
      <vt:lpstr>Formalities for Effecting sale</vt:lpstr>
      <vt:lpstr>Registration</vt:lpstr>
      <vt:lpstr>Mode of Transfer</vt:lpstr>
      <vt:lpstr>Rights and Liabilities of Seller and Buyer – Sec 55</vt:lpstr>
      <vt:lpstr>Liabilities of the Seller</vt:lpstr>
      <vt:lpstr>Liabilities of the Seller</vt:lpstr>
      <vt:lpstr>Rights of the Seller</vt:lpstr>
      <vt:lpstr>Liabilities of Buyer</vt:lpstr>
      <vt:lpstr>Liabilities of Buyer</vt:lpstr>
      <vt:lpstr>Rights of Buyer</vt:lpstr>
    </vt:vector>
  </TitlesOfParts>
  <Company>hcl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 Section 54-57</dc:title>
  <dc:creator>newuser</dc:creator>
  <cp:lastModifiedBy>Sneha Singh</cp:lastModifiedBy>
  <cp:revision>21</cp:revision>
  <dcterms:created xsi:type="dcterms:W3CDTF">2009-08-29T11:45:23Z</dcterms:created>
  <dcterms:modified xsi:type="dcterms:W3CDTF">2020-04-04T06:42:35Z</dcterms:modified>
</cp:coreProperties>
</file>